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1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4" r:id="rId26"/>
    <p:sldId id="280" r:id="rId27"/>
    <p:sldId id="281" r:id="rId28"/>
    <p:sldId id="304" r:id="rId29"/>
    <p:sldId id="303" r:id="rId30"/>
    <p:sldId id="282" r:id="rId31"/>
    <p:sldId id="305" r:id="rId32"/>
    <p:sldId id="292" r:id="rId33"/>
    <p:sldId id="291" r:id="rId34"/>
    <p:sldId id="301" r:id="rId35"/>
    <p:sldId id="302" r:id="rId36"/>
    <p:sldId id="283" r:id="rId37"/>
    <p:sldId id="306" r:id="rId38"/>
    <p:sldId id="307" r:id="rId39"/>
    <p:sldId id="299" r:id="rId40"/>
    <p:sldId id="300" r:id="rId41"/>
    <p:sldId id="284" r:id="rId42"/>
    <p:sldId id="312" r:id="rId43"/>
    <p:sldId id="313" r:id="rId44"/>
    <p:sldId id="308" r:id="rId45"/>
    <p:sldId id="287" r:id="rId46"/>
    <p:sldId id="297" r:id="rId47"/>
    <p:sldId id="298" r:id="rId48"/>
    <p:sldId id="288" r:id="rId49"/>
    <p:sldId id="285" r:id="rId50"/>
    <p:sldId id="310" r:id="rId51"/>
    <p:sldId id="309" r:id="rId52"/>
    <p:sldId id="294" r:id="rId53"/>
    <p:sldId id="296" r:id="rId54"/>
    <p:sldId id="289" r:id="rId55"/>
    <p:sldId id="286" r:id="rId56"/>
    <p:sldId id="311" r:id="rId57"/>
    <p:sldId id="293" r:id="rId58"/>
    <p:sldId id="295" r:id="rId59"/>
    <p:sldId id="290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84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5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2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45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3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22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Cuidado, pois </a:t>
            </a:r>
            <a:r>
              <a:rPr lang="pt-BR" dirty="0" err="1"/>
              <a:t>dunif</a:t>
            </a:r>
            <a:r>
              <a:rPr lang="pt-BR" dirty="0"/>
              <a:t>() e </a:t>
            </a:r>
            <a:r>
              <a:rPr lang="pt-BR" dirty="0" err="1"/>
              <a:t>punif</a:t>
            </a:r>
            <a:r>
              <a:rPr lang="pt-BR" dirty="0"/>
              <a:t>() são para distribuição uniforme contínua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4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phi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85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eu sair do meu lugar na fila e entrar nela novamente, gastarei o mesmo tempo.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83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>
            <a:normAutofit/>
          </a:bodyPr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Marcelo de Oliveira Rosa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uniforme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𝑥𝑒𝑚𝑝𝑙𝑜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b="0" i="1" dirty="0"/>
              </a:p>
              <a:p>
                <a:pPr lvl="3"/>
                <a:r>
                  <a:rPr lang="pt-BR" i="1" dirty="0"/>
                  <a:t>Jogar dados (não viciados)</a:t>
                </a:r>
              </a:p>
              <a:p>
                <a:pPr lvl="4"/>
                <a:r>
                  <a:rPr lang="pt-BR" i="1" dirty="0" err="1"/>
                  <a:t>k</a:t>
                </a:r>
                <a:r>
                  <a:rPr lang="pt-BR" i="1" dirty="0"/>
                  <a:t>=6</a:t>
                </a:r>
              </a:p>
              <a:p>
                <a:pPr lvl="3"/>
                <a:r>
                  <a:rPr lang="pt-BR" i="1" dirty="0"/>
                  <a:t>Jogados 10000 vezes</a:t>
                </a:r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Em </a:t>
                </a:r>
                <a:r>
                  <a:rPr lang="pt-BR" i="1" dirty="0" err="1"/>
                  <a:t>R</a:t>
                </a:r>
                <a:r>
                  <a:rPr lang="pt-BR" i="1" dirty="0"/>
                  <a:t>:</a:t>
                </a:r>
              </a:p>
              <a:p>
                <a:pPr marL="1143000" lvl="3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&lt;- -1:8</a:t>
                </a:r>
              </a:p>
              <a:p>
                <a:pPr marL="1143000" lvl="3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barplot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dunif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min=1,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=6,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names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='PDF uniforme')</a:t>
                </a:r>
              </a:p>
              <a:p>
                <a:pPr marL="1143000" lvl="3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barplot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punif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min=1,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=6,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names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='CDF uniforme')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33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E79EF-9722-CD40-BC03-9972702D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D28D86B-5483-CA42-8294-545F379AB22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de Bernoulli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Dois valores possíveis</a:t>
                </a:r>
              </a:p>
              <a:p>
                <a:pPr lvl="4"/>
                <a:r>
                  <a:rPr lang="pt-BR" dirty="0"/>
                  <a:t>Simbolicamente representados aqui por </a:t>
                </a: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Com probabilidades de ocorrência </a:t>
                </a: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e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</m:t>
                              </m:r>
                            </m:e>
                          </m:mr>
                          <m:mr>
                            <m:e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D28D86B-5483-CA42-8294-545F379AB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6180" b="-501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07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E79EF-9722-CD40-BC03-9972702D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D28D86B-5483-CA42-8294-545F379AB22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de Bernoulli</a:t>
                </a:r>
              </a:p>
              <a:p>
                <a:pPr lvl="2"/>
                <a:r>
                  <a:rPr lang="pt-BR" i="1" dirty="0"/>
                  <a:t>Exemplo:</a:t>
                </a:r>
              </a:p>
              <a:p>
                <a:pPr lvl="3"/>
                <a:r>
                  <a:rPr lang="pt-BR" i="1" dirty="0"/>
                  <a:t>Em confrontos diretos, a probabilidade do Timão vencer do Palmeiras é de 90%</a:t>
                </a:r>
              </a:p>
              <a:p>
                <a:pPr lvl="3"/>
                <a:endParaRPr lang="pt-BR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=1)=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i="1" dirty="0"/>
                  <a:t> ☞ Timão vence (claro!)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=0)=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i="1" dirty="0"/>
                  <a:t> ☞ Timão perde (para dar uma chance)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i="1" dirty="0"/>
                  <a:t> ☞  Média das ocorrências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pt-BR" i="1" dirty="0"/>
                  <a:t> ☞ Variabilidade dessas ocorrências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D28D86B-5483-CA42-8294-545F379AB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0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binomial</a:t>
                </a:r>
              </a:p>
              <a:p>
                <a:pPr lvl="2"/>
                <a:r>
                  <a:rPr lang="pt-BR" dirty="0"/>
                  <a:t>Bernoulli sendo repetida </a:t>
                </a:r>
                <a:r>
                  <a:rPr lang="pt-BR" dirty="0" err="1"/>
                  <a:t>n</a:t>
                </a:r>
                <a:r>
                  <a:rPr lang="pt-BR" dirty="0"/>
                  <a:t> vezes</a:t>
                </a:r>
              </a:p>
              <a:p>
                <a:pPr lvl="2"/>
                <a:r>
                  <a:rPr lang="pt-BR" dirty="0"/>
                  <a:t>Repetições </a:t>
                </a:r>
                <a:r>
                  <a:rPr lang="pt-BR" b="1" dirty="0">
                    <a:solidFill>
                      <a:srgbClr val="FF0000"/>
                    </a:solidFill>
                  </a:rPr>
                  <a:t>independentes</a:t>
                </a:r>
                <a:r>
                  <a:rPr lang="pt-BR" dirty="0"/>
                  <a:t>, com apenas dois valores</a:t>
                </a:r>
              </a:p>
              <a:p>
                <a:pPr lvl="2"/>
                <a:r>
                  <a:rPr lang="pt-BR" dirty="0"/>
                  <a:t>Probabilidade do evento 1 ocorrer </a:t>
                </a:r>
                <a:r>
                  <a:rPr lang="pt-BR" dirty="0" err="1"/>
                  <a:t>k</a:t>
                </a:r>
                <a:r>
                  <a:rPr lang="pt-BR" dirty="0"/>
                  <a:t> vezes</a:t>
                </a:r>
              </a:p>
              <a:p>
                <a:pPr lvl="2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</m:eqArr>
                      </m:e>
                    </m:d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p>
                    </m:sSup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3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binomial</a:t>
                </a:r>
              </a:p>
              <a:p>
                <a:pPr lvl="2"/>
                <a:r>
                  <a:rPr lang="pt-BR" dirty="0"/>
                  <a:t>Bernoulli sendo repetida </a:t>
                </a:r>
                <a:r>
                  <a:rPr lang="pt-BR" dirty="0" err="1"/>
                  <a:t>n</a:t>
                </a:r>
                <a:r>
                  <a:rPr lang="pt-BR" dirty="0"/>
                  <a:t> vezes</a:t>
                </a:r>
              </a:p>
              <a:p>
                <a:pPr lvl="2"/>
                <a:r>
                  <a:rPr lang="pt-BR" dirty="0"/>
                  <a:t>Repetições </a:t>
                </a:r>
                <a:r>
                  <a:rPr lang="pt-BR" b="1" dirty="0">
                    <a:solidFill>
                      <a:srgbClr val="FF0000"/>
                    </a:solidFill>
                  </a:rPr>
                  <a:t>independentes</a:t>
                </a:r>
                <a:r>
                  <a:rPr lang="pt-BR" dirty="0"/>
                  <a:t>, com apenas dois valores</a:t>
                </a:r>
              </a:p>
              <a:p>
                <a:pPr lvl="2"/>
                <a:r>
                  <a:rPr lang="pt-BR" dirty="0"/>
                  <a:t>Probabilidade do evento 1 ocorrer </a:t>
                </a:r>
                <a:r>
                  <a:rPr lang="pt-BR" dirty="0" err="1"/>
                  <a:t>k</a:t>
                </a:r>
                <a:r>
                  <a:rPr lang="pt-BR" dirty="0"/>
                  <a:t> vezes</a:t>
                </a:r>
              </a:p>
              <a:p>
                <a:pPr lvl="2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</m:eqArr>
                      </m:e>
                    </m:d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p>
                    </m:sSup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F34B7CA-01A4-A942-A065-4C93C45AF4DF}"/>
              </a:ext>
            </a:extLst>
          </p:cNvPr>
          <p:cNvSpPr/>
          <p:nvPr/>
        </p:nvSpPr>
        <p:spPr>
          <a:xfrm>
            <a:off x="3635896" y="4149080"/>
            <a:ext cx="576064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1C966D-2727-5D46-89B8-0F4531DFBCEB}"/>
              </a:ext>
            </a:extLst>
          </p:cNvPr>
          <p:cNvSpPr txBox="1"/>
          <p:nvPr/>
        </p:nvSpPr>
        <p:spPr>
          <a:xfrm>
            <a:off x="3275856" y="3779748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0070C0"/>
                </a:solidFill>
              </a:rPr>
              <a:t>k</a:t>
            </a:r>
            <a:r>
              <a:rPr lang="pt-BR" dirty="0">
                <a:solidFill>
                  <a:srgbClr val="0070C0"/>
                </a:solidFill>
              </a:rPr>
              <a:t> ocorrências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9FD966-CCBE-094D-A30D-EED4A5B93E72}"/>
              </a:ext>
            </a:extLst>
          </p:cNvPr>
          <p:cNvSpPr txBox="1"/>
          <p:nvPr/>
        </p:nvSpPr>
        <p:spPr>
          <a:xfrm>
            <a:off x="4806121" y="493198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0070C0"/>
                </a:solidFill>
              </a:rPr>
              <a:t>n-k</a:t>
            </a:r>
            <a:r>
              <a:rPr lang="pt-BR" dirty="0">
                <a:solidFill>
                  <a:srgbClr val="0070C0"/>
                </a:solidFill>
              </a:rPr>
              <a:t> não-ocorrências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225AB8-5003-4C46-8E95-37198B6053AC}"/>
              </a:ext>
            </a:extLst>
          </p:cNvPr>
          <p:cNvSpPr/>
          <p:nvPr/>
        </p:nvSpPr>
        <p:spPr>
          <a:xfrm>
            <a:off x="4283968" y="4139892"/>
            <a:ext cx="1440160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D6AFF2-7323-E34A-B127-1CF8C6128CFE}"/>
              </a:ext>
            </a:extLst>
          </p:cNvPr>
          <p:cNvSpPr/>
          <p:nvPr/>
        </p:nvSpPr>
        <p:spPr>
          <a:xfrm>
            <a:off x="3023828" y="4149080"/>
            <a:ext cx="576064" cy="792088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5DFC224-0ADF-674E-93C0-1B104DDD2DF6}"/>
              </a:ext>
            </a:extLst>
          </p:cNvPr>
          <p:cNvSpPr txBox="1"/>
          <p:nvPr/>
        </p:nvSpPr>
        <p:spPr>
          <a:xfrm>
            <a:off x="2591971" y="5733256"/>
            <a:ext cx="292477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dirty="0">
                <a:solidFill>
                  <a:srgbClr val="FFC000"/>
                </a:solidFill>
              </a:rPr>
              <a:t>Arranjo de </a:t>
            </a:r>
            <a:r>
              <a:rPr lang="pt-BR" dirty="0" err="1">
                <a:solidFill>
                  <a:srgbClr val="FFC000"/>
                </a:solidFill>
              </a:rPr>
              <a:t>k</a:t>
            </a:r>
            <a:r>
              <a:rPr lang="pt-BR" dirty="0">
                <a:solidFill>
                  <a:srgbClr val="FFC000"/>
                </a:solidFill>
              </a:rPr>
              <a:t> ocorrências</a:t>
            </a: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dentro dos </a:t>
            </a:r>
            <a:r>
              <a:rPr lang="pt-BR" dirty="0" err="1">
                <a:solidFill>
                  <a:srgbClr val="FFC000"/>
                </a:solidFill>
              </a:rPr>
              <a:t>n</a:t>
            </a:r>
            <a:r>
              <a:rPr lang="pt-BR" dirty="0">
                <a:solidFill>
                  <a:srgbClr val="FFC000"/>
                </a:solidFill>
              </a:rPr>
              <a:t> eventos possíveis</a:t>
            </a: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(ordem não importa)</a:t>
            </a:r>
          </a:p>
        </p:txBody>
      </p:sp>
    </p:spTree>
    <p:extLst>
      <p:ext uri="{BB962C8B-B14F-4D97-AF65-F5344CB8AC3E}">
        <p14:creationId xmlns:p14="http://schemas.microsoft.com/office/powerpoint/2010/main" val="120537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binomial</a:t>
                </a:r>
              </a:p>
              <a:p>
                <a:pPr lvl="2"/>
                <a:r>
                  <a:rPr lang="pt-BR" i="1" dirty="0"/>
                  <a:t>Exemplo:</a:t>
                </a:r>
              </a:p>
              <a:p>
                <a:pPr lvl="3"/>
                <a:r>
                  <a:rPr lang="pt-BR" i="1" dirty="0"/>
                  <a:t>Em confrontos diretos, a probabilidade do Timão vencer do Palmeiras é de 90%. Considerando um número de 10 confrontos diretos, qual a probabilidade de ocorrerem 7 vitórias?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eqAr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1−0.9</m:t>
                            </m:r>
                          </m:e>
                        </m:d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=0.057=5.7%</m:t>
                    </m:r>
                  </m:oMath>
                </a14:m>
                <a:endParaRPr lang="pt-BR" i="1" dirty="0"/>
              </a:p>
              <a:p>
                <a:pPr lvl="3"/>
                <a:r>
                  <a:rPr lang="pt-BR" i="1" dirty="0"/>
                  <a:t>E 9 vitórias?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eqAr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1−0.9</m:t>
                            </m:r>
                          </m:e>
                        </m:d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0.387</m:t>
                    </m:r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38.7</m:t>
                    </m:r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89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03BB9-5958-D649-924C-7395EC1F0C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Distribuições discretas</a:t>
            </a:r>
          </a:p>
          <a:p>
            <a:pPr lvl="1"/>
            <a:r>
              <a:rPr lang="pt-BR" dirty="0"/>
              <a:t>Distribuição binomial</a:t>
            </a:r>
          </a:p>
          <a:p>
            <a:pPr lvl="2"/>
            <a:r>
              <a:rPr lang="pt-BR" i="1" dirty="0"/>
              <a:t>Exemplo:</a:t>
            </a:r>
          </a:p>
          <a:p>
            <a:pPr lvl="3"/>
            <a:r>
              <a:rPr lang="pt-BR" i="1" dirty="0"/>
              <a:t>Em confrontos diretos, a probabilidade do Timão vencer do Palmeiras é de 90%. Considerando um número de 10 confrontos diretos, qual a probabilidade de ocorrerem 7 vitórias?</a:t>
            </a:r>
          </a:p>
          <a:p>
            <a:pPr lvl="3"/>
            <a:r>
              <a:rPr lang="pt-BR" i="1" dirty="0"/>
              <a:t>E 9 vitórias?</a:t>
            </a:r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r>
              <a:rPr lang="pt-BR" i="1" dirty="0"/>
              <a:t>: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(10,7)*(0.9^7)*(0.1^3)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(10,9)*(0.9^9)*(0.1^1)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=7,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=10,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=0.9)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=9,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=10,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=0.9)</a:t>
            </a:r>
          </a:p>
        </p:txBody>
      </p:sp>
    </p:spTree>
    <p:extLst>
      <p:ext uri="{BB962C8B-B14F-4D97-AF65-F5344CB8AC3E}">
        <p14:creationId xmlns:p14="http://schemas.microsoft.com/office/powerpoint/2010/main" val="169986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03BB9-5958-D649-924C-7395EC1F0C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discretas</a:t>
            </a:r>
          </a:p>
          <a:p>
            <a:pPr lvl="1"/>
            <a:r>
              <a:rPr lang="pt-BR" dirty="0"/>
              <a:t>Distribuição binomial</a:t>
            </a:r>
          </a:p>
          <a:p>
            <a:pPr lvl="2"/>
            <a:r>
              <a:rPr lang="pt-BR" i="1" dirty="0"/>
              <a:t>Exemplo:</a:t>
            </a:r>
          </a:p>
          <a:p>
            <a:pPr lvl="3"/>
            <a:r>
              <a:rPr lang="pt-BR" i="1" dirty="0"/>
              <a:t>Em confrontos diretos, a probabilidade do Timão vencer do Palmeiras é de 90%. Considerando um número de 10 confrontos diretos, qual a probabilidade de ocorrerem 7 vitórias?</a:t>
            </a:r>
          </a:p>
          <a:p>
            <a:pPr lvl="3"/>
            <a:r>
              <a:rPr lang="pt-BR" i="1" dirty="0"/>
              <a:t>E 9 vitórias?</a:t>
            </a:r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r>
              <a:rPr lang="pt-BR" i="1" dirty="0"/>
              <a:t>: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&lt;- 0:10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x,size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=10,prob=0.9),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='PDF binomial')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x,size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=10,prob=0.9),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='CDF binomial')</a:t>
            </a:r>
          </a:p>
        </p:txBody>
      </p:sp>
    </p:spTree>
    <p:extLst>
      <p:ext uri="{BB962C8B-B14F-4D97-AF65-F5344CB8AC3E}">
        <p14:creationId xmlns:p14="http://schemas.microsoft.com/office/powerpoint/2010/main" val="1984461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de Poisson</a:t>
                </a:r>
              </a:p>
              <a:p>
                <a:pPr lvl="2"/>
                <a:r>
                  <a:rPr lang="pt-BR" dirty="0"/>
                  <a:t>Binomial para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Temos agora uma frequência de ocorrência de eventos</a:t>
                </a:r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409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de Poisson</a:t>
                </a:r>
              </a:p>
              <a:p>
                <a:pPr lvl="2"/>
                <a:r>
                  <a:rPr lang="pt-BR" i="1" dirty="0"/>
                  <a:t>Exemplo:</a:t>
                </a:r>
              </a:p>
              <a:p>
                <a:pPr lvl="3"/>
                <a:r>
                  <a:rPr lang="pt-BR" i="1" dirty="0"/>
                  <a:t>O Timão costuma fazer uma média de 2 gols por partida. Qual a probabilidade de fazer 3 gols em uma partida?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func>
                      <m:func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=0.18=18%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3"/>
                <a:r>
                  <a:rPr lang="pt-BR" i="1" dirty="0"/>
                  <a:t>Qual a probabilidade de fazer até 3 gols em uma partida?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=0.857=85.7%</m:t>
                    </m:r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78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Descrição teórica de fenômenos</a:t>
                </a:r>
              </a:p>
              <a:p>
                <a:pPr lvl="1"/>
                <a:r>
                  <a:rPr lang="pt-BR" dirty="0"/>
                  <a:t>Modelo!!!</a:t>
                </a:r>
              </a:p>
              <a:p>
                <a:pPr lvl="1"/>
                <a:r>
                  <a:rPr lang="pt-BR" dirty="0"/>
                  <a:t>Exige suposições</a:t>
                </a:r>
              </a:p>
              <a:p>
                <a:pPr lvl="1"/>
                <a:r>
                  <a:rPr lang="pt-BR" dirty="0"/>
                  <a:t>Uma delas: variáveis aleatórias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são </a:t>
                </a:r>
                <a:r>
                  <a:rPr lang="pt-BR" dirty="0" err="1"/>
                  <a:t>i.i.d</a:t>
                </a:r>
                <a:endParaRPr lang="pt-BR" dirty="0"/>
              </a:p>
              <a:p>
                <a:pPr lvl="2"/>
                <a:r>
                  <a:rPr lang="pt-BR" dirty="0"/>
                  <a:t>Independentes e identicamente distribuídas</a:t>
                </a:r>
              </a:p>
              <a:p>
                <a:pPr lvl="3"/>
                <a:r>
                  <a:rPr lang="pt-BR" dirty="0"/>
                  <a:t>O valor observado de uma não afeta o da outra</a:t>
                </a:r>
              </a:p>
              <a:p>
                <a:pPr lvl="3"/>
                <a:r>
                  <a:rPr lang="pt-BR" dirty="0"/>
                  <a:t>Todas possuem a mesma distribuição</a:t>
                </a:r>
              </a:p>
              <a:p>
                <a:pPr lvl="1"/>
                <a:r>
                  <a:rPr lang="pt-BR" dirty="0"/>
                  <a:t>Quanto a natureza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Discreta</a:t>
                </a:r>
              </a:p>
              <a:p>
                <a:pPr lvl="2"/>
                <a:r>
                  <a:rPr lang="pt-BR" dirty="0"/>
                  <a:t>Contínua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7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03BB9-5958-D649-924C-7395EC1F0C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discretas</a:t>
            </a:r>
          </a:p>
          <a:p>
            <a:pPr lvl="1"/>
            <a:r>
              <a:rPr lang="pt-BR" dirty="0"/>
              <a:t>Distribuição de Poisson</a:t>
            </a:r>
          </a:p>
          <a:p>
            <a:pPr lvl="2"/>
            <a:r>
              <a:rPr lang="pt-BR" i="1" dirty="0"/>
              <a:t>Exemplo:</a:t>
            </a:r>
          </a:p>
          <a:p>
            <a:pPr lvl="3"/>
            <a:r>
              <a:rPr lang="pt-BR" i="1" dirty="0"/>
              <a:t>O Timão costuma fazer uma média de 2 gols por partida. Qual a probabilidade de fazer 3 gols em uma partida?</a:t>
            </a:r>
          </a:p>
          <a:p>
            <a:pPr lvl="3"/>
            <a:r>
              <a:rPr lang="pt-BR" i="1" dirty="0"/>
              <a:t>Qual a probabilidade de fazer até 3 gols em uma partida?</a:t>
            </a:r>
          </a:p>
          <a:p>
            <a:pPr lvl="3"/>
            <a:endParaRPr lang="pt-BR" i="1" dirty="0"/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r>
              <a:rPr lang="pt-BR" i="1" dirty="0"/>
              <a:t>:</a:t>
            </a: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dpois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=3, lambda=3)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ppois</a:t>
            </a:r>
            <a:r>
              <a:rPr lang="pt-BR" sz="1400" b="1">
                <a:latin typeface="Courier New" panose="02070309020205020404" pitchFamily="49" charset="0"/>
                <a:cs typeface="Courier New" panose="02070309020205020404" pitchFamily="49" charset="0"/>
              </a:rPr>
              <a:t>(q=3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lambda=3)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&lt;- 0:10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dpois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lambda=3),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='PDF de Poisson')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ppois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lambda=3),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='CDF de Poisson')</a:t>
            </a:r>
          </a:p>
        </p:txBody>
      </p:sp>
    </p:spTree>
    <p:extLst>
      <p:ext uri="{BB962C8B-B14F-4D97-AF65-F5344CB8AC3E}">
        <p14:creationId xmlns:p14="http://schemas.microsoft.com/office/powerpoint/2010/main" val="99612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multinomial</a:t>
                </a:r>
                <a:endParaRPr lang="pt-BR" dirty="0"/>
              </a:p>
              <a:p>
                <a:pPr lvl="2"/>
                <a:r>
                  <a:rPr lang="pt-BR" dirty="0"/>
                  <a:t>Extensão da distribuição binomial</a:t>
                </a:r>
              </a:p>
              <a:p>
                <a:pPr lvl="2"/>
                <a:r>
                  <a:rPr lang="pt-BR" dirty="0" err="1"/>
                  <a:t>k</a:t>
                </a:r>
                <a:r>
                  <a:rPr lang="pt-BR" dirty="0"/>
                  <a:t> eventos distintos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pt-BR" dirty="0"/>
                  <a:t>)</a:t>
                </a:r>
              </a:p>
              <a:p>
                <a:pPr lvl="3"/>
                <a:r>
                  <a:rPr lang="pt-BR" dirty="0"/>
                  <a:t>Mas não independentes</a:t>
                </a:r>
              </a:p>
              <a:p>
                <a:pPr lvl="3"/>
                <a:r>
                  <a:rPr lang="pt-BR" dirty="0"/>
                  <a:t>Na binomial,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de probabilidades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Quando um evento ocorre, os demais não ocorrem!</a:t>
                </a:r>
              </a:p>
              <a:p>
                <a:pPr lvl="2"/>
                <a:r>
                  <a:rPr lang="pt-BR" dirty="0"/>
                  <a:t>em </a:t>
                </a:r>
                <a:r>
                  <a:rPr lang="pt-BR" dirty="0" err="1"/>
                  <a:t>n</a:t>
                </a:r>
                <a:r>
                  <a:rPr lang="pt-BR" dirty="0"/>
                  <a:t> repetições,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ocorrer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vezes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839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multinomial</a:t>
                </a:r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!…</m:t>
                        </m:r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b>
                      <m:sup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p>
                    </m:sSubSup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</m:mr>
                          <m:mr>
                            <m:e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Covariância entre eventos distintos mas não independentes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b="-34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45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multinomial</a:t>
                </a:r>
                <a:endParaRPr lang="pt-BR" dirty="0"/>
              </a:p>
              <a:p>
                <a:pPr lvl="2"/>
                <a:r>
                  <a:rPr lang="pt-BR" i="1" dirty="0"/>
                  <a:t>Exemplo:</a:t>
                </a:r>
              </a:p>
              <a:p>
                <a:pPr lvl="3"/>
                <a:r>
                  <a:rPr lang="pt-BR" i="1" dirty="0"/>
                  <a:t>Analisando os resultados históricos do Timão em partidas do Campeonato Paulista, sua probabilidade de vitória, empate e derrota é, respectivamente,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pt-BR" i="1" dirty="0"/>
                  <a:t>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pt-BR" i="1" dirty="0"/>
                  <a:t>.</a:t>
                </a:r>
              </a:p>
              <a:p>
                <a:pPr lvl="3"/>
                <a:r>
                  <a:rPr lang="pt-BR" i="1" dirty="0"/>
                  <a:t>Considerando as próximas 10 partidas, qual a probabilidade dele obter 5 vitórias, 2 empates e 3 derrotas?</a:t>
                </a:r>
              </a:p>
              <a:p>
                <a:pPr lvl="3"/>
                <a:endParaRPr lang="pt-BR" i="1" dirty="0"/>
              </a:p>
              <a:p>
                <a:pPr lvl="2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=0.034=3.4%</m:t>
                    </m:r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1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63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multinomial</a:t>
                </a:r>
                <a:endParaRPr lang="pt-BR" dirty="0"/>
              </a:p>
              <a:p>
                <a:pPr lvl="2"/>
                <a:r>
                  <a:rPr lang="pt-BR" i="1" dirty="0"/>
                  <a:t>Exemplo:</a:t>
                </a:r>
              </a:p>
              <a:p>
                <a:pPr lvl="3"/>
                <a:r>
                  <a:rPr lang="pt-BR" i="1" dirty="0"/>
                  <a:t>Analisando os resultados históricos do Timão em partidas do Campeonato Paulista, sua probabilidade de vitória, empate e derrota é, respectivamente,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pt-BR" i="1" dirty="0"/>
                  <a:t>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pt-BR" i="1" dirty="0"/>
                  <a:t>.</a:t>
                </a:r>
              </a:p>
              <a:p>
                <a:pPr lvl="3"/>
                <a:r>
                  <a:rPr lang="pt-BR" i="1" dirty="0"/>
                  <a:t>Considerando as próximas 10 partidas, qual a probabilidade dele obter 5 vitórias, 2 empates e 3 derrotas?</a:t>
                </a:r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Em </a:t>
                </a:r>
                <a:r>
                  <a:rPr lang="pt-BR" i="1" dirty="0" err="1"/>
                  <a:t>R</a:t>
                </a:r>
                <a:r>
                  <a:rPr lang="pt-BR" i="1" dirty="0"/>
                  <a:t>:</a:t>
                </a:r>
                <a:endPara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0" lvl="3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dmultinom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(5,2,3),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prob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(0.7,0.1,0.2))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A03BB9-5958-D649-924C-7395EC1F0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1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890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30830-7504-BB48-9C15-976781A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03BB9-5958-D649-924C-7395EC1F0C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Distribuições discretas</a:t>
            </a:r>
          </a:p>
          <a:p>
            <a:pPr lvl="1"/>
            <a:r>
              <a:rPr lang="pt-BR" dirty="0"/>
              <a:t>Distribuição geométrica</a:t>
            </a:r>
          </a:p>
          <a:p>
            <a:pPr lvl="1"/>
            <a:r>
              <a:rPr lang="pt-BR" dirty="0"/>
              <a:t>Distribuição hipergeométrica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... deixo com vocês!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dica: quantos processos de Bernoulli são necessários até que um evento desejado ocorra?</a:t>
            </a:r>
          </a:p>
        </p:txBody>
      </p:sp>
    </p:spTree>
    <p:extLst>
      <p:ext uri="{BB962C8B-B14F-4D97-AF65-F5344CB8AC3E}">
        <p14:creationId xmlns:p14="http://schemas.microsoft.com/office/powerpoint/2010/main" val="229770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contínuas</a:t>
                </a:r>
              </a:p>
              <a:p>
                <a:pPr lvl="1"/>
                <a:r>
                  <a:rPr lang="pt-BR" dirty="0"/>
                  <a:t>A variável aleatória </a:t>
                </a:r>
                <a:r>
                  <a:rPr lang="pt-BR" dirty="0" err="1"/>
                  <a:t>X</a:t>
                </a:r>
                <a:r>
                  <a:rPr lang="pt-BR" dirty="0"/>
                  <a:t> é contínua</a:t>
                </a:r>
              </a:p>
              <a:p>
                <a:pPr lvl="1"/>
                <a:r>
                  <a:rPr lang="pt-BR" dirty="0"/>
                  <a:t>A probabilidade de ocorrência de um valor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err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dirty="0" err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Trabalhamos a PDF para gerar a CDF</a:t>
                </a:r>
              </a:p>
              <a:p>
                <a:pPr lvl="2"/>
                <a:r>
                  <a:rPr lang="pt-BR" dirty="0"/>
                  <a:t>PDF ☞ função de verossimilhança (</a:t>
                </a:r>
                <a:r>
                  <a:rPr lang="pt-BR" i="1" dirty="0" err="1"/>
                  <a:t>likelihood</a:t>
                </a:r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contínuas</a:t>
                </a:r>
              </a:p>
              <a:p>
                <a:pPr lvl="1"/>
                <a:r>
                  <a:rPr lang="pt-BR" dirty="0"/>
                  <a:t>Distribuição uniforme</a:t>
                </a:r>
              </a:p>
              <a:p>
                <a:pPr lvl="2"/>
                <a:r>
                  <a:rPr lang="pt-BR" dirty="0"/>
                  <a:t>Todos os valores observáveis são equiprováveis</a:t>
                </a:r>
              </a:p>
              <a:p>
                <a:pPr lvl="2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</m:mr>
                          <m:mr>
                            <m:e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</m:d>
                          </m:e>
                          <m:sup>
                            <m: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b="-294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71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contínuas</a:t>
            </a:r>
          </a:p>
          <a:p>
            <a:pPr lvl="1"/>
            <a:r>
              <a:rPr lang="pt-BR" dirty="0"/>
              <a:t>Distribuição uniforme</a:t>
            </a:r>
          </a:p>
          <a:p>
            <a:pPr marL="685800" lvl="2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(-3,4,length.out=1000)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dunif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min=-2,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='PDF uniforme',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punif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min=-2,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='CDF uniforme',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</p:txBody>
      </p:sp>
    </p:spTree>
    <p:extLst>
      <p:ext uri="{BB962C8B-B14F-4D97-AF65-F5344CB8AC3E}">
        <p14:creationId xmlns:p14="http://schemas.microsoft.com/office/powerpoint/2010/main" val="2912654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contínuas</a:t>
            </a:r>
          </a:p>
          <a:p>
            <a:pPr lvl="1"/>
            <a:r>
              <a:rPr lang="pt-BR" dirty="0"/>
              <a:t>Distribuição uniforme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B9430F-C916-D245-ADDD-B914B364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64" y="3069240"/>
            <a:ext cx="4027812" cy="252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FFFAB9D-0F64-F144-9FD8-888C545B7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402781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6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B969A-8602-0E45-B77D-20C90674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6050C08-F045-8B41-9E7D-BD9C4209F87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Uniforme</a:t>
                </a:r>
              </a:p>
              <a:p>
                <a:pPr lvl="1"/>
                <a:r>
                  <a:rPr lang="pt-BR" dirty="0"/>
                  <a:t>Bernoulli</a:t>
                </a:r>
              </a:p>
              <a:p>
                <a:pPr lvl="2"/>
                <a:r>
                  <a:rPr lang="pt-BR" dirty="0"/>
                  <a:t>Dois eventos</a:t>
                </a:r>
              </a:p>
              <a:p>
                <a:pPr lvl="1"/>
                <a:r>
                  <a:rPr lang="pt-BR" dirty="0"/>
                  <a:t>Binomial</a:t>
                </a:r>
              </a:p>
              <a:p>
                <a:pPr lvl="2"/>
                <a:r>
                  <a:rPr lang="pt-BR" dirty="0"/>
                  <a:t>Bernoulli realizada </a:t>
                </a:r>
                <a:r>
                  <a:rPr lang="pt-BR" dirty="0" err="1"/>
                  <a:t>n</a:t>
                </a:r>
                <a:r>
                  <a:rPr lang="pt-BR" dirty="0"/>
                  <a:t> vezes</a:t>
                </a:r>
              </a:p>
              <a:p>
                <a:pPr lvl="1"/>
                <a:r>
                  <a:rPr lang="pt-BR" dirty="0"/>
                  <a:t>Poisson</a:t>
                </a:r>
              </a:p>
              <a:p>
                <a:pPr lvl="2"/>
                <a:r>
                  <a:rPr lang="pt-BR" dirty="0"/>
                  <a:t>Binomial para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 err="1"/>
                  <a:t>Multinomial</a:t>
                </a:r>
                <a:endParaRPr lang="pt-BR" dirty="0"/>
              </a:p>
              <a:p>
                <a:pPr lvl="2"/>
                <a:r>
                  <a:rPr lang="pt-BR" dirty="0"/>
                  <a:t>Mais de um evento, realizada </a:t>
                </a:r>
                <a:r>
                  <a:rPr lang="pt-BR" dirty="0" err="1"/>
                  <a:t>n</a:t>
                </a:r>
                <a:r>
                  <a:rPr lang="pt-BR" dirty="0"/>
                  <a:t> vezes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6050C08-F045-8B41-9E7D-BD9C4209F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129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contínuas</a:t>
                </a:r>
              </a:p>
              <a:p>
                <a:pPr lvl="1"/>
                <a:r>
                  <a:rPr lang="pt-BR" dirty="0"/>
                  <a:t>Distribuição normal (ou gaussiana)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nary>
                  </m:oMath>
                </a14:m>
                <a:r>
                  <a:rPr lang="pt-BR" dirty="0"/>
                  <a:t> </a:t>
                </a:r>
              </a:p>
              <a:p>
                <a:pPr lvl="4"/>
                <a:r>
                  <a:rPr lang="pt-BR" dirty="0"/>
                  <a:t>Resolvida numericamente</a:t>
                </a:r>
              </a:p>
              <a:p>
                <a:pPr lvl="4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008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contínuas</a:t>
                </a:r>
              </a:p>
              <a:p>
                <a:pPr lvl="1"/>
                <a:r>
                  <a:rPr lang="pt-BR" dirty="0"/>
                  <a:t>Distribuição normal (ou gaussiana)</a:t>
                </a:r>
              </a:p>
              <a:p>
                <a:pPr lvl="2"/>
                <a:r>
                  <a:rPr lang="pt-BR" dirty="0"/>
                  <a:t>Distribuição central em estudos de estatística, inferência estatística, etc.</a:t>
                </a:r>
              </a:p>
              <a:p>
                <a:pPr lvl="2"/>
                <a:r>
                  <a:rPr lang="pt-BR" dirty="0"/>
                  <a:t>Base do teorema do limite central</a:t>
                </a:r>
              </a:p>
              <a:p>
                <a:pPr lvl="3"/>
                <a:r>
                  <a:rPr lang="pt-BR" dirty="0"/>
                  <a:t>Dado </a:t>
                </a:r>
                <a:r>
                  <a:rPr lang="pt-BR" dirty="0" err="1"/>
                  <a:t>n</a:t>
                </a:r>
                <a:r>
                  <a:rPr lang="pt-BR" dirty="0"/>
                  <a:t> variáveis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i. i. </a:t>
                </a:r>
                <a:r>
                  <a:rPr lang="pt-BR" dirty="0" err="1"/>
                  <a:t>d.s</a:t>
                </a:r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Além disso,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951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contínuas</a:t>
                </a:r>
              </a:p>
              <a:p>
                <a:pPr lvl="1"/>
                <a:r>
                  <a:rPr lang="pt-BR" dirty="0"/>
                  <a:t>Distribuição normal (ou gaussiana)</a:t>
                </a:r>
              </a:p>
              <a:p>
                <a:pPr lvl="2"/>
                <a:r>
                  <a:rPr lang="pt-BR" dirty="0"/>
                  <a:t>Quando normalizado: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Distribuição normal padronizada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>
                      <a:rPr lang="pt-BR" i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nary>
                  </m:oMath>
                </a14:m>
                <a:r>
                  <a:rPr lang="pt-BR" dirty="0"/>
                  <a:t> </a:t>
                </a:r>
              </a:p>
              <a:p>
                <a:pPr lvl="4"/>
                <a:r>
                  <a:rPr lang="pt-BR" dirty="0"/>
                  <a:t>Resolvida numericamente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868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2E5C3-86F1-7645-9A18-65CD2B7D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4FEA201-7860-1444-B8C5-3F03CEB4CB4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contínuas</a:t>
                </a:r>
              </a:p>
              <a:p>
                <a:pPr lvl="1"/>
                <a:r>
                  <a:rPr lang="pt-BR" dirty="0"/>
                  <a:t>Distribuição normal (ou gaussiana)</a:t>
                </a:r>
              </a:p>
              <a:p>
                <a:pPr lvl="2"/>
                <a:r>
                  <a:rPr lang="pt-BR" dirty="0"/>
                  <a:t>Usando a CDF normalizada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den>
                        </m:f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den>
                        </m:f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den>
                        </m:f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den>
                        </m:f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den>
                        </m:f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den>
                        </m:f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den>
                        </m:f>
                      </m:e>
                    </m:d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den>
                        </m:f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den>
                        </m:f>
                      </m:e>
                    </m:d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Como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tem simetria par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=2∙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4FEA201-7860-1444-B8C5-3F03CEB4C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54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2E5C3-86F1-7645-9A18-65CD2B7D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FEA201-7860-1444-B8C5-3F03CEB4CB4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Distribuições contínuas</a:t>
            </a:r>
          </a:p>
          <a:p>
            <a:pPr lvl="1"/>
            <a:r>
              <a:rPr lang="pt-BR" dirty="0"/>
              <a:t>Distribuição normal (ou gaussiana)</a:t>
            </a:r>
          </a:p>
          <a:p>
            <a:pPr marL="685800" lvl="2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(-3,3,length.out=100)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(0.5)),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PDFs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normais',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topright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=c('N(0,0.5)', 'N(0,1)', 'N(0.2)'),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=c(1, 2, 3),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'n')</a:t>
            </a:r>
          </a:p>
          <a:p>
            <a:pPr marL="685800" lvl="2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(0.5)),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CDFs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normais',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bottomright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=c('N(0,0.5)', 'N(0,1)', 'N(0.2)'),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=c(1, 2, 3),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'n')</a:t>
            </a:r>
          </a:p>
          <a:p>
            <a:pPr lvl="3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927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2E5C3-86F1-7645-9A18-65CD2B7D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FEA201-7860-1444-B8C5-3F03CEB4CB4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contínuas</a:t>
            </a:r>
          </a:p>
          <a:p>
            <a:pPr lvl="1"/>
            <a:r>
              <a:rPr lang="pt-BR" dirty="0"/>
              <a:t>Distribuição normal (ou gaussiana)</a:t>
            </a:r>
          </a:p>
          <a:p>
            <a:pPr lvl="3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07F94F-19D6-DD44-9AB3-46DA9F6A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9240"/>
            <a:ext cx="4027812" cy="252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5AE28C8-A2B9-284C-8AD0-E25927046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9240"/>
            <a:ext cx="402781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21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contínuas</a:t>
                </a:r>
              </a:p>
              <a:p>
                <a:pPr lvl="1"/>
                <a:r>
                  <a:rPr lang="pt-BR" dirty="0"/>
                  <a:t>Distribuição exponencial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pt-BR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pt-BR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pt-BR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pt-BR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pt-BR" i="0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pt-BR" i="0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7427" b="-17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444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contínuas</a:t>
            </a:r>
          </a:p>
          <a:p>
            <a:pPr lvl="1"/>
            <a:r>
              <a:rPr lang="pt-BR" dirty="0"/>
              <a:t>Distribuição exponencial</a:t>
            </a:r>
          </a:p>
          <a:p>
            <a:pPr lvl="2"/>
            <a:r>
              <a:rPr lang="pt-BR" dirty="0"/>
              <a:t>Fenômenos envolvendo tempo de espera, processos de desgaste, tempo de vida útil,...</a:t>
            </a:r>
          </a:p>
          <a:p>
            <a:pPr lvl="2"/>
            <a:r>
              <a:rPr lang="pt-BR" dirty="0"/>
              <a:t>Um evento em um dado instante </a:t>
            </a:r>
            <a:r>
              <a:rPr lang="pt-BR" b="1" dirty="0">
                <a:solidFill>
                  <a:srgbClr val="FF0000"/>
                </a:solidFill>
              </a:rPr>
              <a:t>INDEPENDE</a:t>
            </a:r>
            <a:r>
              <a:rPr lang="pt-BR" dirty="0"/>
              <a:t> dos eventos passados</a:t>
            </a:r>
          </a:p>
          <a:p>
            <a:pPr lvl="3"/>
            <a:r>
              <a:rPr lang="pt-BR" dirty="0"/>
              <a:t>Sistemas/processos </a:t>
            </a:r>
            <a:r>
              <a:rPr lang="pt-BR" b="1" dirty="0">
                <a:solidFill>
                  <a:srgbClr val="FF0000"/>
                </a:solidFill>
              </a:rPr>
              <a:t>sem memória</a:t>
            </a:r>
          </a:p>
        </p:txBody>
      </p:sp>
    </p:spTree>
    <p:extLst>
      <p:ext uri="{BB962C8B-B14F-4D97-AF65-F5344CB8AC3E}">
        <p14:creationId xmlns:p14="http://schemas.microsoft.com/office/powerpoint/2010/main" val="599584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contínuas</a:t>
            </a:r>
          </a:p>
          <a:p>
            <a:pPr lvl="1"/>
            <a:r>
              <a:rPr lang="pt-BR" dirty="0"/>
              <a:t>Distribuição exponencial</a:t>
            </a:r>
          </a:p>
          <a:p>
            <a:pPr lvl="2"/>
            <a:r>
              <a:rPr lang="pt-BR" i="1" dirty="0"/>
              <a:t>Exemplo:</a:t>
            </a:r>
          </a:p>
          <a:p>
            <a:pPr lvl="3"/>
            <a:r>
              <a:rPr lang="pt-BR" i="1" dirty="0"/>
              <a:t>O tempo de espera para que os torcedores do Timão entrem na Arena Corinthians (em Itaquera, São Paulo) é de 20 min.</a:t>
            </a:r>
          </a:p>
          <a:p>
            <a:pPr lvl="3"/>
            <a:r>
              <a:rPr lang="pt-BR" i="1" dirty="0"/>
              <a:t>Qual a probabilidade de um torcedor desse excepcional time ter que aguardar até 10 minutos para prestigiar mais uma de suas vitórias?</a:t>
            </a:r>
          </a:p>
          <a:p>
            <a:pPr lvl="3"/>
            <a:endParaRPr lang="pt-BR" i="1" dirty="0"/>
          </a:p>
          <a:p>
            <a:pPr lvl="3"/>
            <a:r>
              <a:rPr lang="pt-BR" i="1" dirty="0"/>
              <a:t>em </a:t>
            </a:r>
            <a:r>
              <a:rPr lang="pt-BR" i="1" dirty="0" err="1"/>
              <a:t>R</a:t>
            </a:r>
            <a:r>
              <a:rPr lang="pt-BR" i="1" dirty="0"/>
              <a:t>:</a:t>
            </a:r>
          </a:p>
          <a:p>
            <a:pPr lvl="4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pexp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1/20)</a:t>
            </a:r>
          </a:p>
        </p:txBody>
      </p:sp>
    </p:spTree>
    <p:extLst>
      <p:ext uri="{BB962C8B-B14F-4D97-AF65-F5344CB8AC3E}">
        <p14:creationId xmlns:p14="http://schemas.microsoft.com/office/powerpoint/2010/main" val="1726152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contínuas</a:t>
            </a:r>
          </a:p>
          <a:p>
            <a:pPr lvl="1"/>
            <a:r>
              <a:rPr lang="pt-BR" dirty="0"/>
              <a:t>Distribuição exponencial</a:t>
            </a:r>
          </a:p>
          <a:p>
            <a:pPr marL="685800" lvl="2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(-1,4,length.out=1000)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dexp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rate=1.2),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='PDF exponencial',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pexp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rate=1.2),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='CDF exponencial',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40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2474E-E5A8-704C-A9E3-FF19D98D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28D55-D167-E540-9D3C-A2718A94CD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contínuas</a:t>
            </a:r>
          </a:p>
          <a:p>
            <a:pPr lvl="1"/>
            <a:r>
              <a:rPr lang="pt-BR" dirty="0"/>
              <a:t>Uniforme</a:t>
            </a:r>
          </a:p>
          <a:p>
            <a:pPr lvl="1"/>
            <a:r>
              <a:rPr lang="pt-BR" dirty="0"/>
              <a:t>Normal (ou Gaussiana)</a:t>
            </a:r>
          </a:p>
          <a:p>
            <a:pPr lvl="2"/>
            <a:r>
              <a:rPr lang="pt-BR" dirty="0"/>
              <a:t>Teorema do Limite Central</a:t>
            </a:r>
          </a:p>
          <a:p>
            <a:pPr lvl="1"/>
            <a:r>
              <a:rPr lang="pt-BR" dirty="0"/>
              <a:t>Exponencial</a:t>
            </a:r>
          </a:p>
          <a:p>
            <a:pPr lvl="2"/>
            <a:r>
              <a:rPr lang="pt-BR" dirty="0"/>
              <a:t>Filas</a:t>
            </a:r>
          </a:p>
        </p:txBody>
      </p:sp>
    </p:spTree>
    <p:extLst>
      <p:ext uri="{BB962C8B-B14F-4D97-AF65-F5344CB8AC3E}">
        <p14:creationId xmlns:p14="http://schemas.microsoft.com/office/powerpoint/2010/main" val="120049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contínuas</a:t>
            </a:r>
          </a:p>
          <a:p>
            <a:pPr lvl="1"/>
            <a:r>
              <a:rPr lang="pt-BR" dirty="0"/>
              <a:t>Distribuição exponencial</a:t>
            </a:r>
          </a:p>
          <a:p>
            <a:pPr lvl="2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3C55F0-B460-8D4D-B9B3-8FDB291D6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9240"/>
            <a:ext cx="4027812" cy="252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BB5BB3-70BC-5A40-905E-B4364D916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" y="3069240"/>
            <a:ext cx="402781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3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Erro médio quadrático</a:t>
                </a:r>
              </a:p>
              <a:p>
                <a:pPr lvl="2"/>
                <a:r>
                  <a:rPr lang="pt-BR" dirty="0"/>
                  <a:t>Análise de variância</a:t>
                </a:r>
              </a:p>
              <a:p>
                <a:pPr lvl="3"/>
                <a:r>
                  <a:rPr lang="pt-BR" dirty="0"/>
                  <a:t>Que é um valor quadrático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736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de amostragem</a:t>
            </a:r>
          </a:p>
          <a:p>
            <a:pPr lvl="1"/>
            <a:r>
              <a:rPr lang="pt-BR" dirty="0"/>
              <a:t>Distribuições teóricas para</a:t>
            </a:r>
          </a:p>
          <a:p>
            <a:pPr lvl="2"/>
            <a:r>
              <a:rPr lang="pt-BR" dirty="0"/>
              <a:t>Inferência estatística</a:t>
            </a:r>
          </a:p>
          <a:p>
            <a:pPr lvl="2"/>
            <a:r>
              <a:rPr lang="pt-BR" dirty="0"/>
              <a:t>Teste de hipótese</a:t>
            </a:r>
          </a:p>
          <a:p>
            <a:pPr lvl="2"/>
            <a:r>
              <a:rPr lang="pt-BR" dirty="0"/>
              <a:t>Análise de associação entre variáveis</a:t>
            </a:r>
          </a:p>
          <a:p>
            <a:pPr lvl="2"/>
            <a:r>
              <a:rPr lang="pt-BR" dirty="0"/>
              <a:t>Análise de regressão linear</a:t>
            </a:r>
          </a:p>
          <a:p>
            <a:pPr lvl="2"/>
            <a:r>
              <a:rPr lang="pt-BR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2940028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Distribuições teóricas para</a:t>
                </a:r>
              </a:p>
              <a:p>
                <a:pPr lvl="2"/>
                <a:r>
                  <a:rPr lang="pt-BR" dirty="0"/>
                  <a:t>Distribuição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Distribuição </a:t>
                </a:r>
                <a:r>
                  <a:rPr lang="pt-BR" dirty="0" err="1"/>
                  <a:t>t</a:t>
                </a:r>
                <a:r>
                  <a:rPr lang="pt-BR" dirty="0"/>
                  <a:t> de </a:t>
                </a:r>
                <a:r>
                  <a:rPr lang="pt-BR" dirty="0" err="1"/>
                  <a:t>Student</a:t>
                </a:r>
                <a:endParaRPr lang="pt-BR" dirty="0"/>
              </a:p>
              <a:p>
                <a:pPr lvl="2"/>
                <a:r>
                  <a:rPr lang="pt-BR" dirty="0"/>
                  <a:t>Distribuição </a:t>
                </a:r>
                <a:r>
                  <a:rPr lang="pt-BR" dirty="0" err="1"/>
                  <a:t>F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020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Dado </a:t>
                </a:r>
                <a:r>
                  <a:rPr lang="pt-BR" dirty="0" err="1"/>
                  <a:t>n</a:t>
                </a:r>
                <a:r>
                  <a:rPr lang="pt-BR" dirty="0"/>
                  <a:t> variáveis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Independentes e identicamente distribuídos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i="0"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pt-BR" dirty="0"/>
              </a:p>
              <a:p>
                <a:pPr lvl="3"/>
                <a:r>
                  <a:rPr lang="pt-BR" dirty="0" err="1"/>
                  <a:t>n</a:t>
                </a:r>
                <a:r>
                  <a:rPr lang="pt-BR" dirty="0"/>
                  <a:t> – grau de liberdade da distribuição</a:t>
                </a:r>
              </a:p>
              <a:p>
                <a:pPr lvl="4"/>
                <a:r>
                  <a:rPr lang="pt-BR" dirty="0"/>
                  <a:t>Um parâmetro de controle da curva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674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Dado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 amostras de uma população</a:t>
                </a:r>
              </a:p>
              <a:p>
                <a:pPr lvl="3"/>
                <a:r>
                  <a:rPr lang="pt-BR" dirty="0"/>
                  <a:t>Independentes e identicamente distribuídos</a:t>
                </a:r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Variância amostral segue distribuição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293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marL="685800" lvl="2" indent="0">
                  <a:buNone/>
                </a:pP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&lt;-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seq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(0,4,length.out=100)</a:t>
                </a:r>
              </a:p>
              <a:p>
                <a:pPr marL="685800" lvl="2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plot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dchisq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=1),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expression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(paste('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PDFs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', chi^2)),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type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='l',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lwd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ylab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='')</a:t>
                </a:r>
              </a:p>
              <a:p>
                <a:pPr marL="685800" lvl="2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lines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dchisq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lty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lwd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=2)</a:t>
                </a:r>
              </a:p>
              <a:p>
                <a:pPr marL="685800" lvl="2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lines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dchisq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=5),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lty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=3,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lwd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=2)</a:t>
                </a:r>
              </a:p>
              <a:p>
                <a:pPr marL="685800" lvl="2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legend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topright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',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legend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=c('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1', 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2', 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5'),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lty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=c(1, 2, 3),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lwd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bty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'n')</a:t>
                </a:r>
              </a:p>
              <a:p>
                <a:pPr marL="685800" lvl="2" indent="0">
                  <a:buNone/>
                </a:pPr>
                <a:endPara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lvl="2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plot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pchisq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=1),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expression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(paste('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CDFs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', chi^2)),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type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='l',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lwd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ylab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='')</a:t>
                </a:r>
              </a:p>
              <a:p>
                <a:pPr marL="685800" lvl="2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lines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pchisq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lty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lwd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=2)</a:t>
                </a:r>
              </a:p>
              <a:p>
                <a:pPr marL="685800" lvl="2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lines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pchisq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=5),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lty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=3,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lwd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=2)</a:t>
                </a:r>
              </a:p>
              <a:p>
                <a:pPr marL="685800" lvl="2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legend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bottomright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',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legend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=c('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1', 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2', '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5'),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lty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=c(1, 2, 3),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lwd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=2,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bty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'n')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449" t="-12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9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858CBF6-04C6-FE44-8615-D089258F9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36" y="3068960"/>
            <a:ext cx="4027812" cy="252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749CABE-9DC4-2F47-828C-701427D98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" y="3068960"/>
            <a:ext cx="402781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7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err="1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pt-BR" i="0" dirty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pt-B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i="0" dirty="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num>
                                        <m:den>
                                          <m:r>
                                            <a:rPr lang="pt-BR" i="0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pt-BR" i="0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pt-BR" i="0" dirty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i="0" dirty="0">
                                          <a:latin typeface="Cambria Math" panose="02040503050406030204" pitchFamily="18" charset="0"/>
                                        </a:rPr>
                                        <m:t>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pt-B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0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t-BR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 dirty="0">
                                                  <a:latin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BR" i="0" dirty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l-GR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num>
                                        <m:den>
                                          <m: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l-GR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pt-BR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num>
                                        <m:den>
                                          <m: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e>
                          </m:mr>
                          <m:mr>
                            <m:e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</m:nary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Função </a:t>
                </a:r>
                <a:r>
                  <a:rPr lang="pt-BR" dirty="0" err="1"/>
                  <a:t>Gamma</a:t>
                </a:r>
                <a:endParaRPr lang="pt-BR" dirty="0"/>
              </a:p>
              <a:p>
                <a:pPr lvl="4"/>
                <a:endParaRPr lang="pt-BR" dirty="0"/>
              </a:p>
              <a:p>
                <a:pPr lvl="3"/>
                <a:r>
                  <a:rPr lang="pt-BR" dirty="0"/>
                  <a:t>Apenas por curiosidade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13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t</a:t>
                </a:r>
                <a:r>
                  <a:rPr lang="pt-BR" dirty="0"/>
                  <a:t> de </a:t>
                </a:r>
                <a:r>
                  <a:rPr lang="pt-BR" dirty="0" err="1"/>
                  <a:t>Student</a:t>
                </a:r>
                <a:endParaRPr lang="pt-BR" dirty="0"/>
              </a:p>
              <a:p>
                <a:pPr lvl="2"/>
                <a:r>
                  <a:rPr lang="pt-BR" dirty="0"/>
                  <a:t>Dado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 duas variáveis independentes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pt-BR" i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93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BA621-F3C4-A74E-9F06-1205A140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226F476-F4A4-B649-AB92-F768D91A99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teóricas de amostragem</a:t>
                </a:r>
              </a:p>
              <a:p>
                <a:pPr lvl="1"/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1"/>
                <a:r>
                  <a:rPr lang="pt-BR" dirty="0" err="1"/>
                  <a:t>t</a:t>
                </a:r>
                <a:r>
                  <a:rPr lang="pt-BR" dirty="0"/>
                  <a:t> de </a:t>
                </a:r>
                <a:r>
                  <a:rPr lang="pt-BR" dirty="0" err="1"/>
                  <a:t>Student</a:t>
                </a:r>
                <a:endParaRPr lang="pt-BR" dirty="0"/>
              </a:p>
              <a:p>
                <a:pPr lvl="1"/>
                <a:r>
                  <a:rPr lang="pt-BR" dirty="0" err="1"/>
                  <a:t>F</a:t>
                </a:r>
                <a:endParaRPr lang="pt-BR" dirty="0"/>
              </a:p>
              <a:p>
                <a:pPr lvl="2"/>
                <a:r>
                  <a:rPr lang="pt-BR" dirty="0"/>
                  <a:t>Fisher ou </a:t>
                </a:r>
                <a:r>
                  <a:rPr lang="pt-BR" dirty="0" err="1"/>
                  <a:t>Snedecor</a:t>
                </a:r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Ferramentas para inferência estatística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226F476-F4A4-B649-AB92-F768D91A9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432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de amostragem</a:t>
            </a:r>
          </a:p>
          <a:p>
            <a:pPr lvl="1"/>
            <a:r>
              <a:rPr lang="pt-BR" dirty="0"/>
              <a:t>Distribuição </a:t>
            </a:r>
            <a:r>
              <a:rPr lang="pt-BR" dirty="0" err="1"/>
              <a:t>t</a:t>
            </a:r>
            <a:r>
              <a:rPr lang="pt-BR" dirty="0"/>
              <a:t> de </a:t>
            </a:r>
            <a:r>
              <a:rPr lang="pt-BR" dirty="0" err="1"/>
              <a:t>Student</a:t>
            </a:r>
            <a:endParaRPr lang="pt-BR" dirty="0"/>
          </a:p>
          <a:p>
            <a:pPr lvl="2"/>
            <a:r>
              <a:rPr lang="pt-BR" dirty="0"/>
              <a:t>Testes estatísticos de hipóteses</a:t>
            </a:r>
          </a:p>
          <a:p>
            <a:pPr lvl="3"/>
            <a:r>
              <a:rPr lang="pt-BR" dirty="0"/>
              <a:t>Teste de média com variância desconhecida</a:t>
            </a:r>
          </a:p>
          <a:p>
            <a:pPr lvl="3"/>
            <a:r>
              <a:rPr lang="pt-BR" dirty="0"/>
              <a:t>Avaliação da população através de um conjunto amostral</a:t>
            </a:r>
          </a:p>
        </p:txBody>
      </p:sp>
    </p:spTree>
    <p:extLst>
      <p:ext uri="{BB962C8B-B14F-4D97-AF65-F5344CB8AC3E}">
        <p14:creationId xmlns:p14="http://schemas.microsoft.com/office/powerpoint/2010/main" val="24250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t</a:t>
                </a:r>
                <a:r>
                  <a:rPr lang="pt-BR" dirty="0"/>
                  <a:t> de </a:t>
                </a:r>
                <a:r>
                  <a:rPr lang="pt-BR" dirty="0" err="1"/>
                  <a:t>Student</a:t>
                </a:r>
                <a:endParaRPr lang="pt-BR" dirty="0"/>
              </a:p>
              <a:p>
                <a:pPr lvl="2"/>
                <a:r>
                  <a:rPr lang="pt-BR" dirty="0"/>
                  <a:t>Dado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 amostras de uma população</a:t>
                </a:r>
              </a:p>
              <a:p>
                <a:pPr lvl="3"/>
                <a:r>
                  <a:rPr lang="pt-BR" dirty="0"/>
                  <a:t>Independentes e identicamente distribuídos</a:t>
                </a:r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pt-BR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Distribuição da média amostral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7353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Distribuições de amostragem</a:t>
            </a:r>
          </a:p>
          <a:p>
            <a:pPr lvl="1"/>
            <a:r>
              <a:rPr lang="pt-BR" dirty="0"/>
              <a:t>Distribuição </a:t>
            </a:r>
            <a:r>
              <a:rPr lang="pt-BR" dirty="0" err="1"/>
              <a:t>t</a:t>
            </a:r>
            <a:r>
              <a:rPr lang="pt-BR" dirty="0"/>
              <a:t> de </a:t>
            </a:r>
            <a:r>
              <a:rPr lang="pt-BR" dirty="0" err="1"/>
              <a:t>Student</a:t>
            </a:r>
            <a:endParaRPr lang="pt-BR" dirty="0"/>
          </a:p>
          <a:p>
            <a:pPr marL="685800" lvl="2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(-3,3,length.out=100)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=30),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PDFs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=5),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topright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30',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5',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1'),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=c(1, 2, 3),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'n')</a:t>
            </a:r>
          </a:p>
          <a:p>
            <a:pPr marL="685800" lvl="2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=30),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CDFs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=5),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bottomright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30',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5',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1'),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=c(1, 2, 3),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'n')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341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de amostragem</a:t>
            </a:r>
          </a:p>
          <a:p>
            <a:pPr lvl="1"/>
            <a:r>
              <a:rPr lang="pt-BR" dirty="0"/>
              <a:t>Distribuição </a:t>
            </a:r>
            <a:r>
              <a:rPr lang="pt-BR" dirty="0" err="1"/>
              <a:t>t</a:t>
            </a:r>
            <a:r>
              <a:rPr lang="pt-BR" dirty="0"/>
              <a:t> de </a:t>
            </a:r>
            <a:r>
              <a:rPr lang="pt-BR" dirty="0" err="1"/>
              <a:t>Student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A6626-A390-A04A-88D3-E5E1A52C4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027812" cy="252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044BEE0-C399-7340-B6F7-19A4A3A4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" y="3068960"/>
            <a:ext cx="402781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4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t</a:t>
                </a:r>
                <a:r>
                  <a:rPr lang="pt-BR" dirty="0"/>
                  <a:t> de </a:t>
                </a:r>
                <a:r>
                  <a:rPr lang="pt-BR" dirty="0" err="1"/>
                  <a:t>Student</a:t>
                </a:r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err="1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nπ</m:t>
                            </m:r>
                          </m:e>
                        </m:rad>
                      </m:den>
                    </m:f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pt-BR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</m:nary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Função </a:t>
                </a:r>
                <a:r>
                  <a:rPr lang="pt-BR" dirty="0" err="1"/>
                  <a:t>Gamma</a:t>
                </a:r>
                <a:endParaRPr lang="pt-BR" dirty="0"/>
              </a:p>
              <a:p>
                <a:pPr lvl="4"/>
                <a:endParaRPr lang="pt-BR" dirty="0"/>
              </a:p>
              <a:p>
                <a:pPr lvl="3"/>
                <a:r>
                  <a:rPr lang="pt-BR" dirty="0"/>
                  <a:t>Apenas por curiosidade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1836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de amostragem</a:t>
            </a:r>
          </a:p>
          <a:p>
            <a:pPr lvl="1"/>
            <a:r>
              <a:rPr lang="pt-BR" dirty="0"/>
              <a:t>Distribuição </a:t>
            </a:r>
            <a:r>
              <a:rPr lang="pt-BR" dirty="0" err="1"/>
              <a:t>F</a:t>
            </a:r>
            <a:endParaRPr lang="pt-BR" dirty="0"/>
          </a:p>
          <a:p>
            <a:pPr lvl="2"/>
            <a:r>
              <a:rPr lang="pt-BR" dirty="0"/>
              <a:t>Análise de variância de duas variáveis aleatórias</a:t>
            </a:r>
          </a:p>
          <a:p>
            <a:pPr lvl="2"/>
            <a:r>
              <a:rPr lang="pt-BR" dirty="0"/>
              <a:t>Avaliação de regressão linear</a:t>
            </a:r>
          </a:p>
        </p:txBody>
      </p:sp>
    </p:spTree>
    <p:extLst>
      <p:ext uri="{BB962C8B-B14F-4D97-AF65-F5344CB8AC3E}">
        <p14:creationId xmlns:p14="http://schemas.microsoft.com/office/powerpoint/2010/main" val="26165255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F</a:t>
                </a:r>
                <a:endParaRPr lang="pt-BR" dirty="0"/>
              </a:p>
              <a:p>
                <a:pPr lvl="2"/>
                <a:r>
                  <a:rPr lang="pt-BR" dirty="0" err="1"/>
                  <a:t>F</a:t>
                </a:r>
                <a:r>
                  <a:rPr lang="pt-BR" dirty="0"/>
                  <a:t> de Fisher ou </a:t>
                </a:r>
                <a:r>
                  <a:rPr lang="pt-BR" dirty="0" err="1"/>
                  <a:t>F</a:t>
                </a:r>
                <a:r>
                  <a:rPr lang="pt-BR" dirty="0"/>
                  <a:t> de </a:t>
                </a:r>
                <a:r>
                  <a:rPr lang="pt-BR" dirty="0" err="1"/>
                  <a:t>Snedecor</a:t>
                </a:r>
                <a:endParaRPr lang="pt-BR" dirty="0"/>
              </a:p>
              <a:p>
                <a:pPr lvl="2"/>
                <a:r>
                  <a:rPr lang="pt-BR" dirty="0"/>
                  <a:t>Dado duas variáveis independentes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  <m: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den>
                    </m:f>
                    <m:r>
                      <a:rPr lang="pt-BR" i="0" dirty="0"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465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Distribuições de amostragem</a:t>
            </a:r>
          </a:p>
          <a:p>
            <a:pPr lvl="1"/>
            <a:r>
              <a:rPr lang="pt-BR" dirty="0"/>
              <a:t>Distribuição F</a:t>
            </a:r>
          </a:p>
          <a:p>
            <a:pPr marL="685800" lvl="2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(-1,3,length.out=100)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df1=5, df2=30),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PDFs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df1=5, df2=10),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df1=5, df2=5),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topright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30',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5',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1'),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=c(1, 2, 3),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'n')</a:t>
            </a:r>
          </a:p>
          <a:p>
            <a:pPr marL="685800" lvl="2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df1=5, df2=30),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CDFs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='l',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='')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df1=5, df2=10),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df1=5, df2=5),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685800" lvl="2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bottomright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30',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5',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1'),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=c(1, 2, 3),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'n')</a:t>
            </a:r>
          </a:p>
        </p:txBody>
      </p:sp>
    </p:spTree>
    <p:extLst>
      <p:ext uri="{BB962C8B-B14F-4D97-AF65-F5344CB8AC3E}">
        <p14:creationId xmlns:p14="http://schemas.microsoft.com/office/powerpoint/2010/main" val="4039390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EEA8-9326-FA4C-95B9-F4B044782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Distribuições de amostragem</a:t>
            </a:r>
          </a:p>
          <a:p>
            <a:pPr lvl="1"/>
            <a:r>
              <a:rPr lang="pt-BR" dirty="0"/>
              <a:t>Distribuição </a:t>
            </a:r>
            <a:r>
              <a:rPr lang="pt-BR" dirty="0" err="1"/>
              <a:t>F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B24689-F562-C448-975C-D9A677789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27" y="3068960"/>
            <a:ext cx="4027812" cy="252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84BB85-0FE4-0141-9C76-ECF1266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" y="3068960"/>
            <a:ext cx="402781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35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4091-65B2-3E42-AF07-57F452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de amostragem</a:t>
                </a:r>
              </a:p>
              <a:p>
                <a:pPr lvl="1"/>
                <a:r>
                  <a:rPr lang="pt-BR" dirty="0"/>
                  <a:t>Distribuição </a:t>
                </a:r>
                <a:r>
                  <a:rPr lang="pt-BR" dirty="0" err="1"/>
                  <a:t>F</a:t>
                </a:r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err="1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num>
                              <m:den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f>
                              <m:f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num>
                              <m:den>
                                <m:r>
                                  <a:rPr lang="pt-BR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nx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num>
                              <m:den>
                                <m: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</m:nary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Função </a:t>
                </a:r>
                <a:r>
                  <a:rPr lang="pt-BR" dirty="0" err="1"/>
                  <a:t>Gamma</a:t>
                </a:r>
                <a:endParaRPr lang="pt-BR" dirty="0"/>
              </a:p>
              <a:p>
                <a:pPr lvl="4"/>
                <a:endParaRPr lang="pt-BR" dirty="0"/>
              </a:p>
              <a:p>
                <a:pPr lvl="3"/>
                <a:r>
                  <a:rPr lang="pt-BR" dirty="0"/>
                  <a:t>Apenas por curiosidade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FCFEEA8-9326-FA4C-95B9-F4B044782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44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2B748-F29D-8F4F-A5E7-3201CC36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EBBA80B-9632-F640-A295-81E9467340D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Em </a:t>
                </a:r>
                <a:r>
                  <a:rPr lang="pt-BR" dirty="0" err="1"/>
                  <a:t>R</a:t>
                </a:r>
                <a:endParaRPr lang="pt-BR" dirty="0"/>
              </a:p>
              <a:p>
                <a:pPr lvl="1"/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&lt;mnemônico&gt;</a:t>
                </a:r>
              </a:p>
              <a:p>
                <a:pPr lvl="2"/>
                <a:r>
                  <a:rPr lang="pt-BR" dirty="0"/>
                  <a:t>PDF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err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&lt;mnemônico&gt;</a:t>
                </a:r>
              </a:p>
              <a:p>
                <a:pPr lvl="2"/>
                <a:r>
                  <a:rPr lang="pt-BR" dirty="0"/>
                  <a:t>CDF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dirty="0"/>
              </a:p>
              <a:p>
                <a:pPr lvl="1"/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&lt;mnemônico&gt;</a:t>
                </a:r>
              </a:p>
              <a:p>
                <a:pPr lvl="2"/>
                <a:r>
                  <a:rPr lang="pt-BR" dirty="0"/>
                  <a:t>CDF inversa (</a:t>
                </a:r>
                <a:r>
                  <a:rPr lang="pt-BR" dirty="0" err="1"/>
                  <a:t>quantil</a:t>
                </a:r>
                <a:r>
                  <a:rPr lang="pt-BR" dirty="0"/>
                  <a:t>)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EBBA80B-9632-F640-A295-81E9467340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22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2B748-F29D-8F4F-A5E7-3201CC36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BBA80B-9632-F640-A295-81E9467340D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Em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&lt;mnemônico&gt;</a:t>
            </a:r>
          </a:p>
          <a:p>
            <a:pPr lvl="2"/>
            <a:r>
              <a:rPr lang="pt-BR" dirty="0"/>
              <a:t>Gerador de números aleatórios segundo a distribuição</a:t>
            </a:r>
          </a:p>
          <a:p>
            <a:pPr lvl="1"/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&lt;mnemônico&gt;</a:t>
            </a:r>
            <a:endParaRPr lang="pt-BR" dirty="0"/>
          </a:p>
          <a:p>
            <a:pPr lvl="2"/>
            <a:r>
              <a:rPr lang="pt-BR" dirty="0"/>
              <a:t>Nome mnemônico da distribuição</a:t>
            </a:r>
          </a:p>
          <a:p>
            <a:pPr lvl="2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unif</a:t>
            </a:r>
            <a:r>
              <a:rPr lang="pt-BR" dirty="0"/>
              <a:t> ☞ distribuição uniforme</a:t>
            </a:r>
          </a:p>
          <a:p>
            <a:pPr lvl="2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binom</a:t>
            </a:r>
            <a:r>
              <a:rPr lang="pt-BR" dirty="0"/>
              <a:t> ☞ distribuição binomial</a:t>
            </a:r>
          </a:p>
          <a:p>
            <a:pPr lvl="2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</a:t>
            </a:r>
            <a:r>
              <a:rPr lang="pt-BR" dirty="0"/>
              <a:t> ☞ distribuição gaussiana (normal)</a:t>
            </a:r>
          </a:p>
          <a:p>
            <a:pPr lvl="2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pt-BR" dirty="0"/>
              <a:t> ☞ distribuição </a:t>
            </a:r>
            <a:r>
              <a:rPr lang="pt-BR" dirty="0" err="1"/>
              <a:t>t</a:t>
            </a:r>
            <a:r>
              <a:rPr lang="pt-BR" dirty="0"/>
              <a:t> de </a:t>
            </a:r>
            <a:r>
              <a:rPr lang="pt-BR" dirty="0" err="1"/>
              <a:t>Student</a:t>
            </a:r>
            <a:endParaRPr lang="pt-BR" dirty="0"/>
          </a:p>
          <a:p>
            <a:pPr lvl="2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chisq</a:t>
            </a:r>
            <a:r>
              <a:rPr lang="pt-BR" dirty="0"/>
              <a:t> ☞ distribuição </a:t>
            </a:r>
            <a:r>
              <a:rPr lang="pt-BR" dirty="0" err="1"/>
              <a:t>Qui</a:t>
            </a:r>
            <a:r>
              <a:rPr lang="pt-BR" dirty="0"/>
              <a:t>-quadrado</a:t>
            </a:r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780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uniforme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dirty="0" err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dirty="0" err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pt-BR" dirty="0"/>
                  <a:t> , </a:t>
                </a:r>
                <a14:m>
                  <m:oMath xmlns:m="http://schemas.openxmlformats.org/officeDocument/2006/math"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=1,2,…,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A probabilidade de todos os valores observados é igual</a:t>
                </a:r>
              </a:p>
              <a:p>
                <a:pPr lvl="4"/>
                <a:r>
                  <a:rPr lang="pt-BR" dirty="0"/>
                  <a:t>Equiprováveis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95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Distribuições discretas</a:t>
                </a:r>
              </a:p>
              <a:p>
                <a:pPr lvl="1"/>
                <a:r>
                  <a:rPr lang="pt-BR" dirty="0"/>
                  <a:t>Distribuição uniforme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𝑥𝑒𝑚𝑝𝑙𝑜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b="0" i="1" dirty="0"/>
              </a:p>
              <a:p>
                <a:pPr lvl="3"/>
                <a:r>
                  <a:rPr lang="pt-BR" i="1" dirty="0"/>
                  <a:t>Jogar dados (não viciados)</a:t>
                </a:r>
              </a:p>
              <a:p>
                <a:pPr lvl="4"/>
                <a:r>
                  <a:rPr lang="pt-BR" i="1" dirty="0" err="1"/>
                  <a:t>k</a:t>
                </a:r>
                <a:r>
                  <a:rPr lang="pt-BR" i="1" dirty="0"/>
                  <a:t>=6</a:t>
                </a:r>
              </a:p>
              <a:p>
                <a:pPr lvl="3"/>
                <a:r>
                  <a:rPr lang="pt-BR" i="1" dirty="0"/>
                  <a:t>Jogados 10000 vezes</a:t>
                </a:r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Em </a:t>
                </a:r>
                <a:r>
                  <a:rPr lang="pt-BR" i="1" dirty="0" err="1"/>
                  <a:t>R</a:t>
                </a:r>
                <a:r>
                  <a:rPr lang="pt-BR" i="1" dirty="0"/>
                  <a:t>:</a:t>
                </a:r>
              </a:p>
              <a:p>
                <a:pPr marL="1143000" lvl="3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set.seed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(1269402)</a:t>
                </a:r>
              </a:p>
              <a:p>
                <a:pPr marL="1143000" lvl="3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&lt;-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sample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(1, 2, 3, 4, 5, 6),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=10000,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replace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prob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(1/6, 1/6, 1/6, 1/6, 1/6, 1/6))</a:t>
                </a:r>
              </a:p>
              <a:p>
                <a:pPr marL="1143000" lvl="3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barplot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)/10000,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ylim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(0, 0.2))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276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1140</TotalTime>
  <Words>3295</Words>
  <Application>Microsoft Macintosh PowerPoint</Application>
  <PresentationFormat>Apresentação na tela (4:3)</PresentationFormat>
  <Paragraphs>512</Paragraphs>
  <Slides>59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7" baseType="lpstr">
      <vt:lpstr>Calibri</vt:lpstr>
      <vt:lpstr>Cambria Math</vt:lpstr>
      <vt:lpstr>Constantia</vt:lpstr>
      <vt:lpstr>Courier New</vt:lpstr>
      <vt:lpstr>Tw Cen MT</vt:lpstr>
      <vt:lpstr>Wingdings</vt:lpstr>
      <vt:lpstr>Wingdings 2</vt:lpstr>
      <vt:lpstr>Mediano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  <vt:lpstr>Distribuições</vt:lpstr>
    </vt:vector>
  </TitlesOfParts>
  <Company>Escritório de Casa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Marcelo Rosa</cp:lastModifiedBy>
  <cp:revision>126</cp:revision>
  <dcterms:created xsi:type="dcterms:W3CDTF">2010-07-26T15:10:49Z</dcterms:created>
  <dcterms:modified xsi:type="dcterms:W3CDTF">2021-06-16T18:51:57Z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