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6"/>
  </p:notesMasterIdLst>
  <p:sldIdLst>
    <p:sldId id="256" r:id="rId2"/>
    <p:sldId id="262" r:id="rId3"/>
    <p:sldId id="263" r:id="rId4"/>
    <p:sldId id="264" r:id="rId5"/>
    <p:sldId id="265" r:id="rId6"/>
    <p:sldId id="267" r:id="rId7"/>
    <p:sldId id="269" r:id="rId8"/>
    <p:sldId id="270" r:id="rId9"/>
    <p:sldId id="268" r:id="rId10"/>
    <p:sldId id="273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7" r:id="rId27"/>
    <p:sldId id="289" r:id="rId28"/>
    <p:sldId id="290" r:id="rId29"/>
    <p:sldId id="293" r:id="rId30"/>
    <p:sldId id="294" r:id="rId31"/>
    <p:sldId id="297" r:id="rId32"/>
    <p:sldId id="295" r:id="rId33"/>
    <p:sldId id="296" r:id="rId34"/>
    <p:sldId id="291" r:id="rId35"/>
    <p:sldId id="292" r:id="rId36"/>
    <p:sldId id="303" r:id="rId37"/>
    <p:sldId id="298" r:id="rId38"/>
    <p:sldId id="299" r:id="rId39"/>
    <p:sldId id="300" r:id="rId40"/>
    <p:sldId id="301" r:id="rId41"/>
    <p:sldId id="302" r:id="rId42"/>
    <p:sldId id="304" r:id="rId43"/>
    <p:sldId id="305" r:id="rId44"/>
    <p:sldId id="306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05" autoAdjust="0"/>
  </p:normalViewPr>
  <p:slideViewPr>
    <p:cSldViewPr>
      <p:cViewPr varScale="1">
        <p:scale>
          <a:sx n="104" d="100"/>
          <a:sy n="104" d="100"/>
        </p:scale>
        <p:origin x="17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136A-486B-45D9-9CB8-B04557EFBAC7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7371-F64F-4705-B36B-0FEE13CBE0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2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2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Análise apenas em variáveis aleatórias – antes de </a:t>
            </a:r>
            <a:r>
              <a:rPr lang="pt-BR" dirty="0" err="1"/>
              <a:t>q</a:t>
            </a:r>
            <a:r>
              <a:rPr lang="pt-BR" dirty="0"/>
              <a:t> </a:t>
            </a:r>
            <a:r>
              <a:rPr lang="pt-BR" dirty="0" err="1"/>
              <a:t>qq</a:t>
            </a:r>
            <a:r>
              <a:rPr lang="pt-BR" dirty="0"/>
              <a:t> observação seja feita</a:t>
            </a:r>
          </a:p>
          <a:p>
            <a:r>
              <a:rPr lang="pt-BR" dirty="0"/>
              <a:t>Note a questão do </a:t>
            </a:r>
            <a:r>
              <a:rPr lang="pt-BR" dirty="0" err="1"/>
              <a:t>n</a:t>
            </a:r>
            <a:r>
              <a:rPr lang="pt-BR" dirty="0"/>
              <a:t> e n-1 na definição dos estimadores de variância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308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Análise apenas em variáveis aleatórias – antes de </a:t>
            </a:r>
            <a:r>
              <a:rPr lang="pt-BR" dirty="0" err="1"/>
              <a:t>q</a:t>
            </a:r>
            <a:r>
              <a:rPr lang="pt-BR" dirty="0"/>
              <a:t> </a:t>
            </a:r>
            <a:r>
              <a:rPr lang="pt-BR" dirty="0" err="1"/>
              <a:t>qq</a:t>
            </a:r>
            <a:r>
              <a:rPr lang="pt-BR" dirty="0"/>
              <a:t> observação seja feita</a:t>
            </a:r>
          </a:p>
          <a:p>
            <a:r>
              <a:rPr lang="pt-BR" dirty="0"/>
              <a:t>Note a questão do </a:t>
            </a:r>
            <a:r>
              <a:rPr lang="pt-BR" dirty="0" err="1"/>
              <a:t>n</a:t>
            </a:r>
            <a:r>
              <a:rPr lang="pt-BR" dirty="0"/>
              <a:t> e n-1 na definição dos estimadores de variância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88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Checando se a estimativa sobre a amostra tende ao valor real da população. Note que </a:t>
            </a:r>
            <a:r>
              <a:rPr lang="pt-BR" dirty="0" err="1"/>
              <a:t>n</a:t>
            </a:r>
            <a:r>
              <a:rPr lang="pt-BR" dirty="0"/>
              <a:t>-&gt;+</a:t>
            </a:r>
            <a:r>
              <a:rPr lang="pt-BR" dirty="0" err="1"/>
              <a:t>infty</a:t>
            </a:r>
            <a:r>
              <a:rPr lang="pt-BR" dirty="0"/>
              <a:t>, o resultado fica mais preciso, já que é sem viés.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620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Há outros critérios (consistência e suficiência) para avaliar a qualidade de um estimador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40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Lembrar que pelas propriedades de esperança e variância, </a:t>
            </a:r>
            <a:r>
              <a:rPr lang="pt-BR" dirty="0" err="1"/>
              <a:t>X</a:t>
            </a:r>
            <a:r>
              <a:rPr lang="pt-BR" dirty="0"/>
              <a:t>-barrado ~ N(\mu, \sigma_0^2/</a:t>
            </a:r>
            <a:r>
              <a:rPr lang="pt-BR" dirty="0" err="1"/>
              <a:t>n</a:t>
            </a:r>
            <a:r>
              <a:rPr lang="pt-BR" dirty="0"/>
              <a:t>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39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540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68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Executem o código várias vezes para confirmar o efeito.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918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n</a:t>
            </a:r>
            <a:r>
              <a:rPr lang="pt-BR" dirty="0"/>
              <a:t> = (2*</a:t>
            </a:r>
            <a:r>
              <a:rPr lang="pt-BR" dirty="0" err="1"/>
              <a:t>qnorm</a:t>
            </a:r>
            <a:r>
              <a:rPr lang="pt-BR" dirty="0"/>
              <a:t>(1-0.05/2)*</a:t>
            </a:r>
            <a:r>
              <a:rPr lang="pt-BR" dirty="0" err="1"/>
              <a:t>sqrt</a:t>
            </a:r>
            <a:r>
              <a:rPr lang="pt-BR" dirty="0"/>
              <a:t>(3/2))^2 = 23.04</a:t>
            </a:r>
          </a:p>
          <a:p>
            <a:r>
              <a:rPr lang="pt-BR" dirty="0" err="1"/>
              <a:t>n</a:t>
            </a:r>
            <a:r>
              <a:rPr lang="pt-BR" dirty="0"/>
              <a:t> = (2*</a:t>
            </a:r>
            <a:r>
              <a:rPr lang="pt-BR" dirty="0" err="1"/>
              <a:t>qnorm</a:t>
            </a:r>
            <a:r>
              <a:rPr lang="pt-BR" dirty="0"/>
              <a:t>(1-0.05/2)*</a:t>
            </a:r>
            <a:r>
              <a:rPr lang="pt-BR" dirty="0" err="1"/>
              <a:t>sqrt</a:t>
            </a:r>
            <a:r>
              <a:rPr lang="pt-BR" dirty="0"/>
              <a:t>(3/1</a:t>
            </a:r>
            <a:r>
              <a:rPr lang="pt-BR"/>
              <a:t>))^2 = 46,09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54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89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Erro entre estimador e esperança do estimador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10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Variância entre estimador e esperança do estimador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32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27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Quem é mais preciso?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680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Erro entre valor correto e estimador</a:t>
            </a:r>
          </a:p>
          <a:p>
            <a:r>
              <a:rPr lang="pt-BR" dirty="0" err="1"/>
              <a:t>Deducao</a:t>
            </a:r>
            <a:r>
              <a:rPr lang="pt-BR" dirty="0"/>
              <a:t>:</a:t>
            </a:r>
          </a:p>
          <a:p>
            <a:r>
              <a:rPr lang="pt-BR" dirty="0"/>
              <a:t>E{[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)-O]^2} = E{[(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 – E[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)]) + (E[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)] – O)]^2} = E{[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 – E[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)]]^2 – 2 E{[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 – E[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)]][E[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)] – O]} + E{[E[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)] – O]^2}</a:t>
            </a:r>
          </a:p>
          <a:p>
            <a:r>
              <a:rPr lang="pt-BR" dirty="0"/>
              <a:t>Por álgebra, a E[] central é nula.</a:t>
            </a:r>
          </a:p>
          <a:p>
            <a:r>
              <a:rPr lang="pt-BR" dirty="0"/>
              <a:t>Lembrara que E{E[]} = E{valor} = valor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572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478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Erro entre valor correto e estimador</a:t>
            </a:r>
          </a:p>
          <a:p>
            <a:r>
              <a:rPr lang="pt-BR" dirty="0" err="1"/>
              <a:t>Deducao</a:t>
            </a:r>
            <a:r>
              <a:rPr lang="pt-BR" dirty="0"/>
              <a:t>:</a:t>
            </a:r>
          </a:p>
          <a:p>
            <a:r>
              <a:rPr lang="pt-BR" dirty="0"/>
              <a:t>E{[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)-O]^2} = E{[(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 – E[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)]) + (E[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)] – O)]^2} = E{[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 – E[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)]]^2 – 2 E{[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 – E[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)]][E[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)] – O]} + E{[E[</a:t>
            </a:r>
            <a:r>
              <a:rPr lang="pt-BR" dirty="0" err="1"/>
              <a:t>T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)] – O]^2}</a:t>
            </a:r>
          </a:p>
          <a:p>
            <a:r>
              <a:rPr lang="pt-BR" dirty="0"/>
              <a:t>Por álgebra, a E[] central é nula.</a:t>
            </a:r>
          </a:p>
          <a:p>
            <a:r>
              <a:rPr lang="pt-BR" dirty="0"/>
              <a:t>Lembrara que E{E[]} = E{valor} = valor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45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dirty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6453530"/>
            <a:ext cx="26670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25/05/2021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453336"/>
            <a:ext cx="54210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6B8BED-F73A-4BFE-81B6-72FE6E5BE6BB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25/05/2021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62200" y="3501008"/>
            <a:ext cx="6477000" cy="2366392"/>
          </a:xfrm>
        </p:spPr>
        <p:txBody>
          <a:bodyPr>
            <a:normAutofit/>
          </a:bodyPr>
          <a:lstStyle/>
          <a:p>
            <a:r>
              <a:rPr lang="pt-BR" dirty="0"/>
              <a:t>Inferência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Marcelo de Oliveira Rosa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6F18-3121-6E41-8EBC-929F6498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A621309-1C1E-AE4E-AEA8-E2C7693E6E6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Queremos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Como checar essa condição?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A621309-1C1E-AE4E-AEA8-E2C7693E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6CE5C27D-D8FA-194D-AD62-D6245A238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177230"/>
            <a:ext cx="1883296" cy="22311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B16B88-2EDD-7F40-AC3F-D589369B7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332" y="3147952"/>
            <a:ext cx="1789112" cy="22603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80EA962-DE20-F442-807C-F9A9E09A1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824" y="3140968"/>
            <a:ext cx="2243127" cy="218342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E4F0FBB-7314-144E-A799-7CF2AB65A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8112" y="3140968"/>
            <a:ext cx="1795349" cy="22311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B7C6B3-DFAC-4545-9068-37B6C111FA81}"/>
              </a:ext>
            </a:extLst>
          </p:cNvPr>
          <p:cNvSpPr txBox="1"/>
          <p:nvPr/>
        </p:nvSpPr>
        <p:spPr>
          <a:xfrm>
            <a:off x="522602" y="5734997"/>
            <a:ext cx="162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Sem viés</a:t>
            </a:r>
          </a:p>
          <a:p>
            <a:pPr algn="ctr"/>
            <a:r>
              <a:rPr lang="pt-BR" dirty="0">
                <a:solidFill>
                  <a:srgbClr val="FF0000"/>
                </a:solidFill>
              </a:rPr>
              <a:t>Baixa variância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B810EC-B78C-E642-A836-C2A7D07ADA3D}"/>
              </a:ext>
            </a:extLst>
          </p:cNvPr>
          <p:cNvSpPr txBox="1"/>
          <p:nvPr/>
        </p:nvSpPr>
        <p:spPr>
          <a:xfrm>
            <a:off x="2707306" y="5734997"/>
            <a:ext cx="162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Com viés</a:t>
            </a:r>
          </a:p>
          <a:p>
            <a:pPr algn="ctr"/>
            <a:r>
              <a:rPr lang="pt-BR" dirty="0">
                <a:solidFill>
                  <a:srgbClr val="FF0000"/>
                </a:solidFill>
              </a:rPr>
              <a:t>Baixa variância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33B7290-A5D1-D044-BD7A-75A0660A88D0}"/>
              </a:ext>
            </a:extLst>
          </p:cNvPr>
          <p:cNvSpPr txBox="1"/>
          <p:nvPr/>
        </p:nvSpPr>
        <p:spPr>
          <a:xfrm>
            <a:off x="5009787" y="5734997"/>
            <a:ext cx="147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Sem viés</a:t>
            </a:r>
          </a:p>
          <a:p>
            <a:pPr algn="ctr"/>
            <a:r>
              <a:rPr lang="pt-BR" dirty="0">
                <a:solidFill>
                  <a:srgbClr val="FF0000"/>
                </a:solidFill>
              </a:rPr>
              <a:t>Alta variância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E0024C-DAA6-E54E-B363-645809780EA4}"/>
              </a:ext>
            </a:extLst>
          </p:cNvPr>
          <p:cNvSpPr txBox="1"/>
          <p:nvPr/>
        </p:nvSpPr>
        <p:spPr>
          <a:xfrm>
            <a:off x="7197047" y="5734997"/>
            <a:ext cx="147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Com viés</a:t>
            </a:r>
          </a:p>
          <a:p>
            <a:pPr algn="ctr"/>
            <a:r>
              <a:rPr lang="pt-BR" dirty="0">
                <a:solidFill>
                  <a:srgbClr val="FF0000"/>
                </a:solidFill>
              </a:rPr>
              <a:t>Alta variância</a:t>
            </a:r>
          </a:p>
        </p:txBody>
      </p:sp>
    </p:spTree>
    <p:extLst>
      <p:ext uri="{BB962C8B-B14F-4D97-AF65-F5344CB8AC3E}">
        <p14:creationId xmlns:p14="http://schemas.microsoft.com/office/powerpoint/2010/main" val="10575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6F18-3121-6E41-8EBC-929F6498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A621309-1C1E-AE4E-AEA8-E2C7693E6E6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/>
              <a:lstStyle/>
              <a:p>
                <a:r>
                  <a:rPr lang="pt-BR" dirty="0"/>
                  <a:t>Queremos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Como checar essa condição?</a:t>
                </a:r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Erro médio quadrático do estimador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pt-BR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d>
                          </m:e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Var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Bias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pt-BR" dirty="0"/>
                  <a:t> ☞ Esperança do parâmetro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pt-BR" dirty="0"/>
                  <a:t> de uma distribuição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pt-BR" dirty="0"/>
                  <a:t> ☞ Esperança de variável aleatória</a:t>
                </a:r>
              </a:p>
              <a:p>
                <a:pPr lvl="3"/>
                <a:endParaRPr lang="pt-B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é melhor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se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A621309-1C1E-AE4E-AEA8-E2C7693E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97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6F18-3121-6E41-8EBC-929F6498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A621309-1C1E-AE4E-AEA8-E2C7693E6E6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/>
              <a:lstStyle/>
              <a:p>
                <a:r>
                  <a:rPr lang="pt-BR" dirty="0"/>
                  <a:t>Queremos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Como checar essa condição?</a:t>
                </a:r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Erro médio quadrático do estimador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pt-BR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d>
                          </m:e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Var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Bias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pt-BR" dirty="0"/>
                  <a:t> ☞ Esperança do parâmetro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pt-BR" dirty="0"/>
                  <a:t> de uma distribuição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pt-BR" dirty="0"/>
                  <a:t> ☞ Esperança de variável aleatória</a:t>
                </a:r>
              </a:p>
              <a:p>
                <a:pPr lvl="3"/>
                <a:endParaRPr lang="pt-B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é melhor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se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A621309-1C1E-AE4E-AEA8-E2C7693E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2A59E9D5-7CF6-6142-A4AD-848A8948854B}"/>
              </a:ext>
            </a:extLst>
          </p:cNvPr>
          <p:cNvSpPr txBox="1"/>
          <p:nvPr/>
        </p:nvSpPr>
        <p:spPr>
          <a:xfrm>
            <a:off x="6156176" y="5517232"/>
            <a:ext cx="2784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Difícil de encontrar o melhor</a:t>
            </a:r>
          </a:p>
          <a:p>
            <a:r>
              <a:rPr lang="pt-BR" dirty="0">
                <a:solidFill>
                  <a:srgbClr val="FF0000"/>
                </a:solidFill>
              </a:rPr>
              <a:t>estimador de todos</a:t>
            </a:r>
          </a:p>
        </p:txBody>
      </p:sp>
      <p:sp>
        <p:nvSpPr>
          <p:cNvPr id="5" name="Seta para a Esquerda 4">
            <a:extLst>
              <a:ext uri="{FF2B5EF4-FFF2-40B4-BE49-F238E27FC236}">
                <a16:creationId xmlns:a16="http://schemas.microsoft.com/office/drawing/2014/main" id="{05FB09B0-E623-954E-A642-D03DC51CC165}"/>
              </a:ext>
            </a:extLst>
          </p:cNvPr>
          <p:cNvSpPr/>
          <p:nvPr/>
        </p:nvSpPr>
        <p:spPr>
          <a:xfrm>
            <a:off x="5508104" y="5589240"/>
            <a:ext cx="576064" cy="504056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79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6F18-3121-6E41-8EBC-929F6498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A621309-1C1E-AE4E-AEA8-E2C7693E6E6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/>
              <a:lstStyle/>
              <a:p>
                <a:r>
                  <a:rPr lang="pt-BR" dirty="0"/>
                  <a:t>Queremos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Como checar essa condição?</a:t>
                </a:r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Se dois estimadores são </a:t>
                </a:r>
                <a:r>
                  <a:rPr lang="pt-BR" b="1" dirty="0">
                    <a:solidFill>
                      <a:srgbClr val="FF0000"/>
                    </a:solidFill>
                  </a:rPr>
                  <a:t>sem viés</a:t>
                </a:r>
                <a:r>
                  <a:rPr lang="pt-BR" dirty="0"/>
                  <a:t> (</a:t>
                </a:r>
                <a:r>
                  <a:rPr lang="pt-BR" i="1" dirty="0" err="1"/>
                  <a:t>unbiased</a:t>
                </a:r>
                <a:r>
                  <a:rPr lang="pt-BR" dirty="0"/>
                  <a:t>), então</a:t>
                </a:r>
              </a:p>
              <a:p>
                <a:pPr lvl="2"/>
                <a:endParaRPr lang="pt-BR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é mais </a:t>
                </a:r>
                <a:r>
                  <a:rPr lang="pt-BR" b="1" dirty="0">
                    <a:solidFill>
                      <a:srgbClr val="FF0000"/>
                    </a:solidFill>
                  </a:rPr>
                  <a:t>eficiente</a:t>
                </a:r>
                <a:r>
                  <a:rPr lang="pt-BR" dirty="0"/>
                  <a:t>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se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Var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Var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A621309-1C1E-AE4E-AEA8-E2C7693E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71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9175F-8766-E946-8D11-16943DED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EF914C3-0CA5-9B4B-B569-0B831D1D4FE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Queremos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i="1" dirty="0"/>
                  <a:t>Exemplo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pt-BR" i="1" dirty="0"/>
              </a:p>
              <a:p>
                <a:pPr lvl="3"/>
                <a:r>
                  <a:rPr lang="pt-BR" i="1" dirty="0"/>
                  <a:t>Amostras independentes e identicamente distribuídas (</a:t>
                </a:r>
                <a:r>
                  <a:rPr lang="pt-BR" i="1" dirty="0" err="1"/>
                  <a:t>i.i.d</a:t>
                </a:r>
                <a:r>
                  <a:rPr lang="pt-BR" i="1" dirty="0"/>
                  <a:t>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i="1" dirty="0">
                  <a:ea typeface="Cambria Math" panose="02040503050406030204" pitchFamily="18" charset="0"/>
                </a:endParaRPr>
              </a:p>
              <a:p>
                <a:pPr lvl="4"/>
                <a:r>
                  <a:rPr lang="pt-BR" i="1" dirty="0"/>
                  <a:t>Média e variância populacional</a:t>
                </a:r>
              </a:p>
              <a:p>
                <a:pPr lvl="3"/>
                <a:r>
                  <a:rPr lang="pt-BR" i="1" dirty="0"/>
                  <a:t>As seguinte estatísticas são sem viés</a:t>
                </a:r>
              </a:p>
              <a:p>
                <a:pPr lvl="4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i="1" dirty="0"/>
                  <a:t> ☞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pt-BR" i="1" dirty="0"/>
              </a:p>
              <a:p>
                <a:pPr lvl="4"/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pt-BR" i="1" dirty="0"/>
                  <a:t> ☞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i="1" dirty="0"/>
              </a:p>
              <a:p>
                <a:pPr lvl="3"/>
                <a:r>
                  <a:rPr lang="pt-BR" i="1" dirty="0"/>
                  <a:t>Mas a seguinte estatística é enviesada</a:t>
                </a:r>
              </a:p>
              <a:p>
                <a:pPr lvl="4"/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pt-BR" i="1" dirty="0"/>
                  <a:t> ☞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i="1" dirty="0"/>
                  <a:t>: seu viés é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i="1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EF914C3-0CA5-9B4B-B569-0B831D1D4F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b="-108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36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9175F-8766-E946-8D11-16943DED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EF914C3-0CA5-9B4B-B569-0B831D1D4FE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Queremos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i="1" dirty="0"/>
                  <a:t>Exemplo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pt-BR" i="1" dirty="0"/>
              </a:p>
              <a:p>
                <a:pPr lvl="3"/>
                <a:r>
                  <a:rPr lang="pt-BR" i="1" dirty="0"/>
                  <a:t>Amostras independentes e identicamente distribuídas (</a:t>
                </a:r>
                <a:r>
                  <a:rPr lang="pt-BR" i="1" dirty="0" err="1"/>
                  <a:t>i.i.d</a:t>
                </a:r>
                <a:r>
                  <a:rPr lang="pt-BR" i="1" dirty="0"/>
                  <a:t>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i="1" dirty="0">
                  <a:ea typeface="Cambria Math" panose="02040503050406030204" pitchFamily="18" charset="0"/>
                </a:endParaRPr>
              </a:p>
              <a:p>
                <a:pPr lvl="4"/>
                <a:r>
                  <a:rPr lang="pt-BR" i="1" dirty="0"/>
                  <a:t>Média e variância populacional</a:t>
                </a:r>
              </a:p>
              <a:p>
                <a:pPr lvl="3"/>
                <a:r>
                  <a:rPr lang="pt-BR" i="1" dirty="0"/>
                  <a:t>As seguinte estatísticas são sem viés</a:t>
                </a:r>
              </a:p>
              <a:p>
                <a:pPr lvl="4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i="1" dirty="0"/>
                  <a:t> ☞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pt-BR" i="1" dirty="0"/>
              </a:p>
              <a:p>
                <a:pPr lvl="4"/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pt-BR" i="1" dirty="0"/>
                  <a:t> ☞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i="1" dirty="0"/>
              </a:p>
              <a:p>
                <a:pPr lvl="3"/>
                <a:r>
                  <a:rPr lang="pt-BR" i="1" dirty="0"/>
                  <a:t>Mas a seguinte estatística é enviesada</a:t>
                </a:r>
              </a:p>
              <a:p>
                <a:pPr lvl="4"/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pt-BR" i="1" dirty="0"/>
                  <a:t> ☞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i="1" dirty="0"/>
                  <a:t>: seu viés é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EF914C3-0CA5-9B4B-B569-0B831D1D4F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b="-108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6D43091-295E-7E40-84D8-2A30BAF067D7}"/>
              </a:ext>
            </a:extLst>
          </p:cNvPr>
          <p:cNvSpPr/>
          <p:nvPr/>
        </p:nvSpPr>
        <p:spPr>
          <a:xfrm>
            <a:off x="2915816" y="5949280"/>
            <a:ext cx="50405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D08C88-B267-4645-96FC-D4E0F1A432E1}"/>
              </a:ext>
            </a:extLst>
          </p:cNvPr>
          <p:cNvSpPr/>
          <p:nvPr/>
        </p:nvSpPr>
        <p:spPr>
          <a:xfrm>
            <a:off x="2915816" y="5085184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8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9175F-8766-E946-8D11-16943DED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EF914C3-0CA5-9B4B-B569-0B831D1D4FE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Queremos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i="1" dirty="0"/>
                  <a:t>Exemplo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pt-BR" b="0" i="1" dirty="0"/>
              </a:p>
              <a:p>
                <a:pPr lvl="3"/>
                <a:r>
                  <a:rPr lang="pt-BR" i="1" dirty="0"/>
                  <a:t>Amostras independentes e identicamente distribuídas (</a:t>
                </a:r>
                <a:r>
                  <a:rPr lang="pt-BR" i="1" dirty="0" err="1"/>
                  <a:t>i.i.d</a:t>
                </a:r>
                <a:r>
                  <a:rPr lang="pt-BR" i="1" dirty="0"/>
                  <a:t>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b="0" i="1" dirty="0">
                  <a:ea typeface="Cambria Math" panose="02040503050406030204" pitchFamily="18" charset="0"/>
                </a:endParaRPr>
              </a:p>
              <a:p>
                <a:pPr lvl="4"/>
                <a:r>
                  <a:rPr lang="pt-BR" i="1" dirty="0"/>
                  <a:t>Média e variância populacional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pt-BR" i="1" dirty="0"/>
              </a:p>
              <a:p>
                <a:pPr lvl="3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pt-BR" i="1" dirty="0"/>
              </a:p>
              <a:p>
                <a:pPr lvl="4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BR" i="1" dirty="0">
                    <a:ea typeface="Cambria Math" panose="02040503050406030204" pitchFamily="18" charset="0"/>
                  </a:rPr>
                  <a:t> </a:t>
                </a:r>
                <a:r>
                  <a:rPr lang="pt-BR" i="1" dirty="0"/>
                  <a:t>pois X</a:t>
                </a:r>
                <a:r>
                  <a:rPr lang="pt-BR" i="1" baseline="-25000" dirty="0"/>
                  <a:t>i</a:t>
                </a:r>
                <a:r>
                  <a:rPr lang="pt-BR" i="1" dirty="0"/>
                  <a:t> e </a:t>
                </a:r>
                <a:r>
                  <a:rPr lang="pt-BR" i="1" dirty="0" err="1"/>
                  <a:t>X</a:t>
                </a:r>
                <a:r>
                  <a:rPr lang="pt-BR" i="1" baseline="-25000" dirty="0" err="1"/>
                  <a:t>j</a:t>
                </a:r>
                <a:r>
                  <a:rPr lang="pt-BR" i="1" dirty="0"/>
                  <a:t> são independentes</a:t>
                </a:r>
              </a:p>
              <a:p>
                <a:pPr lvl="3"/>
                <a:endParaRPr lang="pt-BR" i="1" dirty="0"/>
              </a:p>
              <a:p>
                <a:pPr lvl="2"/>
                <a:r>
                  <a:rPr lang="pt-BR" i="1" dirty="0"/>
                  <a:t>O que estamos verificando sobre a média amostral?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EF914C3-0CA5-9B4B-B569-0B831D1D4F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95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75E5D-52A6-E64F-A423-A16803FF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9E3F9EE-CEC6-CE4A-BCE1-CC062AF0BC8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Queremos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Se conhecemos a distribuição dos valores da variável aleatória para a população</a:t>
                </a:r>
              </a:p>
              <a:p>
                <a:pPr lvl="2"/>
                <a:r>
                  <a:rPr lang="pt-BR" dirty="0"/>
                  <a:t>Queremos estimadores para seus parâmetros...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☞ distribuição normal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pt-BR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☞ distribuição de Bernoulli</a:t>
                </a:r>
              </a:p>
              <a:p>
                <a:pPr lvl="3"/>
                <a:r>
                  <a:rPr lang="pt-BR" dirty="0"/>
                  <a:t>Etc...</a:t>
                </a:r>
              </a:p>
              <a:p>
                <a:pPr lvl="2"/>
                <a:r>
                  <a:rPr lang="pt-BR" dirty="0"/>
                  <a:t>... a partir de pedaços da população (espaço amostral)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9E3F9EE-CEC6-CE4A-BCE1-CC062AF0BC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827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FAFFE-C450-8D40-A2B4-70604964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F5961FF-8D01-3742-952C-730DEBBC9A6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Como criar estimadores?</a:t>
                </a:r>
              </a:p>
              <a:p>
                <a:pPr lvl="1"/>
                <a:r>
                  <a:rPr lang="pt-BR" dirty="0"/>
                  <a:t>Método da máxima verossimilhança</a:t>
                </a:r>
              </a:p>
              <a:p>
                <a:pPr lvl="2"/>
                <a:r>
                  <a:rPr lang="pt-BR" i="1" dirty="0" err="1"/>
                  <a:t>Maximum</a:t>
                </a:r>
                <a:r>
                  <a:rPr lang="pt-BR" i="1" dirty="0"/>
                  <a:t> </a:t>
                </a:r>
                <a:r>
                  <a:rPr lang="pt-BR" i="1" dirty="0" err="1"/>
                  <a:t>likelihood</a:t>
                </a:r>
                <a:r>
                  <a:rPr lang="pt-BR" i="1" dirty="0"/>
                  <a:t> </a:t>
                </a:r>
                <a:r>
                  <a:rPr lang="pt-BR" i="1" dirty="0" err="1"/>
                  <a:t>estimation</a:t>
                </a:r>
                <a:r>
                  <a:rPr lang="pt-BR" i="1" dirty="0"/>
                  <a:t> (MLE)</a:t>
                </a:r>
              </a:p>
              <a:p>
                <a:pPr lvl="2"/>
                <a:r>
                  <a:rPr lang="pt-BR" dirty="0"/>
                  <a:t>Construção de modelo paramétrico a partir dos dados</a:t>
                </a:r>
              </a:p>
              <a:p>
                <a:pPr lvl="3"/>
                <a:r>
                  <a:rPr lang="pt-BR" dirty="0"/>
                  <a:t>Parâmetros do modelo</a:t>
                </a:r>
              </a:p>
              <a:p>
                <a:pPr lvl="4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 ☞ distribuição normal</a:t>
                </a:r>
              </a:p>
              <a:p>
                <a:pPr lvl="4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pt-BR" dirty="0"/>
                  <a:t> ☞ distribuição de Bernoulli</a:t>
                </a:r>
              </a:p>
              <a:p>
                <a:pPr lvl="4"/>
                <a:r>
                  <a:rPr lang="pt-BR" dirty="0"/>
                  <a:t>Etc...</a:t>
                </a:r>
              </a:p>
              <a:p>
                <a:pPr lvl="4"/>
                <a:endParaRPr lang="pt-BR" dirty="0"/>
              </a:p>
              <a:p>
                <a:pPr lvl="2"/>
                <a:r>
                  <a:rPr lang="pt-BR" dirty="0"/>
                  <a:t>Modelo em função dos parâmetros</a:t>
                </a:r>
              </a:p>
              <a:p>
                <a:pPr lvl="3"/>
                <a:r>
                  <a:rPr lang="pt-BR" dirty="0"/>
                  <a:t>Função de verossimilhança ☞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pa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pa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pa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F5961FF-8D01-3742-952C-730DEBBC9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381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FAFFE-C450-8D40-A2B4-70604964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F5961FF-8D01-3742-952C-730DEBBC9A6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Como criar estimadores?</a:t>
                </a:r>
              </a:p>
              <a:p>
                <a:pPr lvl="1"/>
                <a:r>
                  <a:rPr lang="pt-BR" dirty="0"/>
                  <a:t>Método da máxima verossimilhança</a:t>
                </a:r>
              </a:p>
              <a:p>
                <a:pPr lvl="2"/>
                <a:r>
                  <a:rPr lang="pt-BR" dirty="0"/>
                  <a:t>Modelo em função dos parâmetros</a:t>
                </a:r>
              </a:p>
              <a:p>
                <a:pPr lvl="3"/>
                <a:r>
                  <a:rPr lang="pt-BR" dirty="0"/>
                  <a:t>Função de verossimilhança ☞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pa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pa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pa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3"/>
                <a:endParaRPr lang="pt-BR" dirty="0"/>
              </a:p>
              <a:p>
                <a:pPr lvl="2"/>
                <a:r>
                  <a:rPr lang="pt-BR" dirty="0"/>
                  <a:t>Encontrar os parâmetros que MAXIMIZEM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pa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pa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,…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pa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()</m:t>
                        </m:r>
                      </m:e>
                    </m:func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Ou os parâmetros que MINIMIZEM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())</m:t>
                        </m:r>
                      </m:e>
                    </m:func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pa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pa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,…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pa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())</m:t>
                        </m:r>
                      </m:e>
                    </m:func>
                  </m:oMath>
                </a14:m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F5961FF-8D01-3742-952C-730DEBBC9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55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O que podemos dizer a respeito de uma população com base em uma amostra?</a:t>
            </a:r>
          </a:p>
          <a:p>
            <a:pPr lvl="1"/>
            <a:r>
              <a:rPr lang="pt-BR" dirty="0"/>
              <a:t>Considerando um </a:t>
            </a:r>
            <a:r>
              <a:rPr lang="pt-BR" b="1" dirty="0">
                <a:solidFill>
                  <a:srgbClr val="FF0000"/>
                </a:solidFill>
              </a:rPr>
              <a:t>nível de certeza</a:t>
            </a:r>
          </a:p>
          <a:p>
            <a:pPr lvl="1"/>
            <a:r>
              <a:rPr lang="pt-BR" b="1" dirty="0">
                <a:solidFill>
                  <a:srgbClr val="FF0000"/>
                </a:solidFill>
              </a:rPr>
              <a:t>Conhecendo algo </a:t>
            </a:r>
            <a:r>
              <a:rPr lang="pt-BR" dirty="0"/>
              <a:t>sobre o processo aleatório que gerou os valores observados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FAFFE-C450-8D40-A2B4-70604964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F5961FF-8D01-3742-952C-730DEBBC9A6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Como criar estimadores?</a:t>
                </a:r>
              </a:p>
              <a:p>
                <a:pPr lvl="1"/>
                <a:r>
                  <a:rPr lang="pt-BR" dirty="0"/>
                  <a:t>Método da máxima verossimilhança</a:t>
                </a:r>
              </a:p>
              <a:p>
                <a:pPr lvl="2"/>
                <a:r>
                  <a:rPr lang="pt-BR" dirty="0"/>
                  <a:t>Podemos usar método analítico ou numérico</a:t>
                </a:r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Estimador gerado é</a:t>
                </a:r>
              </a:p>
              <a:p>
                <a:pPr lvl="3"/>
                <a:r>
                  <a:rPr lang="pt-BR" dirty="0" err="1"/>
                  <a:t>Assintoticamente</a:t>
                </a:r>
                <a:r>
                  <a:rPr lang="pt-BR" dirty="0"/>
                  <a:t> sem viés</a:t>
                </a:r>
              </a:p>
              <a:p>
                <a:pPr lvl="3"/>
                <a:r>
                  <a:rPr lang="pt-BR" dirty="0" err="1"/>
                  <a:t>Assintoticamente</a:t>
                </a:r>
                <a:r>
                  <a:rPr lang="pt-BR" dirty="0"/>
                  <a:t> eficiente</a:t>
                </a:r>
              </a:p>
              <a:p>
                <a:pPr lvl="3"/>
                <a:r>
                  <a:rPr lang="pt-BR" dirty="0" err="1"/>
                  <a:t>Assintoticamente</a:t>
                </a:r>
                <a:r>
                  <a:rPr lang="pt-BR" dirty="0"/>
                  <a:t> distribuído segundo N()</a:t>
                </a:r>
              </a:p>
              <a:p>
                <a:pPr lvl="4"/>
                <a:r>
                  <a:rPr lang="pt-BR" b="1" dirty="0" err="1">
                    <a:solidFill>
                      <a:srgbClr val="FF0000"/>
                    </a:solidFill>
                  </a:rPr>
                  <a:t>Assintoticamente</a:t>
                </a:r>
                <a:r>
                  <a:rPr lang="pt-BR" dirty="0"/>
                  <a:t>: “melhora com”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F5961FF-8D01-3742-952C-730DEBBC9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271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3F3F-19F1-F743-B772-F0984BC7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Estimador calcula o valor de um parâmetro</a:t>
                </a:r>
              </a:p>
              <a:p>
                <a:pPr lvl="1"/>
                <a:r>
                  <a:rPr lang="pt-BR" dirty="0"/>
                  <a:t>Dados amostrais ☞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)→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pt-BR" dirty="0"/>
              </a:p>
              <a:p>
                <a:pPr lvl="2"/>
                <a:r>
                  <a:rPr lang="pt-BR" i="1" dirty="0"/>
                  <a:t>Point </a:t>
                </a:r>
                <a:r>
                  <a:rPr lang="pt-BR" i="1" dirty="0" err="1"/>
                  <a:t>estimator</a:t>
                </a:r>
                <a:endParaRPr lang="pt-BR" i="1" dirty="0"/>
              </a:p>
              <a:p>
                <a:pPr lvl="2"/>
                <a:endParaRPr lang="pt-BR" i="1" dirty="0"/>
              </a:p>
              <a:p>
                <a:r>
                  <a:rPr lang="pt-BR" dirty="0"/>
                  <a:t>Qual a faixa de valores confiável do parâmetro?</a:t>
                </a:r>
              </a:p>
              <a:p>
                <a:pPr lvl="1"/>
                <a:r>
                  <a:rPr lang="pt-BR" dirty="0"/>
                  <a:t>Intervalo de confiança</a:t>
                </a:r>
              </a:p>
              <a:p>
                <a:pPr lvl="2"/>
                <a:r>
                  <a:rPr lang="pt-BR" dirty="0"/>
                  <a:t>Não é variância!</a:t>
                </a:r>
              </a:p>
              <a:p>
                <a:pPr lvl="2"/>
                <a:r>
                  <a:rPr lang="pt-BR" dirty="0"/>
                  <a:t>Indica precisão do estimador!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928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3F3F-19F1-F743-B772-F0984BC7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Qual a faixa de valores confiável do parâmetro?</a:t>
                </a:r>
              </a:p>
              <a:p>
                <a:pPr lvl="1"/>
                <a:r>
                  <a:rPr lang="pt-BR" dirty="0"/>
                  <a:t>Intervalo de confiança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pt-BR" dirty="0">
                    <a:latin typeface="Cambria Math" panose="02040503050406030204" pitchFamily="18" charset="0"/>
                  </a:rPr>
                  <a:t> ☞ parâmetro </a:t>
                </a:r>
                <a:r>
                  <a:rPr lang="pt-BR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desconhecido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inf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Limites inferior e superior de confiança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pt-BR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>
                    <a:latin typeface="Cambria Math" panose="02040503050406030204" pitchFamily="18" charset="0"/>
                  </a:rPr>
                  <a:t>☞ nível de confiança </a:t>
                </a:r>
                <a:r>
                  <a:rPr lang="pt-BR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desejado</a:t>
                </a:r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9AB8E70-AF73-DF41-AE28-EC6911E9DF60}"/>
                  </a:ext>
                </a:extLst>
              </p:cNvPr>
              <p:cNvSpPr txBox="1"/>
              <p:nvPr/>
            </p:nvSpPr>
            <p:spPr>
              <a:xfrm>
                <a:off x="2776348" y="2780928"/>
                <a:ext cx="3591304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e>
                      </m:d>
                      <m:r>
                        <a:rPr lang="pt-BR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9AB8E70-AF73-DF41-AE28-EC6911E9D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348" y="2780928"/>
                <a:ext cx="3591304" cy="506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12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3F3F-19F1-F743-B772-F0984BC7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BDB301-B0DB-184B-AC94-EC479777F39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Qual a faixa de valores confiável do parâmetro?</a:t>
            </a:r>
          </a:p>
          <a:p>
            <a:pPr lvl="1"/>
            <a:r>
              <a:rPr lang="pt-BR" dirty="0"/>
              <a:t>Intervalo de confiança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9AB8E70-AF73-DF41-AE28-EC6911E9DF60}"/>
                  </a:ext>
                </a:extLst>
              </p:cNvPr>
              <p:cNvSpPr txBox="1"/>
              <p:nvPr/>
            </p:nvSpPr>
            <p:spPr>
              <a:xfrm>
                <a:off x="2776348" y="2780928"/>
                <a:ext cx="3591304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e>
                      </m:d>
                      <m:r>
                        <a:rPr lang="pt-BR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9AB8E70-AF73-DF41-AE28-EC6911E9D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348" y="2780928"/>
                <a:ext cx="3591304" cy="5068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5D3E26FB-3618-A44E-BDC8-0D36FF799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574423"/>
            <a:ext cx="2802051" cy="2520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965A24F-0D57-F746-9B41-816E8F65AFD0}"/>
                  </a:ext>
                </a:extLst>
              </p:cNvPr>
              <p:cNvSpPr txBox="1"/>
              <p:nvPr/>
            </p:nvSpPr>
            <p:spPr>
              <a:xfrm>
                <a:off x="1533746" y="6094702"/>
                <a:ext cx="468333" cy="492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965A24F-0D57-F746-9B41-816E8F65A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746" y="6094702"/>
                <a:ext cx="468333" cy="492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FC91F7F-4042-D641-B99E-DA634E1791E4}"/>
                  </a:ext>
                </a:extLst>
              </p:cNvPr>
              <p:cNvSpPr txBox="1"/>
              <p:nvPr/>
            </p:nvSpPr>
            <p:spPr>
              <a:xfrm>
                <a:off x="2769310" y="6094703"/>
                <a:ext cx="682623" cy="492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FC91F7F-4042-D641-B99E-DA634E179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310" y="6094703"/>
                <a:ext cx="682623" cy="492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A72B996A-C3CF-3F4C-90DB-EA1A295F4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3" y="3589601"/>
            <a:ext cx="2744498" cy="2505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4E11269-69AF-5C43-9BC9-46ECA72E4147}"/>
                  </a:ext>
                </a:extLst>
              </p:cNvPr>
              <p:cNvSpPr txBox="1"/>
              <p:nvPr/>
            </p:nvSpPr>
            <p:spPr>
              <a:xfrm>
                <a:off x="5406491" y="6091852"/>
                <a:ext cx="460319" cy="492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4E11269-69AF-5C43-9BC9-46ECA72E4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491" y="6091852"/>
                <a:ext cx="460319" cy="4929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EDE79ED-38AE-9F4F-A931-9A93AF235415}"/>
                  </a:ext>
                </a:extLst>
              </p:cNvPr>
              <p:cNvSpPr txBox="1"/>
              <p:nvPr/>
            </p:nvSpPr>
            <p:spPr>
              <a:xfrm>
                <a:off x="7177897" y="6091851"/>
                <a:ext cx="674608" cy="492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EDE79ED-38AE-9F4F-A931-9A93AF235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897" y="6091851"/>
                <a:ext cx="674608" cy="4929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781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3F3F-19F1-F743-B772-F0984BC7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Qual a faixa de valores confiável do parâmetro?</a:t>
                </a:r>
              </a:p>
              <a:p>
                <a:pPr lvl="1"/>
                <a:r>
                  <a:rPr lang="pt-BR" dirty="0"/>
                  <a:t>Intervalo de confiança</a:t>
                </a:r>
              </a:p>
              <a:p>
                <a:pPr lvl="2"/>
                <a:r>
                  <a:rPr lang="pt-BR" dirty="0"/>
                  <a:t>Sujeito à distribuição da população</a:t>
                </a:r>
              </a:p>
              <a:p>
                <a:pPr lvl="3"/>
                <a:r>
                  <a:rPr lang="pt-BR" dirty="0"/>
                  <a:t>Devemos ter conhecimento de algumas informações prévias da população, de onde se retiram amostras!</a:t>
                </a:r>
              </a:p>
              <a:p>
                <a:pPr lvl="3"/>
                <a:endParaRPr lang="pt-BR" dirty="0"/>
              </a:p>
              <a:p>
                <a:pPr lvl="3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quanti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num>
                          <m:den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vari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ncia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r="-3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718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3F3F-19F1-F743-B772-F0984BC7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Qual a faixa de valores confiável do parâmetro?</a:t>
                </a:r>
              </a:p>
              <a:p>
                <a:pPr lvl="1"/>
                <a:r>
                  <a:rPr lang="pt-BR" dirty="0"/>
                  <a:t>Intervalo de confiança</a:t>
                </a:r>
              </a:p>
              <a:p>
                <a:pPr lvl="2"/>
                <a:r>
                  <a:rPr lang="pt-BR" dirty="0"/>
                  <a:t>Sujeito à distribuição da população</a:t>
                </a:r>
              </a:p>
              <a:p>
                <a:pPr lvl="3"/>
                <a:r>
                  <a:rPr lang="pt-BR" dirty="0"/>
                  <a:t>Devemos ter conhecimento de algumas informações prévias da população, de onde se retiram amostras!</a:t>
                </a:r>
              </a:p>
              <a:p>
                <a:pPr lvl="3"/>
                <a:endParaRPr lang="pt-BR" dirty="0"/>
              </a:p>
              <a:p>
                <a:pPr lvl="3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quanti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num>
                          <m:den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vari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ncia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r="-3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34C2F7D-3B8E-2C4E-88E9-33338D00F2A5}"/>
              </a:ext>
            </a:extLst>
          </p:cNvPr>
          <p:cNvSpPr/>
          <p:nvPr/>
        </p:nvSpPr>
        <p:spPr>
          <a:xfrm>
            <a:off x="3779912" y="3861048"/>
            <a:ext cx="194421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055156-B3CF-4F4D-AB8C-825A05C2CA7D}"/>
              </a:ext>
            </a:extLst>
          </p:cNvPr>
          <p:cNvSpPr/>
          <p:nvPr/>
        </p:nvSpPr>
        <p:spPr>
          <a:xfrm>
            <a:off x="2411760" y="3861048"/>
            <a:ext cx="1368152" cy="864096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BFE3169-1E2F-1C44-9004-89148651772E}"/>
              </a:ext>
            </a:extLst>
          </p:cNvPr>
          <p:cNvSpPr txBox="1"/>
          <p:nvPr/>
        </p:nvSpPr>
        <p:spPr>
          <a:xfrm>
            <a:off x="1474343" y="4997225"/>
            <a:ext cx="3519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Depende da distribuição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população dos valores observados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9D99498-F1AE-3E40-AFFE-076BD1914E2B}"/>
              </a:ext>
            </a:extLst>
          </p:cNvPr>
          <p:cNvSpPr txBox="1"/>
          <p:nvPr/>
        </p:nvSpPr>
        <p:spPr>
          <a:xfrm>
            <a:off x="5940152" y="3861048"/>
            <a:ext cx="2224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Pode ser conhecida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ou deve ser estimada</a:t>
            </a:r>
          </a:p>
        </p:txBody>
      </p:sp>
    </p:spTree>
    <p:extLst>
      <p:ext uri="{BB962C8B-B14F-4D97-AF65-F5344CB8AC3E}">
        <p14:creationId xmlns:p14="http://schemas.microsoft.com/office/powerpoint/2010/main" val="4053543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3F3F-19F1-F743-B772-F0984BC7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Qual a faixa de valores confiável do parâmetro?</a:t>
                </a:r>
              </a:p>
              <a:p>
                <a:pPr lvl="1"/>
                <a:r>
                  <a:rPr lang="pt-BR" dirty="0"/>
                  <a:t>Intervalo de confiança do estimador média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pt-BR" dirty="0"/>
                  <a:t>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pt-BR" dirty="0"/>
                  <a:t>, amostras </a:t>
                </a:r>
                <a:r>
                  <a:rPr lang="pt-BR" dirty="0" err="1"/>
                  <a:t>i.i.d</a:t>
                </a:r>
                <a:r>
                  <a:rPr lang="pt-BR" dirty="0"/>
                  <a:t> ~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r>
                  <a:rPr lang="pt-BR" b="1" dirty="0">
                    <a:solidFill>
                      <a:srgbClr val="FF0000"/>
                    </a:solidFill>
                  </a:rPr>
                  <a:t>Assumindo</a:t>
                </a:r>
                <a:r>
                  <a:rPr lang="pt-BR" dirty="0"/>
                  <a:t> uma distribuição normal para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pt-BR" dirty="0"/>
              </a:p>
              <a:p>
                <a:pPr lvl="3"/>
                <a:r>
                  <a:rPr lang="pt-BR" b="1" dirty="0">
                    <a:solidFill>
                      <a:srgbClr val="FF0000"/>
                    </a:solidFill>
                  </a:rPr>
                  <a:t>Conhecendo</a:t>
                </a:r>
                <a:r>
                  <a:rPr lang="pt-BR" dirty="0"/>
                  <a:t> a variância populacional ☞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</a:t>
                </a:r>
              </a:p>
              <a:p>
                <a:pPr lvl="4"/>
                <a:endParaRPr lang="pt-BR" dirty="0"/>
              </a:p>
              <a:p>
                <a:pPr lvl="4"/>
                <a:endParaRPr lang="pt-BR" dirty="0"/>
              </a:p>
              <a:p>
                <a:pPr lvl="4"/>
                <a:endParaRPr lang="pt-BR" dirty="0"/>
              </a:p>
              <a:p>
                <a:pPr lvl="4"/>
                <a:r>
                  <a:rPr lang="pt-BR" dirty="0"/>
                  <a:t>ou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1532350-EA3A-0C43-83DF-805D1256F184}"/>
                  </a:ext>
                </a:extLst>
              </p:cNvPr>
              <p:cNvSpPr txBox="1"/>
              <p:nvPr/>
            </p:nvSpPr>
            <p:spPr>
              <a:xfrm>
                <a:off x="2483768" y="4149080"/>
                <a:ext cx="4183774" cy="724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acc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1532350-EA3A-0C43-83DF-805D1256F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49080"/>
                <a:ext cx="4183774" cy="724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A7F6C35-2FBF-8B49-A9D8-B15DA0AF07D6}"/>
                  </a:ext>
                </a:extLst>
              </p:cNvPr>
              <p:cNvSpPr txBox="1"/>
              <p:nvPr/>
            </p:nvSpPr>
            <p:spPr>
              <a:xfrm>
                <a:off x="2123728" y="5513075"/>
                <a:ext cx="4895956" cy="628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pt-B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den>
                          </m:f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pt-BR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A7F6C35-2FBF-8B49-A9D8-B15DA0AF0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13075"/>
                <a:ext cx="4895956" cy="6281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272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3F3F-19F1-F743-B772-F0984BC7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Qual a faixa de valores confiável do parâmetro?</a:t>
                </a:r>
              </a:p>
              <a:p>
                <a:pPr lvl="1"/>
                <a:r>
                  <a:rPr lang="pt-BR" dirty="0"/>
                  <a:t>Intervalo de confiança do estimador média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pt-BR" dirty="0"/>
                  <a:t>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pt-BR" dirty="0"/>
                  <a:t>, amostras </a:t>
                </a:r>
                <a:r>
                  <a:rPr lang="pt-BR" dirty="0" err="1"/>
                  <a:t>i.i.d</a:t>
                </a:r>
                <a:r>
                  <a:rPr lang="pt-BR" dirty="0"/>
                  <a:t> ~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r>
                  <a:rPr lang="pt-BR" b="1" dirty="0">
                    <a:solidFill>
                      <a:srgbClr val="FF0000"/>
                    </a:solidFill>
                  </a:rPr>
                  <a:t>Assumindo</a:t>
                </a:r>
                <a:r>
                  <a:rPr lang="pt-BR" dirty="0"/>
                  <a:t> uma distribuição normal para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pt-BR" dirty="0"/>
              </a:p>
              <a:p>
                <a:pPr lvl="3"/>
                <a:r>
                  <a:rPr lang="pt-BR" b="1" dirty="0">
                    <a:solidFill>
                      <a:srgbClr val="FF0000"/>
                    </a:solidFill>
                  </a:rPr>
                  <a:t>Conhecendo</a:t>
                </a:r>
                <a:r>
                  <a:rPr lang="pt-BR" dirty="0"/>
                  <a:t> a variância populacional ☞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</a:t>
                </a:r>
              </a:p>
              <a:p>
                <a:pPr lvl="4"/>
                <a:endParaRPr lang="pt-BR" dirty="0"/>
              </a:p>
              <a:p>
                <a:pPr lvl="4"/>
                <a:endParaRPr lang="pt-BR" dirty="0"/>
              </a:p>
              <a:p>
                <a:pPr lvl="4"/>
                <a:endParaRPr lang="pt-BR" dirty="0"/>
              </a:p>
              <a:p>
                <a:pPr lvl="4"/>
                <a:r>
                  <a:rPr lang="pt-BR" dirty="0"/>
                  <a:t>ou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1532350-EA3A-0C43-83DF-805D1256F184}"/>
                  </a:ext>
                </a:extLst>
              </p:cNvPr>
              <p:cNvSpPr txBox="1"/>
              <p:nvPr/>
            </p:nvSpPr>
            <p:spPr>
              <a:xfrm>
                <a:off x="2483768" y="4149080"/>
                <a:ext cx="4183774" cy="724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acc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1532350-EA3A-0C43-83DF-805D1256F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49080"/>
                <a:ext cx="4183774" cy="724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A7F6C35-2FBF-8B49-A9D8-B15DA0AF07D6}"/>
                  </a:ext>
                </a:extLst>
              </p:cNvPr>
              <p:cNvSpPr txBox="1"/>
              <p:nvPr/>
            </p:nvSpPr>
            <p:spPr>
              <a:xfrm>
                <a:off x="2123728" y="5513075"/>
                <a:ext cx="4895956" cy="628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pt-B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den>
                          </m:f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pt-BR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A7F6C35-2FBF-8B49-A9D8-B15DA0AF0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13075"/>
                <a:ext cx="4895956" cy="6281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F7C138F-459A-024C-9C53-47CC8E18B7C2}"/>
              </a:ext>
            </a:extLst>
          </p:cNvPr>
          <p:cNvSpPr/>
          <p:nvPr/>
        </p:nvSpPr>
        <p:spPr>
          <a:xfrm>
            <a:off x="5004048" y="4206584"/>
            <a:ext cx="648072" cy="724237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D235D6-DD24-6745-91C5-28A9AA50AF16}"/>
              </a:ext>
            </a:extLst>
          </p:cNvPr>
          <p:cNvSpPr txBox="1"/>
          <p:nvPr/>
        </p:nvSpPr>
        <p:spPr>
          <a:xfrm>
            <a:off x="4781485" y="5037282"/>
            <a:ext cx="425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err="1">
                <a:solidFill>
                  <a:srgbClr val="0070C0"/>
                </a:solidFill>
              </a:rPr>
              <a:t>Quantil</a:t>
            </a:r>
            <a:r>
              <a:rPr lang="pt-BR" b="1" dirty="0">
                <a:solidFill>
                  <a:srgbClr val="0070C0"/>
                </a:solidFill>
              </a:rPr>
              <a:t> 1-𝞪/2 de uma distribuição N(0,1)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79ECE5-5D94-D448-8C91-9C6A32934E02}"/>
              </a:ext>
            </a:extLst>
          </p:cNvPr>
          <p:cNvSpPr/>
          <p:nvPr/>
        </p:nvSpPr>
        <p:spPr>
          <a:xfrm>
            <a:off x="3744451" y="3933056"/>
            <a:ext cx="1037033" cy="1104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667A180-A7A4-3D4B-A3A6-5FCE2A489594}"/>
              </a:ext>
            </a:extLst>
          </p:cNvPr>
          <p:cNvSpPr txBox="1"/>
          <p:nvPr/>
        </p:nvSpPr>
        <p:spPr>
          <a:xfrm>
            <a:off x="1043608" y="3923764"/>
            <a:ext cx="265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Variável “normalizada” </a:t>
            </a:r>
            <a:r>
              <a:rPr lang="pt-BR" b="1" dirty="0" err="1">
                <a:solidFill>
                  <a:srgbClr val="FF0000"/>
                </a:solidFill>
              </a:rPr>
              <a:t>z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64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3F3F-19F1-F743-B772-F0984BC7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Qual a faixa de valores confiável do parâmetro?</a:t>
                </a:r>
              </a:p>
              <a:p>
                <a:pPr lvl="1"/>
                <a:r>
                  <a:rPr lang="pt-BR" dirty="0"/>
                  <a:t>Intervalo de confiança do estimador média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pt-BR" dirty="0"/>
                  <a:t>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pt-BR" dirty="0"/>
                  <a:t>, amostras </a:t>
                </a:r>
                <a:r>
                  <a:rPr lang="pt-BR" dirty="0" err="1"/>
                  <a:t>i.i.d</a:t>
                </a:r>
                <a:r>
                  <a:rPr lang="pt-BR" dirty="0"/>
                  <a:t> ~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r>
                  <a:rPr lang="pt-BR" b="1" dirty="0">
                    <a:solidFill>
                      <a:srgbClr val="FF0000"/>
                    </a:solidFill>
                  </a:rPr>
                  <a:t>Assumindo</a:t>
                </a:r>
                <a:r>
                  <a:rPr lang="pt-BR" dirty="0"/>
                  <a:t> uma distribuição normal para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pt-BR" dirty="0"/>
              </a:p>
              <a:p>
                <a:pPr lvl="3"/>
                <a:r>
                  <a:rPr lang="pt-BR" b="1" dirty="0">
                    <a:solidFill>
                      <a:srgbClr val="FF0000"/>
                    </a:solidFill>
                  </a:rPr>
                  <a:t>Conhecendo</a:t>
                </a:r>
                <a:r>
                  <a:rPr lang="pt-BR" dirty="0"/>
                  <a:t> a variância populacional ☞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</a:t>
                </a:r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2"/>
                <a:r>
                  <a:rPr lang="pt-BR" dirty="0"/>
                  <a:t>Normaliza-se a variável aleatória</a:t>
                </a:r>
              </a:p>
              <a:p>
                <a:pPr lvl="3"/>
                <a:r>
                  <a:rPr lang="pt-BR" dirty="0"/>
                  <a:t>Ou </a:t>
                </a:r>
                <a:r>
                  <a:rPr lang="pt-BR" dirty="0" err="1"/>
                  <a:t>desnormaliza-se</a:t>
                </a:r>
                <a:r>
                  <a:rPr lang="pt-BR" dirty="0"/>
                  <a:t> a variável N(0,1) ☞ variável </a:t>
                </a:r>
                <a:r>
                  <a:rPr lang="pt-BR" dirty="0" err="1"/>
                  <a:t>z</a:t>
                </a:r>
                <a:endParaRPr lang="pt-BR" dirty="0"/>
              </a:p>
              <a:p>
                <a:pPr lvl="4"/>
                <a:r>
                  <a:rPr lang="pt-BR" i="1" dirty="0" err="1"/>
                  <a:t>Obs</a:t>
                </a:r>
                <a:r>
                  <a:rPr lang="pt-BR" i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pt-BR" i="1" dirty="0"/>
                  <a:t>, pois N(0,1) é simétrica em </a:t>
                </a:r>
                <a:r>
                  <a:rPr lang="pt-BR" i="1" dirty="0" err="1"/>
                  <a:t>z</a:t>
                </a:r>
                <a:r>
                  <a:rPr lang="pt-BR" i="1" dirty="0"/>
                  <a:t>=0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A7F6C35-2FBF-8B49-A9D8-B15DA0AF07D6}"/>
                  </a:ext>
                </a:extLst>
              </p:cNvPr>
              <p:cNvSpPr txBox="1"/>
              <p:nvPr/>
            </p:nvSpPr>
            <p:spPr>
              <a:xfrm>
                <a:off x="2123728" y="4169031"/>
                <a:ext cx="4895956" cy="628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pt-B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den>
                          </m:f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pt-BR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A7F6C35-2FBF-8B49-A9D8-B15DA0AF0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169031"/>
                <a:ext cx="4895956" cy="628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327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9E2D6-7101-A64E-8B6C-1ABE3872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F9E38-683F-4349-B19A-93A6177E29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Qual a faixa de valores confiável do parâmetro?</a:t>
            </a:r>
          </a:p>
          <a:p>
            <a:pPr lvl="1"/>
            <a:r>
              <a:rPr lang="pt-BR" dirty="0"/>
              <a:t>Intervalo de confiança do estimador média</a:t>
            </a:r>
          </a:p>
          <a:p>
            <a:pPr lvl="2"/>
            <a:endParaRPr lang="pt-BR" dirty="0"/>
          </a:p>
          <a:p>
            <a:pPr lvl="2"/>
            <a:r>
              <a:rPr lang="pt-BR" dirty="0"/>
              <a:t>Em </a:t>
            </a:r>
            <a:r>
              <a:rPr lang="pt-BR" dirty="0" err="1"/>
              <a:t>R</a:t>
            </a:r>
            <a:r>
              <a:rPr lang="pt-BR" dirty="0"/>
              <a:t>:</a:t>
            </a:r>
          </a:p>
          <a:p>
            <a:pPr lvl="3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64390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97572-E110-2941-AD7E-7CD046A9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28008F9-52D2-A34D-B9D0-03DC99BBD09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i="1" dirty="0"/>
                  <a:t>Exemplo</a:t>
                </a:r>
              </a:p>
              <a:p>
                <a:pPr lvl="1"/>
                <a:r>
                  <a:rPr lang="pt-BR" i="1" dirty="0"/>
                  <a:t>Votação BBB</a:t>
                </a:r>
              </a:p>
              <a:p>
                <a:pPr lvl="2"/>
                <a:r>
                  <a:rPr lang="pt-BR" i="1" dirty="0" err="1"/>
                  <a:t>k</a:t>
                </a:r>
                <a:r>
                  <a:rPr lang="pt-BR" i="1" dirty="0"/>
                  <a:t> candidatos</a:t>
                </a:r>
              </a:p>
              <a:p>
                <a:pPr lvl="3"/>
                <a:r>
                  <a:rPr lang="pt-BR" i="1" dirty="0"/>
                  <a:t>Desejo</a:t>
                </a:r>
              </a:p>
              <a:p>
                <a:pPr lvl="4"/>
                <a:r>
                  <a:rPr lang="pt-BR" b="1" i="1" dirty="0">
                    <a:solidFill>
                      <a:srgbClr val="FF0000"/>
                    </a:solidFill>
                  </a:rPr>
                  <a:t>Prever</a:t>
                </a:r>
                <a:r>
                  <a:rPr lang="pt-BR" i="1" dirty="0"/>
                  <a:t> o percentual populacional de seus votos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pt-BR" i="1" dirty="0"/>
              </a:p>
              <a:p>
                <a:pPr lvl="3"/>
                <a:r>
                  <a:rPr lang="pt-BR" i="1" dirty="0"/>
                  <a:t>Ideal</a:t>
                </a:r>
              </a:p>
              <a:p>
                <a:pPr lvl="4"/>
                <a:r>
                  <a:rPr lang="pt-BR" i="1" dirty="0"/>
                  <a:t>Usar TODOS os votos para calcular os percentuais</a:t>
                </a:r>
              </a:p>
              <a:p>
                <a:pPr lvl="3"/>
                <a:r>
                  <a:rPr lang="pt-BR" i="1" dirty="0"/>
                  <a:t>Razoável (“boca de urna”)</a:t>
                </a:r>
              </a:p>
              <a:p>
                <a:pPr lvl="4"/>
                <a:r>
                  <a:rPr lang="pt-BR" i="1" dirty="0"/>
                  <a:t>Usar uma parte dos votos (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amostra</a:t>
                </a:r>
                <a:r>
                  <a:rPr lang="pt-BR" i="1" dirty="0"/>
                  <a:t>) para tal cálculos</a:t>
                </a:r>
              </a:p>
              <a:p>
                <a:pPr lvl="4"/>
                <a:endParaRPr lang="pt-BR" i="1" dirty="0"/>
              </a:p>
              <a:p>
                <a:pPr lvl="3"/>
                <a:r>
                  <a:rPr lang="pt-BR" i="1" dirty="0"/>
                  <a:t>Trade-off: maior amostra ☞ maior 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precisão</a:t>
                </a:r>
              </a:p>
              <a:p>
                <a:pPr lvl="3"/>
                <a:endParaRPr lang="pt-BR" i="1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28008F9-52D2-A34D-B9D0-03DC99BBD0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523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9E2D6-7101-A64E-8B6C-1ABE3872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85F9E38-683F-4349-B19A-93A6177E290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Qual a faixa de valores confiável do parâmetro?</a:t>
                </a:r>
              </a:p>
              <a:p>
                <a:pPr lvl="1"/>
                <a:r>
                  <a:rPr lang="pt-BR" dirty="0"/>
                  <a:t>Intervalo de confiança do estimador média</a:t>
                </a:r>
              </a:p>
              <a:p>
                <a:pPr lvl="2"/>
                <a:r>
                  <a:rPr lang="pt-BR" i="1" dirty="0"/>
                  <a:t>Exemplo:</a:t>
                </a:r>
              </a:p>
              <a:p>
                <a:pPr lvl="3"/>
                <a:r>
                  <a:rPr lang="pt-BR" i="1" dirty="0"/>
                  <a:t>A temperatura nos dias de jogos do Timão foi</a:t>
                </a:r>
              </a:p>
              <a:p>
                <a:pPr lvl="4"/>
                <a:r>
                  <a:rPr lang="pt-BR" i="1" dirty="0"/>
                  <a:t>22, 24, 21, 22, 25, 26, 25, 24, 23, 25, 25, 26, 27, 25, 26,</a:t>
                </a:r>
              </a:p>
              <a:p>
                <a:pPr lvl="4"/>
                <a:r>
                  <a:rPr lang="pt-BR" i="1" dirty="0"/>
                  <a:t>25, 26, 27, 27, 28, 29, 29, 29, 28, 30, 29, 30, 31, 30, 28, 29</a:t>
                </a:r>
              </a:p>
              <a:p>
                <a:pPr lvl="4"/>
                <a:endParaRPr lang="pt-BR" i="1" dirty="0"/>
              </a:p>
              <a:p>
                <a:pPr lvl="3"/>
                <a:r>
                  <a:rPr lang="pt-BR" i="1" dirty="0"/>
                  <a:t>Assumindo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i="1" dirty="0"/>
                  <a:t> = 3 (variância populacional)</a:t>
                </a:r>
              </a:p>
              <a:p>
                <a:pPr lvl="4"/>
                <a:r>
                  <a:rPr lang="pt-BR" i="1" dirty="0"/>
                  <a:t>Calcule o intervalo de confiança da média para</a:t>
                </a:r>
              </a:p>
              <a:p>
                <a:pPr lvl="5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i="1" dirty="0"/>
                  <a:t> = 0.01 (1%) 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i="1" dirty="0"/>
                  <a:t> = 0.05 (5%)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85F9E38-683F-4349-B19A-93A6177E29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126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9E2D6-7101-A64E-8B6C-1ABE3872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F9E38-683F-4349-B19A-93A6177E29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Qual a faixa de valores confiável do parâmetro?</a:t>
            </a:r>
          </a:p>
          <a:p>
            <a:pPr lvl="1"/>
            <a:r>
              <a:rPr lang="pt-BR" dirty="0"/>
              <a:t>Intervalo de confiança do estimador média</a:t>
            </a:r>
          </a:p>
          <a:p>
            <a:pPr lvl="2"/>
            <a:r>
              <a:rPr lang="pt-BR" i="1" dirty="0"/>
              <a:t>Exemplo:</a:t>
            </a:r>
          </a:p>
          <a:p>
            <a:pPr marL="1143000" lvl="3" indent="0">
              <a:buNone/>
            </a:pP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c(22, 24, 21, 22, 25, 26, 25, 24, 23, 25, 25, 26, 27, 25, 26, 25, 26, 27, 27, 28, 29, 29, 29, 28, 30, 29, 30, 31, 30, 28, 29)</a:t>
            </a:r>
          </a:p>
          <a:p>
            <a:pPr marL="1143000" lvl="3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0" lvl="3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media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0" lvl="3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varia &lt;- var(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# usa n-1</a:t>
            </a:r>
          </a:p>
          <a:p>
            <a:pPr marL="1143000" lvl="3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varia_0 &lt;- 3</a:t>
            </a:r>
          </a:p>
        </p:txBody>
      </p:sp>
    </p:spTree>
    <p:extLst>
      <p:ext uri="{BB962C8B-B14F-4D97-AF65-F5344CB8AC3E}">
        <p14:creationId xmlns:p14="http://schemas.microsoft.com/office/powerpoint/2010/main" val="4221740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9E2D6-7101-A64E-8B6C-1ABE3872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F9E38-683F-4349-B19A-93A6177E29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Qual a faixa de valores confiável do parâmetro?</a:t>
            </a:r>
          </a:p>
          <a:p>
            <a:pPr lvl="1"/>
            <a:r>
              <a:rPr lang="pt-BR" dirty="0"/>
              <a:t>Intervalo de confiança do estimador média</a:t>
            </a:r>
          </a:p>
          <a:p>
            <a:pPr lvl="2"/>
            <a:r>
              <a:rPr lang="pt-BR" i="1" dirty="0"/>
              <a:t>Exemplo:</a:t>
            </a:r>
          </a:p>
          <a:p>
            <a:pPr marL="1143000" lvl="3" indent="0">
              <a:buNone/>
            </a:pP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alfa &lt;- 0.01</a:t>
            </a:r>
          </a:p>
          <a:p>
            <a:pPr marL="1143000" lvl="3" indent="0">
              <a:buNone/>
            </a:pP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lim_inf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media - 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(1-alfa/2)*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(varia_0/n)</a:t>
            </a:r>
          </a:p>
          <a:p>
            <a:pPr marL="1143000" lvl="3" indent="0">
              <a:buNone/>
            </a:pP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lim_sup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media + 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(1-alfa/2)*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(varia_0/n)</a:t>
            </a:r>
          </a:p>
          <a:p>
            <a:pPr marL="1143000" lvl="3" indent="0">
              <a:buNone/>
            </a:pP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('alfa = ', alfa, '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interv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[', 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lim_inf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', ', 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lim_sup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']\n')</a:t>
            </a:r>
          </a:p>
          <a:p>
            <a:pPr marL="1143000" lvl="3" indent="0">
              <a:buNone/>
            </a:pPr>
            <a:endParaRPr lang="pt-BR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alfa &lt;- 0.05</a:t>
            </a:r>
          </a:p>
          <a:p>
            <a:pPr marL="1143000" lvl="3" indent="0">
              <a:buNone/>
            </a:pP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lim_inf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media - 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(1-alfa/2)*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(varia_0/n)</a:t>
            </a:r>
          </a:p>
          <a:p>
            <a:pPr marL="1143000" lvl="3" indent="0">
              <a:buNone/>
            </a:pP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lim_sup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media + 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(1-alfa/2)*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(varia_0/n)</a:t>
            </a:r>
          </a:p>
          <a:p>
            <a:pPr marL="1143000" lvl="3" indent="0">
              <a:buNone/>
            </a:pP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('alfa = ', alfa, '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interv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[', 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lim_inf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', ', 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lim_sup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']\n')</a:t>
            </a:r>
          </a:p>
          <a:p>
            <a:pPr lvl="2"/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713676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9E2D6-7101-A64E-8B6C-1ABE3872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85F9E38-683F-4349-B19A-93A6177E290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Qual a faixa de valores confiável do parâmetro?</a:t>
                </a:r>
              </a:p>
              <a:p>
                <a:pPr lvl="1"/>
                <a:r>
                  <a:rPr lang="pt-BR" dirty="0"/>
                  <a:t>Intervalo de confiança do estimador média</a:t>
                </a:r>
              </a:p>
              <a:p>
                <a:pPr lvl="2"/>
                <a:r>
                  <a:rPr lang="pt-BR" dirty="0"/>
                  <a:t>Sempre lembre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num>
                          <m:den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num>
                          <m:den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pt-BR" dirty="0"/>
              </a:p>
              <a:p>
                <a:pPr lvl="2"/>
                <a:r>
                  <a:rPr lang="pt-BR" i="1" dirty="0"/>
                  <a:t>Exemplo</a:t>
                </a:r>
              </a:p>
              <a:p>
                <a:pPr marL="1143000" lvl="3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sao_iguais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&lt;- 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qnorm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(1-alfa/2) - (-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qnorm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(alfa/2))</a:t>
                </a:r>
              </a:p>
              <a:p>
                <a:pPr marL="1143000" lvl="3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sao_iguais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'\n')</a:t>
                </a:r>
              </a:p>
              <a:p>
                <a:pPr lvl="3"/>
                <a:endParaRPr lang="pt-BR" i="1" dirty="0"/>
              </a:p>
              <a:p>
                <a:pPr lvl="3"/>
                <a:endParaRPr lang="pt-BR" i="1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="" id="{885F9E38-683F-4349-B19A-93A6177E29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449" t="-12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044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3F3F-19F1-F743-B772-F0984BC7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Qual a faixa de valores confiável do parâmetro?</a:t>
                </a:r>
              </a:p>
              <a:p>
                <a:pPr lvl="1"/>
                <a:r>
                  <a:rPr lang="pt-BR" dirty="0"/>
                  <a:t>Intervalo de confiança do estimador média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pt-BR" dirty="0"/>
                  <a:t>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pt-BR" dirty="0"/>
                  <a:t>, amostras </a:t>
                </a:r>
                <a:r>
                  <a:rPr lang="pt-BR" dirty="0" err="1"/>
                  <a:t>i.i.d</a:t>
                </a:r>
                <a:r>
                  <a:rPr lang="pt-BR" dirty="0"/>
                  <a:t> ~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r>
                  <a:rPr lang="pt-BR" b="1" dirty="0">
                    <a:solidFill>
                      <a:srgbClr val="FF0000"/>
                    </a:solidFill>
                  </a:rPr>
                  <a:t>Assumindo</a:t>
                </a:r>
                <a:r>
                  <a:rPr lang="pt-BR" dirty="0"/>
                  <a:t> uma distribuição normal para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pt-BR" dirty="0"/>
              </a:p>
              <a:p>
                <a:pPr lvl="3"/>
                <a:r>
                  <a:rPr lang="pt-BR" b="1" dirty="0">
                    <a:solidFill>
                      <a:srgbClr val="FF0000"/>
                    </a:solidFill>
                  </a:rPr>
                  <a:t>Desconhecendo</a:t>
                </a:r>
                <a:r>
                  <a:rPr lang="pt-BR" dirty="0"/>
                  <a:t> a variância populacional</a:t>
                </a:r>
              </a:p>
              <a:p>
                <a:pPr lvl="4"/>
                <a14:m>
                  <m:oMath xmlns:m="http://schemas.openxmlformats.org/officeDocument/2006/math">
                    <m:sSubSup>
                      <m:sSub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Pode-se mostrar que:</a:t>
                </a:r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4"/>
                <a:r>
                  <a:rPr lang="pt-BR" dirty="0" err="1"/>
                  <a:t>t</a:t>
                </a:r>
                <a:r>
                  <a:rPr lang="pt-BR" dirty="0"/>
                  <a:t> – distribuição </a:t>
                </a:r>
                <a:r>
                  <a:rPr lang="pt-BR" dirty="0" err="1"/>
                  <a:t>t</a:t>
                </a:r>
                <a:r>
                  <a:rPr lang="pt-BR" dirty="0"/>
                  <a:t> de </a:t>
                </a:r>
                <a:r>
                  <a:rPr lang="pt-BR" dirty="0" err="1"/>
                  <a:t>Student</a:t>
                </a:r>
                <a:r>
                  <a:rPr lang="pt-BR" dirty="0"/>
                  <a:t> (grau de liberdade n-1)</a:t>
                </a:r>
              </a:p>
              <a:p>
                <a:pPr lvl="5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2DF8938-0DCD-CA46-832F-4D4E6DBAE7CD}"/>
                  </a:ext>
                </a:extLst>
              </p:cNvPr>
              <p:cNvSpPr txBox="1"/>
              <p:nvPr/>
            </p:nvSpPr>
            <p:spPr>
              <a:xfrm>
                <a:off x="1619672" y="4941168"/>
                <a:ext cx="1897121" cy="652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pt-B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2DF8938-0DCD-CA46-832F-4D4E6DBAE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941168"/>
                <a:ext cx="1897121" cy="652615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509475F-EE84-4D4A-81EF-68A969CBE975}"/>
                  </a:ext>
                </a:extLst>
              </p:cNvPr>
              <p:cNvSpPr txBox="1"/>
              <p:nvPr/>
            </p:nvSpPr>
            <p:spPr>
              <a:xfrm>
                <a:off x="5436096" y="4941168"/>
                <a:ext cx="1886222" cy="698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</m:rad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den>
                      </m:f>
                      <m:r>
                        <a:rPr lang="pt-BR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509475F-EE84-4D4A-81EF-68A969CBE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941168"/>
                <a:ext cx="1886222" cy="6982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 para a Direita 7">
            <a:extLst>
              <a:ext uri="{FF2B5EF4-FFF2-40B4-BE49-F238E27FC236}">
                <a16:creationId xmlns:a16="http://schemas.microsoft.com/office/drawing/2014/main" id="{A81EA7A7-6604-9543-A894-8A2DC3F5C3AB}"/>
              </a:ext>
            </a:extLst>
          </p:cNvPr>
          <p:cNvSpPr/>
          <p:nvPr/>
        </p:nvSpPr>
        <p:spPr>
          <a:xfrm>
            <a:off x="4067944" y="5085184"/>
            <a:ext cx="1008112" cy="43204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06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3F3F-19F1-F743-B772-F0984BC7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Qual a faixa de valores confiável do parâmetro?</a:t>
                </a:r>
              </a:p>
              <a:p>
                <a:pPr lvl="1"/>
                <a:r>
                  <a:rPr lang="pt-BR" dirty="0"/>
                  <a:t>Intervalo de confiança do estimador média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pt-BR" dirty="0"/>
                  <a:t>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pt-BR" dirty="0"/>
                  <a:t>, amostras </a:t>
                </a:r>
                <a:r>
                  <a:rPr lang="pt-BR" dirty="0" err="1"/>
                  <a:t>i.i.d</a:t>
                </a:r>
                <a:r>
                  <a:rPr lang="pt-BR" dirty="0"/>
                  <a:t> ~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r>
                  <a:rPr lang="pt-BR" b="1" dirty="0">
                    <a:solidFill>
                      <a:srgbClr val="FF0000"/>
                    </a:solidFill>
                  </a:rPr>
                  <a:t>Assumindo</a:t>
                </a:r>
                <a:r>
                  <a:rPr lang="pt-BR" dirty="0"/>
                  <a:t> uma distribuição normal para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pt-BR" dirty="0"/>
              </a:p>
              <a:p>
                <a:pPr lvl="3"/>
                <a:r>
                  <a:rPr lang="pt-BR" b="1" dirty="0">
                    <a:solidFill>
                      <a:srgbClr val="FF0000"/>
                    </a:solidFill>
                  </a:rPr>
                  <a:t>Desconhecendo</a:t>
                </a:r>
                <a:r>
                  <a:rPr lang="pt-BR" dirty="0"/>
                  <a:t> a variância populacional</a:t>
                </a:r>
              </a:p>
              <a:p>
                <a:pPr lvl="4"/>
                <a:endParaRPr lang="pt-BR" dirty="0"/>
              </a:p>
              <a:p>
                <a:pPr lvl="4"/>
                <a:endParaRPr lang="pt-BR" dirty="0"/>
              </a:p>
              <a:p>
                <a:pPr lvl="4"/>
                <a:endParaRPr lang="pt-BR" dirty="0"/>
              </a:p>
              <a:p>
                <a:pPr lvl="4"/>
                <a:r>
                  <a:rPr lang="pt-BR" dirty="0"/>
                  <a:t>ou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ABDB301-B0DB-184B-AC94-EC479777F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1532350-EA3A-0C43-83DF-805D1256F184}"/>
                  </a:ext>
                </a:extLst>
              </p:cNvPr>
              <p:cNvSpPr txBox="1"/>
              <p:nvPr/>
            </p:nvSpPr>
            <p:spPr>
              <a:xfrm>
                <a:off x="2169868" y="4149080"/>
                <a:ext cx="4804264" cy="725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acc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pt-BR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1532350-EA3A-0C43-83DF-805D1256F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868" y="4149080"/>
                <a:ext cx="4804264" cy="725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A7F6C35-2FBF-8B49-A9D8-B15DA0AF07D6}"/>
                  </a:ext>
                </a:extLst>
              </p:cNvPr>
              <p:cNvSpPr txBox="1"/>
              <p:nvPr/>
            </p:nvSpPr>
            <p:spPr>
              <a:xfrm>
                <a:off x="1826697" y="5513075"/>
                <a:ext cx="5490606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t-B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den>
                          </m:f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pt-BR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A7F6C35-2FBF-8B49-A9D8-B15DA0AF0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697" y="5513075"/>
                <a:ext cx="5490606" cy="66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229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9E2D6-7101-A64E-8B6C-1ABE3872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F9E38-683F-4349-B19A-93A6177E29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Qual a faixa de valores confiável do parâmetro?</a:t>
            </a:r>
          </a:p>
          <a:p>
            <a:pPr lvl="1"/>
            <a:r>
              <a:rPr lang="pt-BR" dirty="0"/>
              <a:t>Intervalo de confiança do estimador média</a:t>
            </a:r>
          </a:p>
          <a:p>
            <a:pPr lvl="2"/>
            <a:endParaRPr lang="pt-BR" dirty="0"/>
          </a:p>
          <a:p>
            <a:pPr lvl="2"/>
            <a:r>
              <a:rPr lang="pt-BR" dirty="0"/>
              <a:t>Em </a:t>
            </a:r>
            <a:r>
              <a:rPr lang="pt-BR" dirty="0" err="1"/>
              <a:t>R</a:t>
            </a:r>
            <a:r>
              <a:rPr lang="pt-BR" dirty="0"/>
              <a:t>:</a:t>
            </a:r>
          </a:p>
          <a:p>
            <a:pPr lvl="3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3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t.test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()$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conf.int</a:t>
            </a:r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08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9E2D6-7101-A64E-8B6C-1ABE3872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85F9E38-683F-4349-B19A-93A6177E290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Qual a faixa de valores confiável do parâmetro?</a:t>
                </a:r>
              </a:p>
              <a:p>
                <a:pPr lvl="1"/>
                <a:r>
                  <a:rPr lang="pt-BR" dirty="0"/>
                  <a:t>Intervalo de confiança do estimador média</a:t>
                </a:r>
              </a:p>
              <a:p>
                <a:pPr lvl="2"/>
                <a:r>
                  <a:rPr lang="pt-BR" i="1" dirty="0"/>
                  <a:t>Exemplo:</a:t>
                </a:r>
              </a:p>
              <a:p>
                <a:pPr lvl="3"/>
                <a:r>
                  <a:rPr lang="pt-BR" i="1" dirty="0"/>
                  <a:t>A temperatura nos dias de jogos do Timão foi</a:t>
                </a:r>
              </a:p>
              <a:p>
                <a:pPr lvl="4"/>
                <a:r>
                  <a:rPr lang="pt-BR" i="1" dirty="0"/>
                  <a:t>22, 24, 21, 22, 25, 26, 25, 24, 23, 25, 25, 26, 27, 25, 26,</a:t>
                </a:r>
              </a:p>
              <a:p>
                <a:pPr lvl="4"/>
                <a:r>
                  <a:rPr lang="pt-BR" i="1" dirty="0"/>
                  <a:t>25, 26, 27, 27, 28, 29, 29, 29, 28, 30, 29, 30, 31, 30, 28, 29</a:t>
                </a:r>
              </a:p>
              <a:p>
                <a:pPr lvl="4"/>
                <a:endParaRPr lang="pt-BR" i="1" dirty="0"/>
              </a:p>
              <a:p>
                <a:pPr lvl="3"/>
                <a:r>
                  <a:rPr lang="pt-BR" i="1" dirty="0"/>
                  <a:t>Desconhecendo a variância populacional</a:t>
                </a:r>
              </a:p>
              <a:p>
                <a:pPr lvl="4"/>
                <a:r>
                  <a:rPr lang="pt-BR" i="1" dirty="0"/>
                  <a:t>Calcule o intervalo de confiança da média para</a:t>
                </a:r>
              </a:p>
              <a:p>
                <a:pPr lvl="5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i="1" dirty="0"/>
                  <a:t> = 0.05 (5%)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85F9E38-683F-4349-B19A-93A6177E29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855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9E2D6-7101-A64E-8B6C-1ABE3872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F9E38-683F-4349-B19A-93A6177E29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Qual a faixa de valores confiável do parâmetro?</a:t>
            </a:r>
          </a:p>
          <a:p>
            <a:pPr lvl="1"/>
            <a:r>
              <a:rPr lang="pt-BR" dirty="0"/>
              <a:t>Intervalo de confiança do estimador média</a:t>
            </a:r>
          </a:p>
          <a:p>
            <a:pPr lvl="2"/>
            <a:r>
              <a:rPr lang="pt-BR" i="1" dirty="0"/>
              <a:t>Exemplo:</a:t>
            </a:r>
          </a:p>
          <a:p>
            <a:pPr marL="1143000" lvl="3" indent="0">
              <a:buNone/>
            </a:pP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alfa &lt;- 0.05</a:t>
            </a:r>
          </a:p>
          <a:p>
            <a:pPr marL="1143000" lvl="3" indent="0">
              <a:buNone/>
            </a:pPr>
            <a:endParaRPr lang="pt-BR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lim_inf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media - 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(1-alfa/2, n-1)*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(varia/n)</a:t>
            </a:r>
          </a:p>
          <a:p>
            <a:pPr marL="1143000" lvl="3" indent="0">
              <a:buNone/>
            </a:pP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lim_sup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media + 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(1-alfa/2, n-1)*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(varia/n)</a:t>
            </a:r>
          </a:p>
          <a:p>
            <a:pPr marL="1143000" lvl="3" indent="0">
              <a:buNone/>
            </a:pPr>
            <a:endParaRPr lang="pt-BR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('alfa = ', alfa, '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interv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[', 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lim_inf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', ', 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lim_sup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']\n')</a:t>
            </a:r>
          </a:p>
          <a:p>
            <a:pPr marL="1143000" lvl="3" indent="0">
              <a:buNone/>
            </a:pPr>
            <a:endParaRPr lang="pt-BR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0" lvl="3" indent="0">
              <a:buNone/>
            </a:pP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-- outro jeito de obter o intervalo!</a:t>
            </a:r>
          </a:p>
          <a:p>
            <a:pPr marL="1143000" lvl="3" indent="0">
              <a:buNone/>
            </a:pP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t.test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conf.level</a:t>
            </a:r>
            <a:r>
              <a:rPr lang="pt-BR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0.95)$</a:t>
            </a:r>
            <a:r>
              <a:rPr lang="pt-BR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conf.int</a:t>
            </a:r>
            <a:r>
              <a:rPr lang="pt-BR" sz="1500" b="1">
                <a:latin typeface="Courier New" panose="02070309020205020404" pitchFamily="49" charset="0"/>
                <a:cs typeface="Courier New" panose="02070309020205020404" pitchFamily="49" charset="0"/>
              </a:rPr>
              <a:t>, '\n')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74758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9E2D6-7101-A64E-8B6C-1ABE3872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85F9E38-683F-4349-B19A-93A6177E290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Qual a faixa de valores confiável do parâmetro?</a:t>
                </a:r>
              </a:p>
              <a:p>
                <a:pPr lvl="1"/>
                <a:r>
                  <a:rPr lang="pt-BR" dirty="0"/>
                  <a:t>Intervalo de confiança do estimador média</a:t>
                </a:r>
              </a:p>
              <a:p>
                <a:pPr lvl="2"/>
                <a:r>
                  <a:rPr lang="pt-BR" i="1" dirty="0"/>
                  <a:t>Exemplo:</a:t>
                </a:r>
              </a:p>
              <a:p>
                <a:pPr lvl="3"/>
                <a:r>
                  <a:rPr lang="pt-BR" i="1" dirty="0"/>
                  <a:t>Que diferenças você percebeu quando:</a:t>
                </a:r>
              </a:p>
              <a:p>
                <a:pPr lvl="4"/>
                <a:r>
                  <a:rPr lang="pt-BR" i="1" dirty="0"/>
                  <a:t>Alterou 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i="1" dirty="0"/>
                  <a:t>?</a:t>
                </a:r>
              </a:p>
              <a:p>
                <a:pPr lvl="4"/>
                <a:r>
                  <a:rPr lang="pt-BR" i="1" dirty="0"/>
                  <a:t>Conhecia ou desconhecia a variância populacional?</a:t>
                </a:r>
              </a:p>
              <a:p>
                <a:pPr lvl="4"/>
                <a:r>
                  <a:rPr lang="pt-BR" i="1" dirty="0"/>
                  <a:t>A temperatura obedece a distribuição normal?</a:t>
                </a:r>
              </a:p>
              <a:p>
                <a:pPr marL="1874520" lvl="5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hist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temp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1874520" lvl="5" indent="0">
                  <a:buNone/>
                </a:pP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hist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pt-BR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temp</a:t>
                </a:r>
                <a:r>
                  <a:rPr lang="pt-BR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breaks = c(20, 23, 26, 29, 32))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85F9E38-683F-4349-B19A-93A6177E29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99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97572-E110-2941-AD7E-7CD046A9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28008F9-52D2-A34D-B9D0-03DC99BBD09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Elementos da inferência</a:t>
                </a:r>
              </a:p>
              <a:p>
                <a:pPr lvl="1"/>
                <a:r>
                  <a:rPr lang="pt-BR" b="1" dirty="0">
                    <a:solidFill>
                      <a:srgbClr val="FF0000"/>
                    </a:solidFill>
                  </a:rPr>
                  <a:t>Parâmetros</a:t>
                </a:r>
                <a:r>
                  <a:rPr lang="pt-BR" dirty="0"/>
                  <a:t> da população</a:t>
                </a:r>
              </a:p>
              <a:p>
                <a:pPr lvl="2"/>
                <a:r>
                  <a:rPr lang="pt-BR" dirty="0"/>
                  <a:t>O que queremos descobrir/inferir/</a:t>
                </a:r>
                <a:r>
                  <a:rPr lang="pt-BR" b="1" dirty="0">
                    <a:solidFill>
                      <a:srgbClr val="FF0000"/>
                    </a:solidFill>
                  </a:rPr>
                  <a:t>estimar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pt-B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pt-B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 ☞ </a:t>
                </a:r>
                <a:r>
                  <a:rPr lang="pt-BR" dirty="0"/>
                  <a:t>parâmetros</a:t>
                </a:r>
                <a:endParaRPr lang="pt-BR" dirty="0">
                  <a:solidFill>
                    <a:schemeClr val="tx1"/>
                  </a:solidFill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pt-B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pt-B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 ☞ estimações amostrais</a:t>
                </a:r>
              </a:p>
              <a:p>
                <a:pPr lvl="3"/>
                <a:endParaRPr lang="pt-BR" dirty="0"/>
              </a:p>
              <a:p>
                <a:pPr lvl="1"/>
                <a:r>
                  <a:rPr lang="pt-BR" dirty="0"/>
                  <a:t>Amostra deve ser </a:t>
                </a:r>
                <a:r>
                  <a:rPr lang="pt-BR" b="1" dirty="0">
                    <a:solidFill>
                      <a:srgbClr val="FF0000"/>
                    </a:solidFill>
                  </a:rPr>
                  <a:t>representativa</a:t>
                </a:r>
              </a:p>
              <a:p>
                <a:pPr lvl="2"/>
                <a:r>
                  <a:rPr lang="pt-BR" dirty="0"/>
                  <a:t>Mesmas características da amostra e da população</a:t>
                </a:r>
              </a:p>
              <a:p>
                <a:pPr lvl="2"/>
                <a:r>
                  <a:rPr lang="pt-BR" dirty="0"/>
                  <a:t>Observações são aleatoriamente escolhidos</a:t>
                </a:r>
              </a:p>
              <a:p>
                <a:pPr lvl="3"/>
                <a:r>
                  <a:rPr lang="pt-BR" dirty="0"/>
                  <a:t>Variáveis aleatórias : relações entre</a:t>
                </a:r>
                <a:br>
                  <a:rPr lang="pt-BR" dirty="0"/>
                </a:br>
                <a:r>
                  <a:rPr lang="pt-BR" dirty="0"/>
                  <a:t>observações e valores observados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28008F9-52D2-A34D-B9D0-03DC99BBD0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208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9E2D6-7101-A64E-8B6C-1ABE3872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F9E38-683F-4349-B19A-93A6177E29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Qual a faixa de valores confiável do parâmetro?</a:t>
            </a:r>
          </a:p>
          <a:p>
            <a:pPr lvl="1"/>
            <a:r>
              <a:rPr lang="pt-BR" dirty="0"/>
              <a:t>Intervalo de confiança do estimador média</a:t>
            </a:r>
          </a:p>
          <a:p>
            <a:pPr lvl="2"/>
            <a:r>
              <a:rPr lang="pt-BR" dirty="0"/>
              <a:t>Efeito do tamanho da amostra</a:t>
            </a:r>
          </a:p>
          <a:p>
            <a:pPr lvl="3"/>
            <a:r>
              <a:rPr lang="pt-BR" dirty="0"/>
              <a:t>Em R</a:t>
            </a: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varia_0 &lt;- 1</a:t>
            </a: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&lt;- 10000</a:t>
            </a: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dados  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(n, 0, varia_0)</a:t>
            </a: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for(i in c(10, 10, 10, 10, 100, 1000, 10000)) {</a:t>
            </a: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subdados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(dados, i)</a:t>
            </a: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media   &lt;-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subdados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varia   &lt;- var(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subdados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940106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9E2D6-7101-A64E-8B6C-1ABE3872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F9E38-683F-4349-B19A-93A6177E29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Qual a faixa de valores confiável do parâmetro?</a:t>
            </a:r>
          </a:p>
          <a:p>
            <a:pPr lvl="1"/>
            <a:r>
              <a:rPr lang="pt-BR" dirty="0"/>
              <a:t>Intervalo de confiança do estimador média</a:t>
            </a:r>
          </a:p>
          <a:p>
            <a:pPr lvl="2"/>
            <a:r>
              <a:rPr lang="pt-BR" dirty="0"/>
              <a:t>Efeito do tamanho da amostra</a:t>
            </a:r>
          </a:p>
          <a:p>
            <a:pPr lvl="3"/>
            <a:r>
              <a:rPr lang="pt-BR" dirty="0"/>
              <a:t>Em R</a:t>
            </a: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lim_inf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media 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(1-alfa/2)*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(varia_0/i)</a:t>
            </a: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lim_sup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media +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(1-alfa/2)*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(varia_0/i)</a:t>
            </a: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('n = ', i, 'alfa = ', alfa, 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interv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lim_inf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', 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lim_sup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']\n')</a:t>
            </a:r>
          </a:p>
          <a:p>
            <a:pPr marL="1600200" lvl="4" indent="0">
              <a:buNone/>
            </a:pPr>
            <a:endParaRPr lang="pt-B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lim_inf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media -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(1-alfa/2, i-1)*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(varia/i)</a:t>
            </a: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lim_sup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media +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(1-alfa/2, i-1)*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(varia/i)</a:t>
            </a: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('n = ', i, 'alfa = ', alfa, '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interv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lim_inf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', ', </a:t>
            </a:r>
            <a:r>
              <a:rPr lang="pt-B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lim_sup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']\n')</a:t>
            </a:r>
          </a:p>
          <a:p>
            <a:pPr marL="1600200" lvl="4" indent="0">
              <a:buNone/>
            </a:pP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98469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2936C-9AB0-CD44-8433-A049F6F7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F54696A-2EA6-314F-ADC7-42711752270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Qual o tamanho de amostra adequado?</a:t>
                </a:r>
              </a:p>
              <a:p>
                <a:pPr lvl="1"/>
                <a:r>
                  <a:rPr lang="pt-BR" dirty="0"/>
                  <a:t>⇧ </a:t>
                </a:r>
                <a:r>
                  <a:rPr lang="pt-BR" dirty="0" err="1"/>
                  <a:t>n</a:t>
                </a:r>
                <a:endParaRPr lang="pt-BR" dirty="0"/>
              </a:p>
              <a:p>
                <a:pPr lvl="2"/>
                <a:r>
                  <a:rPr lang="pt-BR" dirty="0"/>
                  <a:t>⇩ Variância da estimativa</a:t>
                </a:r>
              </a:p>
              <a:p>
                <a:pPr lvl="2"/>
                <a:r>
                  <a:rPr lang="pt-BR" dirty="0"/>
                  <a:t>⇩ Intervalo de confiança</a:t>
                </a:r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Mais custo para realizar a coleta das amostras!</a:t>
                </a:r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Queremos um tamanho “mínimo”</a:t>
                </a:r>
              </a:p>
              <a:p>
                <a:pPr lvl="3"/>
                <a:r>
                  <a:rPr lang="pt-BR" dirty="0"/>
                  <a:t>Considerando um nível de confiança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F54696A-2EA6-314F-ADC7-4271175227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189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2936C-9AB0-CD44-8433-A049F6F7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F54696A-2EA6-314F-ADC7-42711752270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Qual o tamanho de amostra adequado?</a:t>
                </a:r>
              </a:p>
              <a:p>
                <a:pPr lvl="1"/>
                <a:r>
                  <a:rPr lang="pt-BR" dirty="0"/>
                  <a:t>Se queremos trabalhar com estimador de média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Assumindo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pt-BR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☞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pt-BR" i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conhecido</a:t>
                </a:r>
              </a:p>
              <a:p>
                <a:pPr lvl="2"/>
                <a:r>
                  <a:rPr lang="pt-BR" dirty="0"/>
                  <a:t>O intervalo de confiança de comprimento é</a:t>
                </a:r>
              </a:p>
              <a:p>
                <a:pPr lvl="3"/>
                <a:endParaRPr lang="pt-BR" dirty="0"/>
              </a:p>
              <a:p>
                <a:pPr marL="1143000" lvl="3" indent="0">
                  <a:buNone/>
                </a:pPr>
                <a:endParaRPr lang="pt-BR" dirty="0"/>
              </a:p>
              <a:p>
                <a:pPr lvl="2"/>
                <a:r>
                  <a:rPr lang="pt-BR" dirty="0"/>
                  <a:t>Logo, o tamanho mínimo da amostra é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F54696A-2EA6-314F-ADC7-4271175227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043880EC-5D86-C140-BFA4-0A427E8D3BA9}"/>
                  </a:ext>
                </a:extLst>
              </p:cNvPr>
              <p:cNvSpPr/>
              <p:nvPr/>
            </p:nvSpPr>
            <p:spPr>
              <a:xfrm>
                <a:off x="1979712" y="4232468"/>
                <a:ext cx="1982145" cy="62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∆=2∙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pt-B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043880EC-5D86-C140-BFA4-0A427E8D3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232468"/>
                <a:ext cx="1982145" cy="62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DA39F42-9AE0-5142-A11B-84FA9DCCE445}"/>
                  </a:ext>
                </a:extLst>
              </p:cNvPr>
              <p:cNvSpPr/>
              <p:nvPr/>
            </p:nvSpPr>
            <p:spPr>
              <a:xfrm>
                <a:off x="5148064" y="4149080"/>
                <a:ext cx="2105256" cy="796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2∙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α</m:t>
                                          </m:r>
                                        </m:num>
                                        <m:den>
                                          <m:r>
                                            <a:rPr lang="pt-BR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DA39F42-9AE0-5142-A11B-84FA9DCCE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149080"/>
                <a:ext cx="2105256" cy="7964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C7CA12C7-344A-ED48-A604-2E4F27AA9EF9}"/>
                  </a:ext>
                </a:extLst>
              </p:cNvPr>
              <p:cNvSpPr/>
              <p:nvPr/>
            </p:nvSpPr>
            <p:spPr>
              <a:xfrm>
                <a:off x="3342272" y="5301208"/>
                <a:ext cx="2459456" cy="796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2∙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α</m:t>
                                          </m:r>
                                        </m:num>
                                        <m:den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pt-B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C7CA12C7-344A-ED48-A604-2E4F27AA9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272" y="5301208"/>
                <a:ext cx="2459456" cy="796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451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2936C-9AB0-CD44-8433-A049F6F7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F54696A-2EA6-314F-ADC7-42711752270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Qual o tamanho de amostra adequado?</a:t>
                </a:r>
              </a:p>
              <a:p>
                <a:pPr lvl="1"/>
                <a:r>
                  <a:rPr lang="pt-BR" dirty="0"/>
                  <a:t>Se queremos trabalhar com estimador de média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pt-BR" dirty="0"/>
              </a:p>
              <a:p>
                <a:pPr lvl="2"/>
                <a:r>
                  <a:rPr lang="pt-BR" i="1" dirty="0"/>
                  <a:t>Exemplo:</a:t>
                </a:r>
              </a:p>
              <a:p>
                <a:pPr lvl="3"/>
                <a:r>
                  <a:rPr lang="pt-BR" i="1" dirty="0"/>
                  <a:t>A temperatura nos dias de jogos do Timão foi</a:t>
                </a:r>
              </a:p>
              <a:p>
                <a:pPr lvl="4"/>
                <a:r>
                  <a:rPr lang="pt-BR" i="1" dirty="0"/>
                  <a:t>22, 24, 21, 22, 25, 26, 25, 24, 23, 25, 25, 26, 27, 25, 26,</a:t>
                </a:r>
              </a:p>
              <a:p>
                <a:pPr lvl="4"/>
                <a:r>
                  <a:rPr lang="pt-BR" i="1" dirty="0"/>
                  <a:t>25, 26, 27, 27, 28, 29, 29, 29, 28, 30, 29, 30, 31, 30, 28, 29</a:t>
                </a:r>
              </a:p>
              <a:p>
                <a:pPr lvl="4"/>
                <a:endParaRPr lang="pt-BR" i="1" dirty="0"/>
              </a:p>
              <a:p>
                <a:pPr lvl="3"/>
                <a:r>
                  <a:rPr lang="pt-BR" i="1" dirty="0"/>
                  <a:t>Assumindo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i="1" dirty="0"/>
                  <a:t> = 3 (variância populacional)</a:t>
                </a:r>
              </a:p>
              <a:p>
                <a:pPr lvl="4"/>
                <a:r>
                  <a:rPr lang="pt-BR" i="1" dirty="0"/>
                  <a:t>Quantas amostras deveríamos considerar para estimar a média da temperatura dos jogos do Timão para um intervalo de confiança de 2 graus? E para 1 grau?</a:t>
                </a:r>
              </a:p>
              <a:p>
                <a:pPr lvl="1"/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F54696A-2EA6-314F-ADC7-4271175227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r="-4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4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97572-E110-2941-AD7E-7CD046A9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28008F9-52D2-A34D-B9D0-03DC99BBD09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Elementos da inferência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Conjunto de </a:t>
                </a:r>
                <a:r>
                  <a:rPr lang="pt-BR" dirty="0" err="1"/>
                  <a:t>n</a:t>
                </a:r>
                <a:r>
                  <a:rPr lang="pt-BR" dirty="0"/>
                  <a:t> observações de uma variável aleatória </a:t>
                </a:r>
                <a:r>
                  <a:rPr lang="pt-BR" dirty="0" err="1"/>
                  <a:t>X</a:t>
                </a:r>
                <a:r>
                  <a:rPr lang="pt-BR" dirty="0"/>
                  <a:t> de um conjunto de amostras aleatórias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observa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pt-BR" i="0" smtClean="0">
                            <a:latin typeface="Cambria Math" panose="02040503050406030204" pitchFamily="18" charset="0"/>
                          </a:rPr>
                          <m:t>ã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Funções sobre variáveis aleatórias ☞ estatísticas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r>
                      <a:rPr lang="pt-B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também é uma variável aleatória</a:t>
                </a:r>
              </a:p>
              <a:p>
                <a:pPr lvl="3"/>
                <a:r>
                  <a:rPr lang="pt-BR" i="1" dirty="0"/>
                  <a:t>Exemplo: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pt-BR" i="1" dirty="0"/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28008F9-52D2-A34D-B9D0-03DC99BBD0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b="-31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99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97572-E110-2941-AD7E-7CD046A9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28008F9-52D2-A34D-B9D0-03DC99BBD09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Elementos da inferência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Estatística e </a:t>
                </a:r>
                <a:r>
                  <a:rPr lang="pt-BR" b="1" dirty="0">
                    <a:solidFill>
                      <a:srgbClr val="FF0000"/>
                    </a:solidFill>
                  </a:rPr>
                  <a:t>estimador</a:t>
                </a:r>
                <a:r>
                  <a:rPr lang="pt-BR" dirty="0"/>
                  <a:t> do parâmetro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pt-BR" dirty="0"/>
                  <a:t> populacional</a:t>
                </a:r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pt-BR" dirty="0"/>
                  <a:t> é aplicado em </a:t>
                </a:r>
                <a:r>
                  <a:rPr lang="pt-BR" dirty="0" err="1"/>
                  <a:t>x</a:t>
                </a:r>
                <a:r>
                  <a:rPr lang="pt-BR" dirty="0"/>
                  <a:t> ☞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endParaRPr lang="pt-BR" dirty="0"/>
              </a:p>
              <a:p>
                <a:pPr lvl="2"/>
                <a:r>
                  <a:rPr lang="pt-BR" b="1" dirty="0">
                    <a:solidFill>
                      <a:srgbClr val="FF0000"/>
                    </a:solidFill>
                  </a:rPr>
                  <a:t>Estimativa</a:t>
                </a:r>
                <a:r>
                  <a:rPr lang="pt-BR" dirty="0"/>
                  <a:t> da estatística calculada a partir do conjunto de amostras </a:t>
                </a:r>
                <a:r>
                  <a:rPr lang="pt-BR" dirty="0" err="1"/>
                  <a:t>x</a:t>
                </a:r>
                <a:r>
                  <a:rPr lang="pt-BR" dirty="0"/>
                  <a:t> (espaço amostral)</a:t>
                </a:r>
              </a:p>
              <a:p>
                <a:pPr lvl="3"/>
                <a:r>
                  <a:rPr lang="pt-BR" dirty="0"/>
                  <a:t>Espaços amostrais geram diferentes estimativas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pt-BR" dirty="0"/>
                  <a:t> são realizações de </a:t>
                </a:r>
                <a:r>
                  <a:rPr lang="pt-BR" dirty="0" err="1"/>
                  <a:t>X</a:t>
                </a:r>
                <a:endParaRPr lang="pt-BR" dirty="0"/>
              </a:p>
              <a:p>
                <a:pPr lvl="3"/>
                <a:endParaRPr lang="pt-BR" dirty="0"/>
              </a:p>
              <a:p>
                <a:pPr lvl="1"/>
                <a:r>
                  <a:rPr lang="pt-BR" dirty="0"/>
                  <a:t>Queremos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28008F9-52D2-A34D-B9D0-03DC99BBD0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r="-467" b="-2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17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6F18-3121-6E41-8EBC-929F6498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A621309-1C1E-AE4E-AEA8-E2C7693E6E6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Queremos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Como checar essa condição?</a:t>
                </a:r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Viés (</a:t>
                </a:r>
                <a:r>
                  <a:rPr lang="pt-BR" i="1" dirty="0"/>
                  <a:t>bias</a:t>
                </a:r>
                <a:r>
                  <a:rPr lang="pt-BR" dirty="0"/>
                  <a:t>) de um estimador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Condição de não-enviesado do estimador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pt-BR" dirty="0"/>
                  <a:t> ☞ Esperança do parâmetro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pt-BR" dirty="0"/>
                  <a:t> de uma distribuição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pt-BR" dirty="0"/>
                  <a:t> ☞ Esperança de variável aleatória</a:t>
                </a:r>
              </a:p>
              <a:p>
                <a:pPr lvl="3"/>
                <a:endParaRPr lang="pt-B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Bia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Estimador sem viés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Bias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A621309-1C1E-AE4E-AEA8-E2C7693E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17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6F18-3121-6E41-8EBC-929F6498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A621309-1C1E-AE4E-AEA8-E2C7693E6E6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Queremos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Como checar essa condição?</a:t>
                </a:r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Variância de um estimador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Var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begChr m:val="{"/>
                        <m:endChr m:val="}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d>
                                      <m:d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i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Var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pt-B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pt-B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pt-BR" dirty="0"/>
                  <a:t> ☞ Esperança do parâmetro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pt-BR" dirty="0"/>
                  <a:t> de uma distribuição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pt-BR" dirty="0"/>
                  <a:t> ☞ Esperança de variável aleatória</a:t>
                </a:r>
              </a:p>
              <a:p>
                <a:pPr lvl="3"/>
                <a:endParaRPr lang="pt-BR" dirty="0"/>
              </a:p>
              <a:p>
                <a:pPr lvl="2"/>
                <a:r>
                  <a:rPr lang="pt-BR" dirty="0"/>
                  <a:t>Queremos um estimador com baixa variância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A621309-1C1E-AE4E-AEA8-E2C7693E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35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C6F18-3121-6E41-8EBC-929F6498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A621309-1C1E-AE4E-AEA8-E2C7693E6E6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Queremos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Como checar essa condição?</a:t>
                </a:r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Um bom estimador tem</a:t>
                </a:r>
              </a:p>
              <a:p>
                <a:pPr lvl="3"/>
                <a:r>
                  <a:rPr lang="pt-BR" dirty="0"/>
                  <a:t>Baixo viés</a:t>
                </a:r>
              </a:p>
              <a:p>
                <a:pPr lvl="3"/>
                <a:r>
                  <a:rPr lang="pt-BR" dirty="0"/>
                  <a:t>Baixa variância</a:t>
                </a:r>
              </a:p>
              <a:p>
                <a:pPr lvl="3"/>
                <a:r>
                  <a:rPr lang="pt-BR" dirty="0"/>
                  <a:t>Alta acurácia</a:t>
                </a:r>
              </a:p>
              <a:p>
                <a:pPr lvl="3"/>
                <a:endParaRPr lang="pt-BR" dirty="0"/>
              </a:p>
              <a:p>
                <a:pPr lvl="2"/>
                <a:r>
                  <a:rPr lang="pt-BR" dirty="0"/>
                  <a:t>Trade-off entre viés e variância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A621309-1C1E-AE4E-AEA8-E2C7693E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083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2349</TotalTime>
  <Words>3355</Words>
  <Application>Microsoft Macintosh PowerPoint</Application>
  <PresentationFormat>Apresentação na tela (4:3)</PresentationFormat>
  <Paragraphs>503</Paragraphs>
  <Slides>44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Calibri</vt:lpstr>
      <vt:lpstr>Cambria Math</vt:lpstr>
      <vt:lpstr>Constantia</vt:lpstr>
      <vt:lpstr>Courier New</vt:lpstr>
      <vt:lpstr>Tw Cen MT</vt:lpstr>
      <vt:lpstr>Wingdings</vt:lpstr>
      <vt:lpstr>Wingdings 2</vt:lpstr>
      <vt:lpstr>Mediano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  <vt:lpstr>Inferência</vt:lpstr>
    </vt:vector>
  </TitlesOfParts>
  <Company>Escritório de Casa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subject>Sinais e sistemas</dc:subject>
  <dc:creator>Marcelo Rosa</dc:creator>
  <cp:lastModifiedBy>Marcelo Rosa</cp:lastModifiedBy>
  <cp:revision>144</cp:revision>
  <dcterms:created xsi:type="dcterms:W3CDTF">2010-07-26T15:10:49Z</dcterms:created>
  <dcterms:modified xsi:type="dcterms:W3CDTF">2021-05-25T20:19:04Z</dcterms:modified>
  <cp:category>Notas de aula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Marcelo Rosa</vt:lpwstr>
  </property>
</Properties>
</file>