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67"/>
  </p:notesMasterIdLst>
  <p:sldIdLst>
    <p:sldId id="256" r:id="rId2"/>
    <p:sldId id="262" r:id="rId3"/>
    <p:sldId id="263" r:id="rId4"/>
    <p:sldId id="265" r:id="rId5"/>
    <p:sldId id="266" r:id="rId6"/>
    <p:sldId id="267" r:id="rId7"/>
    <p:sldId id="269" r:id="rId8"/>
    <p:sldId id="268" r:id="rId9"/>
    <p:sldId id="270" r:id="rId10"/>
    <p:sldId id="271" r:id="rId11"/>
    <p:sldId id="324" r:id="rId12"/>
    <p:sldId id="326" r:id="rId13"/>
    <p:sldId id="325" r:id="rId14"/>
    <p:sldId id="321" r:id="rId15"/>
    <p:sldId id="272" r:id="rId16"/>
    <p:sldId id="273" r:id="rId17"/>
    <p:sldId id="277" r:id="rId18"/>
    <p:sldId id="274" r:id="rId19"/>
    <p:sldId id="275" r:id="rId20"/>
    <p:sldId id="276" r:id="rId21"/>
    <p:sldId id="280" r:id="rId22"/>
    <p:sldId id="278" r:id="rId23"/>
    <p:sldId id="279" r:id="rId24"/>
    <p:sldId id="282" r:id="rId25"/>
    <p:sldId id="281" r:id="rId26"/>
    <p:sldId id="323" r:id="rId27"/>
    <p:sldId id="322" r:id="rId28"/>
    <p:sldId id="283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9" r:id="rId42"/>
    <p:sldId id="298" r:id="rId43"/>
    <p:sldId id="297" r:id="rId44"/>
    <p:sldId id="300" r:id="rId45"/>
    <p:sldId id="301" r:id="rId46"/>
    <p:sldId id="302" r:id="rId47"/>
    <p:sldId id="308" r:id="rId48"/>
    <p:sldId id="303" r:id="rId49"/>
    <p:sldId id="304" r:id="rId50"/>
    <p:sldId id="305" r:id="rId51"/>
    <p:sldId id="306" r:id="rId52"/>
    <p:sldId id="307" r:id="rId53"/>
    <p:sldId id="309" r:id="rId54"/>
    <p:sldId id="311" r:id="rId55"/>
    <p:sldId id="310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7" r:id="rId65"/>
    <p:sldId id="320" r:id="rId6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7CE84F3-28C3-443E-9E96-99CF82512B78}" styleName="Estilo Escuro 1 - Ênfase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94" autoAdjust="0"/>
    <p:restoredTop sz="94705" autoAdjust="0"/>
  </p:normalViewPr>
  <p:slideViewPr>
    <p:cSldViewPr>
      <p:cViewPr varScale="1">
        <p:scale>
          <a:sx n="104" d="100"/>
          <a:sy n="104" d="100"/>
        </p:scale>
        <p:origin x="145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F1136A-486B-45D9-9CB8-B04557EFBAC7}" type="datetimeFigureOut">
              <a:rPr lang="pt-BR" smtClean="0"/>
              <a:pPr/>
              <a:t>17/06/2021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27371-F64F-4705-B36B-0FEE13CBE06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5234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96231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69158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Falso positivo: tomo cloroquina e fico bom da </a:t>
            </a:r>
            <a:r>
              <a:rPr lang="pt-BR" dirty="0" err="1"/>
              <a:t>covid</a:t>
            </a:r>
            <a:r>
              <a:rPr lang="pt-BR" dirty="0"/>
              <a:t> (foi por sorte, pois é um remédio que não faz efeito)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9261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/>
              <a:t>P</a:t>
            </a:r>
            <a:r>
              <a:rPr lang="pt-BR" dirty="0"/>
              <a:t>(H0|H0) a priori ambos os remédios têm o mesmo efeito, e o teste confirma isso (não ganhei nada)</a:t>
            </a:r>
          </a:p>
          <a:p>
            <a:r>
              <a:rPr lang="pt-BR" dirty="0" err="1"/>
              <a:t>P</a:t>
            </a:r>
            <a:r>
              <a:rPr lang="pt-BR" dirty="0"/>
              <a:t>(H1|H0) a priori ambos os remédios têm o mesmo efeito, mas o teste diz que </a:t>
            </a:r>
            <a:r>
              <a:rPr lang="pt-BR" dirty="0" err="1"/>
              <a:t>B</a:t>
            </a:r>
            <a:r>
              <a:rPr lang="pt-BR" dirty="0"/>
              <a:t> é superior a A</a:t>
            </a:r>
          </a:p>
          <a:p>
            <a:r>
              <a:rPr lang="pt-BR" dirty="0"/>
              <a:t>Eu queria que minha nova droga fosse um sucesso, mas ela não era muito diferente do tratamento convencional 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51888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/>
              <a:t>P</a:t>
            </a:r>
            <a:r>
              <a:rPr lang="pt-BR" dirty="0"/>
              <a:t>(H0|H1) a priori eu “sei” que o remédio </a:t>
            </a:r>
            <a:r>
              <a:rPr lang="pt-BR" dirty="0" err="1"/>
              <a:t>B</a:t>
            </a:r>
            <a:r>
              <a:rPr lang="pt-BR" dirty="0"/>
              <a:t> é superior ao remédio A (o que eu desejo), mas o teste diz que A = </a:t>
            </a:r>
            <a:r>
              <a:rPr lang="pt-BR" dirty="0" err="1"/>
              <a:t>B</a:t>
            </a:r>
            <a:r>
              <a:rPr lang="pt-BR" dirty="0"/>
              <a:t> (resultado muito ruim)</a:t>
            </a:r>
          </a:p>
          <a:p>
            <a:r>
              <a:rPr lang="pt-BR" dirty="0" err="1"/>
              <a:t>P</a:t>
            </a:r>
            <a:r>
              <a:rPr lang="pt-BR" dirty="0"/>
              <a:t>(H1|H1) a priori eu “sei” que o remédio </a:t>
            </a:r>
            <a:r>
              <a:rPr lang="pt-BR" dirty="0" err="1"/>
              <a:t>B</a:t>
            </a:r>
            <a:r>
              <a:rPr lang="pt-BR" dirty="0"/>
              <a:t> é superior ao remédio A (o que eu desejo), e o teste confirma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85162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04702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Lembrar que a curva vermelha, da amostra, é desconhecida! Conheço apenas a curva azul - a priori.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24870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Para </a:t>
            </a:r>
            <a:r>
              <a:rPr lang="pt-BR" dirty="0" err="1"/>
              <a:t>n</a:t>
            </a:r>
            <a:r>
              <a:rPr lang="pt-BR" dirty="0"/>
              <a:t> grande, </a:t>
            </a:r>
            <a:r>
              <a:rPr lang="pt-BR" dirty="0" err="1"/>
              <a:t>X</a:t>
            </a:r>
            <a:r>
              <a:rPr lang="pt-BR" dirty="0"/>
              <a:t>-barrado segue N(), independente de </a:t>
            </a:r>
            <a:r>
              <a:rPr lang="pt-BR" dirty="0" err="1"/>
              <a:t>X_i</a:t>
            </a:r>
            <a:r>
              <a:rPr lang="pt-BR" dirty="0"/>
              <a:t>: teorema do limite central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5643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25100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31936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Para </a:t>
            </a:r>
            <a:r>
              <a:rPr lang="pt-BR" dirty="0" err="1"/>
              <a:t>n</a:t>
            </a:r>
            <a:r>
              <a:rPr lang="pt-BR" dirty="0"/>
              <a:t> grande, </a:t>
            </a:r>
            <a:r>
              <a:rPr lang="pt-BR" dirty="0" err="1"/>
              <a:t>X</a:t>
            </a:r>
            <a:r>
              <a:rPr lang="pt-BR" dirty="0"/>
              <a:t>-barrado segue N(), independente de </a:t>
            </a:r>
            <a:r>
              <a:rPr lang="pt-BR" dirty="0" err="1"/>
              <a:t>X_i</a:t>
            </a:r>
            <a:r>
              <a:rPr lang="pt-BR" dirty="0"/>
              <a:t>: teorema do limite central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0855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78903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11734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3843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Se </a:t>
            </a:r>
            <a:r>
              <a:rPr lang="pt-BR" dirty="0" err="1"/>
              <a:t>v</a:t>
            </a:r>
            <a:r>
              <a:rPr lang="pt-BR" dirty="0"/>
              <a:t> não for inteiro, arredonda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35075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04161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72751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79586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51661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59328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49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95888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50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7417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63739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51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57177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52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03940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53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48898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54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080709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55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5525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Exemplo: N() tem dois parâmetros (média e variância) – </a:t>
            </a:r>
            <a:r>
              <a:rPr lang="pt-BR" dirty="0" err="1"/>
              <a:t>r</a:t>
            </a:r>
            <a:r>
              <a:rPr lang="pt-BR" dirty="0"/>
              <a:t> = 2</a:t>
            </a:r>
          </a:p>
          <a:p>
            <a:r>
              <a:rPr lang="pt-BR" dirty="0"/>
              <a:t>Outra coisa: em dados agrupados, manter </a:t>
            </a:r>
            <a:r>
              <a:rPr lang="pt-BR" dirty="0" err="1"/>
              <a:t>n.p_i</a:t>
            </a:r>
            <a:r>
              <a:rPr lang="pt-BR" dirty="0"/>
              <a:t> &gt; 5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58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36500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59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883073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60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626900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61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04354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62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368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534451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63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848564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64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836809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65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4915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Como você formularia a comparação entre o timão e o palmeiras?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6604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3821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Note que na verdade estamos testando contra zero (\</a:t>
            </a:r>
            <a:r>
              <a:rPr lang="pt-BR" dirty="0" err="1"/>
              <a:t>theta_A</a:t>
            </a:r>
            <a:r>
              <a:rPr lang="pt-BR" dirty="0"/>
              <a:t> – \</a:t>
            </a:r>
            <a:r>
              <a:rPr lang="pt-BR" dirty="0" err="1"/>
              <a:t>theta_B</a:t>
            </a:r>
            <a:r>
              <a:rPr lang="pt-BR" dirty="0"/>
              <a:t> = 0, etc.)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9833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Note que na verdade estamos testando contra zero (\</a:t>
            </a:r>
            <a:r>
              <a:rPr lang="pt-BR" dirty="0" err="1"/>
              <a:t>theta_A</a:t>
            </a:r>
            <a:r>
              <a:rPr lang="pt-BR" dirty="0"/>
              <a:t> – \</a:t>
            </a:r>
            <a:r>
              <a:rPr lang="pt-BR" dirty="0" err="1"/>
              <a:t>theta_B</a:t>
            </a:r>
            <a:r>
              <a:rPr lang="pt-BR" dirty="0"/>
              <a:t> = 0, etc.)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46718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629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C6B8BED-F73A-4BFE-81B6-72FE6E5BE6BB}" type="datetimeFigureOut">
              <a:rPr lang="pt-BR" smtClean="0"/>
              <a:pPr/>
              <a:t>17/06/2021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115A7B-F66A-4BC9-9BC0-48EB047113E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onstantia" pitchFamily="18" charset="0"/>
              </a:defRPr>
            </a:lvl1pPr>
            <a:lvl2pPr>
              <a:defRPr>
                <a:latin typeface="Constantia" pitchFamily="18" charset="0"/>
              </a:defRPr>
            </a:lvl2pPr>
            <a:lvl3pPr>
              <a:defRPr>
                <a:latin typeface="Constantia" pitchFamily="18" charset="0"/>
              </a:defRPr>
            </a:lvl3pPr>
            <a:lvl4pPr>
              <a:defRPr>
                <a:latin typeface="Constantia" pitchFamily="18" charset="0"/>
              </a:defRPr>
            </a:lvl4pPr>
            <a:lvl5pPr>
              <a:defRPr>
                <a:latin typeface="Constantia" pitchFamily="18" charset="0"/>
              </a:defRPr>
            </a:lvl5pPr>
          </a:lstStyle>
          <a:p>
            <a:pPr lvl="0" eaLnBrk="1" latinLnBrk="0" hangingPunct="1"/>
            <a:r>
              <a:rPr lang="pt-BR" dirty="0"/>
              <a:t>Clique para editar os estilos do texto mestre</a:t>
            </a:r>
          </a:p>
          <a:p>
            <a:pPr lvl="1" eaLnBrk="1" latinLnBrk="0" hangingPunct="1"/>
            <a:r>
              <a:rPr lang="pt-BR" dirty="0"/>
              <a:t>Segundo nível</a:t>
            </a:r>
          </a:p>
          <a:p>
            <a:pPr lvl="2" eaLnBrk="1" latinLnBrk="0" hangingPunct="1"/>
            <a:r>
              <a:rPr lang="pt-BR" dirty="0"/>
              <a:t>Terceiro nível</a:t>
            </a:r>
          </a:p>
          <a:p>
            <a:pPr lvl="3" eaLnBrk="1" latinLnBrk="0" hangingPunct="1"/>
            <a:r>
              <a:rPr lang="pt-BR" dirty="0"/>
              <a:t>Quarto nível</a:t>
            </a:r>
          </a:p>
          <a:p>
            <a:pPr lvl="4" eaLnBrk="1" latinLnBrk="0" hangingPunct="1"/>
            <a:r>
              <a:rPr lang="pt-BR" dirty="0"/>
              <a:t>Quinto nível</a:t>
            </a:r>
            <a:endParaRPr kumimoji="0"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8BED-F73A-4BFE-81B6-72FE6E5BE6BB}" type="datetimeFigureOut">
              <a:rPr lang="pt-BR" smtClean="0"/>
              <a:pPr/>
              <a:t>17/06/2021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15A7B-F66A-4BC9-9BC0-48EB047113E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>
            <a:lvl1pPr>
              <a:defRPr>
                <a:latin typeface="Constantia" pitchFamily="18" charset="0"/>
              </a:defRPr>
            </a:lvl1pPr>
            <a:lvl2pPr>
              <a:defRPr>
                <a:latin typeface="Constantia" pitchFamily="18" charset="0"/>
              </a:defRPr>
            </a:lvl2pPr>
            <a:lvl3pPr>
              <a:defRPr>
                <a:latin typeface="Constantia" pitchFamily="18" charset="0"/>
              </a:defRPr>
            </a:lvl3pPr>
            <a:lvl4pPr>
              <a:defRPr>
                <a:latin typeface="Constantia" pitchFamily="18" charset="0"/>
              </a:defRPr>
            </a:lvl4pPr>
            <a:lvl5pPr>
              <a:defRPr>
                <a:latin typeface="Constantia" pitchFamily="18" charset="0"/>
              </a:defRPr>
            </a:lvl5pPr>
          </a:lstStyle>
          <a:p>
            <a:pPr lvl="0" eaLnBrk="1" latinLnBrk="0" hangingPunct="1"/>
            <a:r>
              <a:rPr lang="pt-BR" dirty="0"/>
              <a:t>Clique para editar os estilos do texto mestre</a:t>
            </a:r>
          </a:p>
          <a:p>
            <a:pPr lvl="1" eaLnBrk="1" latinLnBrk="0" hangingPunct="1"/>
            <a:r>
              <a:rPr lang="pt-BR" dirty="0"/>
              <a:t>Segundo nível</a:t>
            </a:r>
          </a:p>
          <a:p>
            <a:pPr lvl="2" eaLnBrk="1" latinLnBrk="0" hangingPunct="1"/>
            <a:r>
              <a:rPr lang="pt-BR" dirty="0"/>
              <a:t>Terceiro nível</a:t>
            </a:r>
          </a:p>
          <a:p>
            <a:pPr lvl="3" eaLnBrk="1" latinLnBrk="0" hangingPunct="1"/>
            <a:r>
              <a:rPr lang="pt-BR" dirty="0"/>
              <a:t>Quarto nível</a:t>
            </a:r>
          </a:p>
          <a:p>
            <a:pPr lvl="4" eaLnBrk="1" latinLnBrk="0" hangingPunct="1"/>
            <a:r>
              <a:rPr lang="pt-BR" dirty="0"/>
              <a:t>Quinto nível</a:t>
            </a:r>
            <a:endParaRPr kumimoji="0"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C6B8BED-F73A-4BFE-81B6-72FE6E5BE6BB}" type="datetimeFigureOut">
              <a:rPr lang="pt-BR" smtClean="0"/>
              <a:pPr/>
              <a:t>17/06/2021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7115A7B-F66A-4BC9-9BC0-48EB047113E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pt-BR" dirty="0"/>
              <a:t>Clique para editar o estilo do título mestre</a:t>
            </a:r>
            <a:endParaRPr kumimoji="0"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096000" y="6453530"/>
            <a:ext cx="2667000" cy="365125"/>
          </a:xfrm>
        </p:spPr>
        <p:txBody>
          <a:bodyPr/>
          <a:lstStyle/>
          <a:p>
            <a:fld id="{AC6B8BED-F73A-4BFE-81B6-72FE6E5BE6BB}" type="datetimeFigureOut">
              <a:rPr lang="pt-BR" smtClean="0"/>
              <a:pPr/>
              <a:t>17/06/2021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609600" y="6453336"/>
            <a:ext cx="5421083" cy="365125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115A7B-F66A-4BC9-9BC0-48EB047113EA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81128"/>
          </a:xfrm>
        </p:spPr>
        <p:txBody>
          <a:bodyPr/>
          <a:lstStyle>
            <a:lvl1pPr>
              <a:defRPr>
                <a:latin typeface="Constantia" pitchFamily="18" charset="0"/>
              </a:defRPr>
            </a:lvl1pPr>
            <a:lvl2pPr>
              <a:defRPr>
                <a:latin typeface="Constantia" pitchFamily="18" charset="0"/>
              </a:defRPr>
            </a:lvl2pPr>
            <a:lvl3pPr>
              <a:defRPr>
                <a:latin typeface="Constantia" pitchFamily="18" charset="0"/>
              </a:defRPr>
            </a:lvl3pPr>
            <a:lvl4pPr>
              <a:defRPr>
                <a:latin typeface="Constantia" pitchFamily="18" charset="0"/>
              </a:defRPr>
            </a:lvl4pPr>
            <a:lvl5pPr>
              <a:defRPr>
                <a:latin typeface="Constantia" pitchFamily="18" charset="0"/>
              </a:defRPr>
            </a:lvl5pPr>
          </a:lstStyle>
          <a:p>
            <a:pPr lvl="0" eaLnBrk="1" latinLnBrk="0" hangingPunct="1"/>
            <a:r>
              <a:rPr lang="pt-BR" dirty="0"/>
              <a:t>Clique para editar os estilos do texto mestre</a:t>
            </a:r>
          </a:p>
          <a:p>
            <a:pPr lvl="1" eaLnBrk="1" latinLnBrk="0" hangingPunct="1"/>
            <a:r>
              <a:rPr lang="pt-BR" dirty="0"/>
              <a:t>Segundo nível</a:t>
            </a:r>
          </a:p>
          <a:p>
            <a:pPr lvl="2" eaLnBrk="1" latinLnBrk="0" hangingPunct="1"/>
            <a:r>
              <a:rPr lang="pt-BR" dirty="0"/>
              <a:t>Terceiro nível</a:t>
            </a:r>
          </a:p>
          <a:p>
            <a:pPr lvl="3" eaLnBrk="1" latinLnBrk="0" hangingPunct="1"/>
            <a:r>
              <a:rPr lang="pt-BR" dirty="0"/>
              <a:t>Quarto nível</a:t>
            </a:r>
          </a:p>
          <a:p>
            <a:pPr lvl="4" eaLnBrk="1" latinLnBrk="0" hangingPunct="1"/>
            <a:r>
              <a:rPr lang="pt-BR" dirty="0"/>
              <a:t>Quinto nível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7" name="Retângu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8BED-F73A-4BFE-81B6-72FE6E5BE6BB}" type="datetimeFigureOut">
              <a:rPr lang="pt-BR" smtClean="0"/>
              <a:pPr/>
              <a:t>17/06/2021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7115A7B-F66A-4BC9-9BC0-48EB047113E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>
            <a:lvl1pPr>
              <a:defRPr>
                <a:latin typeface="Constantia" pitchFamily="18" charset="0"/>
              </a:defRPr>
            </a:lvl1pPr>
            <a:lvl2pPr>
              <a:defRPr>
                <a:latin typeface="Constantia" pitchFamily="18" charset="0"/>
              </a:defRPr>
            </a:lvl2pPr>
            <a:lvl3pPr>
              <a:defRPr>
                <a:latin typeface="Constantia" pitchFamily="18" charset="0"/>
              </a:defRPr>
            </a:lvl3pPr>
            <a:lvl4pPr>
              <a:defRPr>
                <a:latin typeface="Constantia" pitchFamily="18" charset="0"/>
              </a:defRPr>
            </a:lvl4pPr>
            <a:lvl5pPr>
              <a:defRPr>
                <a:latin typeface="Constantia" pitchFamily="18" charset="0"/>
              </a:defRPr>
            </a:lvl5pPr>
          </a:lstStyle>
          <a:p>
            <a:pPr lvl="0" eaLnBrk="1" latinLnBrk="0" hangingPunct="1"/>
            <a:r>
              <a:rPr lang="pt-BR" dirty="0"/>
              <a:t>Clique para editar os estilos do texto mestre</a:t>
            </a:r>
          </a:p>
          <a:p>
            <a:pPr lvl="1" eaLnBrk="1" latinLnBrk="0" hangingPunct="1"/>
            <a:r>
              <a:rPr lang="pt-BR" dirty="0"/>
              <a:t>Segundo nível</a:t>
            </a:r>
          </a:p>
          <a:p>
            <a:pPr lvl="2" eaLnBrk="1" latinLnBrk="0" hangingPunct="1"/>
            <a:r>
              <a:rPr lang="pt-BR" dirty="0"/>
              <a:t>Terceiro nível</a:t>
            </a:r>
          </a:p>
          <a:p>
            <a:pPr lvl="3" eaLnBrk="1" latinLnBrk="0" hangingPunct="1"/>
            <a:r>
              <a:rPr lang="pt-BR" dirty="0"/>
              <a:t>Quarto nível</a:t>
            </a:r>
          </a:p>
          <a:p>
            <a:pPr lvl="4" eaLnBrk="1" latinLnBrk="0" hangingPunct="1"/>
            <a:r>
              <a:rPr lang="pt-BR" dirty="0"/>
              <a:t>Quinto nível</a:t>
            </a:r>
            <a:endParaRPr kumimoji="0" lang="en-US" dirty="0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>
            <a:lvl1pPr>
              <a:defRPr>
                <a:latin typeface="Constantia" pitchFamily="18" charset="0"/>
              </a:defRPr>
            </a:lvl1pPr>
            <a:lvl2pPr>
              <a:defRPr>
                <a:latin typeface="Constantia" pitchFamily="18" charset="0"/>
              </a:defRPr>
            </a:lvl2pPr>
            <a:lvl3pPr>
              <a:defRPr>
                <a:latin typeface="Constantia" pitchFamily="18" charset="0"/>
              </a:defRPr>
            </a:lvl3pPr>
            <a:lvl4pPr>
              <a:defRPr>
                <a:latin typeface="Constantia" pitchFamily="18" charset="0"/>
              </a:defRPr>
            </a:lvl4pPr>
            <a:lvl5pPr>
              <a:defRPr>
                <a:latin typeface="Constantia" pitchFamily="18" charset="0"/>
              </a:defRPr>
            </a:lvl5pPr>
          </a:lstStyle>
          <a:p>
            <a:pPr lvl="0" eaLnBrk="1" latinLnBrk="0" hangingPunct="1"/>
            <a:r>
              <a:rPr lang="pt-BR" dirty="0"/>
              <a:t>Clique para editar os estilos do texto mestre</a:t>
            </a:r>
          </a:p>
          <a:p>
            <a:pPr lvl="1" eaLnBrk="1" latinLnBrk="0" hangingPunct="1"/>
            <a:r>
              <a:rPr lang="pt-BR" dirty="0"/>
              <a:t>Segundo nível</a:t>
            </a:r>
          </a:p>
          <a:p>
            <a:pPr lvl="2" eaLnBrk="1" latinLnBrk="0" hangingPunct="1"/>
            <a:r>
              <a:rPr lang="pt-BR" dirty="0"/>
              <a:t>Terceiro nível</a:t>
            </a:r>
          </a:p>
          <a:p>
            <a:pPr lvl="3" eaLnBrk="1" latinLnBrk="0" hangingPunct="1"/>
            <a:r>
              <a:rPr lang="pt-BR" dirty="0"/>
              <a:t>Quarto nível</a:t>
            </a:r>
          </a:p>
          <a:p>
            <a:pPr lvl="4" eaLnBrk="1" latinLnBrk="0" hangingPunct="1"/>
            <a:r>
              <a:rPr lang="pt-BR" dirty="0"/>
              <a:t>Quinto nível</a:t>
            </a:r>
            <a:endParaRPr kumimoji="0" lang="en-US" dirty="0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C6B8BED-F73A-4BFE-81B6-72FE6E5BE6BB}" type="datetimeFigureOut">
              <a:rPr lang="pt-BR" smtClean="0"/>
              <a:pPr/>
              <a:t>17/06/2021</a:t>
            </a:fld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7115A7B-F66A-4BC9-9BC0-48EB047113E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>
            <a:lvl1pPr>
              <a:defRPr>
                <a:latin typeface="Constantia" pitchFamily="18" charset="0"/>
              </a:defRPr>
            </a:lvl1pPr>
            <a:lvl2pPr>
              <a:defRPr>
                <a:latin typeface="Constantia" pitchFamily="18" charset="0"/>
              </a:defRPr>
            </a:lvl2pPr>
            <a:lvl3pPr>
              <a:defRPr>
                <a:latin typeface="Constantia" pitchFamily="18" charset="0"/>
              </a:defRPr>
            </a:lvl3pPr>
            <a:lvl4pPr>
              <a:defRPr>
                <a:latin typeface="Constantia" pitchFamily="18" charset="0"/>
              </a:defRPr>
            </a:lvl4pPr>
            <a:lvl5pPr>
              <a:defRPr>
                <a:latin typeface="Constantia" pitchFamily="18" charset="0"/>
              </a:defRPr>
            </a:lvl5pPr>
          </a:lstStyle>
          <a:p>
            <a:pPr lvl="0" eaLnBrk="1" latinLnBrk="0" hangingPunct="1"/>
            <a:r>
              <a:rPr lang="pt-BR" dirty="0"/>
              <a:t>Clique para editar os estilos do texto mestre</a:t>
            </a:r>
          </a:p>
          <a:p>
            <a:pPr lvl="1" eaLnBrk="1" latinLnBrk="0" hangingPunct="1"/>
            <a:r>
              <a:rPr lang="pt-BR" dirty="0"/>
              <a:t>Segundo nível</a:t>
            </a:r>
          </a:p>
          <a:p>
            <a:pPr lvl="2" eaLnBrk="1" latinLnBrk="0" hangingPunct="1"/>
            <a:r>
              <a:rPr lang="pt-BR" dirty="0"/>
              <a:t>Terceiro nível</a:t>
            </a:r>
          </a:p>
          <a:p>
            <a:pPr lvl="3" eaLnBrk="1" latinLnBrk="0" hangingPunct="1"/>
            <a:r>
              <a:rPr lang="pt-BR" dirty="0"/>
              <a:t>Quarto nível</a:t>
            </a:r>
          </a:p>
          <a:p>
            <a:pPr lvl="4" eaLnBrk="1" latinLnBrk="0" hangingPunct="1"/>
            <a:r>
              <a:rPr lang="pt-BR" dirty="0"/>
              <a:t>Quinto nível</a:t>
            </a:r>
            <a:endParaRPr kumimoji="0" lang="en-US" dirty="0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>
            <a:lvl1pPr>
              <a:defRPr>
                <a:latin typeface="Constantia" pitchFamily="18" charset="0"/>
              </a:defRPr>
            </a:lvl1pPr>
            <a:lvl2pPr>
              <a:defRPr>
                <a:latin typeface="Constantia" pitchFamily="18" charset="0"/>
              </a:defRPr>
            </a:lvl2pPr>
            <a:lvl3pPr>
              <a:defRPr>
                <a:latin typeface="Constantia" pitchFamily="18" charset="0"/>
              </a:defRPr>
            </a:lvl3pPr>
            <a:lvl4pPr>
              <a:defRPr>
                <a:latin typeface="Constantia" pitchFamily="18" charset="0"/>
              </a:defRPr>
            </a:lvl4pPr>
            <a:lvl5pPr>
              <a:defRPr>
                <a:latin typeface="Constantia" pitchFamily="18" charset="0"/>
              </a:defRPr>
            </a:lvl5pPr>
          </a:lstStyle>
          <a:p>
            <a:pPr lvl="0" eaLnBrk="1" latinLnBrk="0" hangingPunct="1"/>
            <a:r>
              <a:rPr lang="pt-BR" dirty="0"/>
              <a:t>Clique para editar os estilos do texto mestre</a:t>
            </a:r>
          </a:p>
          <a:p>
            <a:pPr lvl="1" eaLnBrk="1" latinLnBrk="0" hangingPunct="1"/>
            <a:r>
              <a:rPr lang="pt-BR" dirty="0"/>
              <a:t>Segundo nível</a:t>
            </a:r>
          </a:p>
          <a:p>
            <a:pPr lvl="2" eaLnBrk="1" latinLnBrk="0" hangingPunct="1"/>
            <a:r>
              <a:rPr lang="pt-BR" dirty="0"/>
              <a:t>Terceiro nível</a:t>
            </a:r>
          </a:p>
          <a:p>
            <a:pPr lvl="3" eaLnBrk="1" latinLnBrk="0" hangingPunct="1"/>
            <a:r>
              <a:rPr lang="pt-BR" dirty="0"/>
              <a:t>Quarto nível</a:t>
            </a:r>
          </a:p>
          <a:p>
            <a:pPr lvl="4" eaLnBrk="1" latinLnBrk="0" hangingPunct="1"/>
            <a:r>
              <a:rPr lang="pt-BR" dirty="0"/>
              <a:t>Quinto nível</a:t>
            </a:r>
            <a:endParaRPr kumimoji="0" lang="en-US" dirty="0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C6B8BED-F73A-4BFE-81B6-72FE6E5BE6BB}" type="datetimeFigureOut">
              <a:rPr lang="pt-BR" smtClean="0"/>
              <a:pPr/>
              <a:t>17/06/2021</a:t>
            </a:fld>
            <a:endParaRPr lang="pt-BR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7115A7B-F66A-4BC9-9BC0-48EB047113E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8BED-F73A-4BFE-81B6-72FE6E5BE6BB}" type="datetimeFigureOut">
              <a:rPr lang="pt-BR" smtClean="0"/>
              <a:pPr/>
              <a:t>17/06/2021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115A7B-F66A-4BC9-9BC0-48EB047113E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8BED-F73A-4BFE-81B6-72FE6E5BE6BB}" type="datetimeFigureOut">
              <a:rPr lang="pt-BR" smtClean="0"/>
              <a:pPr/>
              <a:t>17/06/2021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115A7B-F66A-4BC9-9BC0-48EB047113E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8BED-F73A-4BFE-81B6-72FE6E5BE6BB}" type="datetimeFigureOut">
              <a:rPr lang="pt-BR" smtClean="0"/>
              <a:pPr/>
              <a:t>17/06/2021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115A7B-F66A-4BC9-9BC0-48EB047113E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>
            <a:lvl1pPr>
              <a:defRPr>
                <a:latin typeface="Constantia" pitchFamily="18" charset="0"/>
              </a:defRPr>
            </a:lvl1pPr>
            <a:lvl2pPr>
              <a:defRPr>
                <a:latin typeface="Constantia" pitchFamily="18" charset="0"/>
              </a:defRPr>
            </a:lvl2pPr>
            <a:lvl3pPr>
              <a:defRPr>
                <a:latin typeface="Constantia" pitchFamily="18" charset="0"/>
              </a:defRPr>
            </a:lvl3pPr>
            <a:lvl4pPr>
              <a:defRPr>
                <a:latin typeface="Constantia" pitchFamily="18" charset="0"/>
              </a:defRPr>
            </a:lvl4pPr>
            <a:lvl5pPr>
              <a:defRPr>
                <a:latin typeface="Constantia" pitchFamily="18" charset="0"/>
              </a:defRPr>
            </a:lvl5pPr>
          </a:lstStyle>
          <a:p>
            <a:pPr lvl="0" eaLnBrk="1" latinLnBrk="0" hangingPunct="1"/>
            <a:r>
              <a:rPr lang="pt-BR" dirty="0"/>
              <a:t>Clique para editar os estilos do texto mestre</a:t>
            </a:r>
          </a:p>
          <a:p>
            <a:pPr lvl="1" eaLnBrk="1" latinLnBrk="0" hangingPunct="1"/>
            <a:r>
              <a:rPr lang="pt-BR" dirty="0"/>
              <a:t>Segundo nível</a:t>
            </a:r>
          </a:p>
          <a:p>
            <a:pPr lvl="2" eaLnBrk="1" latinLnBrk="0" hangingPunct="1"/>
            <a:r>
              <a:rPr lang="pt-BR" dirty="0"/>
              <a:t>Terceiro nível</a:t>
            </a:r>
          </a:p>
          <a:p>
            <a:pPr lvl="3" eaLnBrk="1" latinLnBrk="0" hangingPunct="1"/>
            <a:r>
              <a:rPr lang="pt-BR" dirty="0"/>
              <a:t>Quarto nível</a:t>
            </a:r>
          </a:p>
          <a:p>
            <a:pPr lvl="4" eaLnBrk="1" latinLnBrk="0" hangingPunct="1"/>
            <a:r>
              <a:rPr lang="pt-BR" dirty="0"/>
              <a:t>Quinto nível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8" name="Retângulo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11" name="Retângulo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C6B8BED-F73A-4BFE-81B6-72FE6E5BE6BB}" type="datetimeFigureOut">
              <a:rPr lang="pt-BR" smtClean="0"/>
              <a:pPr/>
              <a:t>17/06/2021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7115A7B-F66A-4BC9-9BC0-48EB047113E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/>
              <a:t>Clique para editar os estilos do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6B8BED-F73A-4BFE-81B6-72FE6E5BE6BB}" type="datetimeFigureOut">
              <a:rPr lang="pt-BR" smtClean="0"/>
              <a:pPr/>
              <a:t>17/06/2021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7115A7B-F66A-4BC9-9BC0-48EB047113E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9.png"/><Relationship Id="rId4" Type="http://schemas.openxmlformats.org/officeDocument/2006/relationships/image" Target="../media/image9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3.png"/><Relationship Id="rId4" Type="http://schemas.openxmlformats.org/officeDocument/2006/relationships/image" Target="../media/image89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362200" y="3501008"/>
            <a:ext cx="6477000" cy="2366392"/>
          </a:xfrm>
        </p:spPr>
        <p:txBody>
          <a:bodyPr>
            <a:normAutofit/>
          </a:bodyPr>
          <a:lstStyle/>
          <a:p>
            <a:r>
              <a:rPr lang="pt-BR" dirty="0"/>
              <a:t>Teste de hipótese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Prof. Marcelo de Oliveira Rosa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B455AC-9ADF-7C49-A10D-073F04BB4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Teste de hipótese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C30CE7F-1F42-E241-BCCC-97EBEEB8DFAC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dirty="0"/>
                  <a:t>Formulação da hipótese</a:t>
                </a:r>
              </a:p>
              <a:p>
                <a:pPr lvl="1"/>
                <a:r>
                  <a:rPr lang="pt-BR" dirty="0"/>
                  <a:t>Princípios</a:t>
                </a:r>
              </a:p>
              <a:p>
                <a:pPr lvl="2"/>
                <a:r>
                  <a:rPr lang="pt-BR" dirty="0"/>
                  <a:t>Possibilidades de teste de parâmetros ☞ lados do teste</a:t>
                </a:r>
              </a:p>
              <a:p>
                <a:pPr lvl="3"/>
                <a:r>
                  <a:rPr lang="pt-BR" dirty="0"/>
                  <a:t>Problema de duas amostras</a:t>
                </a:r>
              </a:p>
              <a:p>
                <a:pPr lvl="4"/>
                <a:r>
                  <a:rPr lang="pt-BR" dirty="0"/>
                  <a:t>Parâmetros de uma amostra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sub>
                    </m:sSub>
                  </m:oMath>
                </a14:m>
                <a:r>
                  <a:rPr lang="pt-BR" dirty="0"/>
                  <a:t>) × os de outra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Y</m:t>
                        </m:r>
                      </m:sub>
                    </m:sSub>
                  </m:oMath>
                </a14:m>
                <a:r>
                  <a:rPr lang="pt-BR" dirty="0"/>
                  <a:t>)</a:t>
                </a:r>
              </a:p>
              <a:p>
                <a:pPr lvl="4"/>
                <a:endParaRPr lang="pt-BR" dirty="0"/>
              </a:p>
              <a:p>
                <a:pPr lvl="3"/>
                <a:r>
                  <a:rPr lang="pt-BR" dirty="0"/>
                  <a:t>Caso 1: Teste de dois lados (duas caudas)</a:t>
                </a:r>
              </a:p>
              <a:p>
                <a:pPr lvl="4"/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BR" i="0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sub>
                    </m:sSub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Y</m:t>
                        </m:r>
                      </m:sub>
                    </m:sSub>
                  </m:oMath>
                </a14:m>
                <a:r>
                  <a:rPr lang="pt-BR" b="0" dirty="0">
                    <a:ea typeface="Cambria Math" panose="02040503050406030204" pitchFamily="18" charset="0"/>
                  </a:rPr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i="0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sub>
                    </m:sSub>
                    <m:r>
                      <a:rPr lang="pt-BR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Y</m:t>
                        </m:r>
                      </m:sub>
                    </m:sSub>
                  </m:oMath>
                </a14:m>
                <a:endParaRPr lang="pt-BR" dirty="0">
                  <a:ea typeface="Cambria Math" panose="02040503050406030204" pitchFamily="18" charset="0"/>
                </a:endParaRPr>
              </a:p>
              <a:p>
                <a:pPr lvl="3"/>
                <a:r>
                  <a:rPr lang="pt-BR" dirty="0"/>
                  <a:t>Caso 2: Teste de um lado (cauda à esquerda)</a:t>
                </a:r>
              </a:p>
              <a:p>
                <a:pPr lvl="4"/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BR" i="0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sub>
                    </m:sSub>
                    <m:r>
                      <a:rPr lang="pt-BR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Y</m:t>
                        </m:r>
                      </m:sub>
                    </m:sSub>
                  </m:oMath>
                </a14:m>
                <a:r>
                  <a:rPr lang="pt-BR" dirty="0">
                    <a:ea typeface="Cambria Math" panose="02040503050406030204" pitchFamily="18" charset="0"/>
                  </a:rPr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i="0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sub>
                    </m:sSub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Y</m:t>
                        </m:r>
                      </m:sub>
                    </m:sSub>
                  </m:oMath>
                </a14:m>
                <a:endParaRPr lang="pt-BR" dirty="0">
                  <a:ea typeface="Cambria Math" panose="02040503050406030204" pitchFamily="18" charset="0"/>
                </a:endParaRPr>
              </a:p>
              <a:p>
                <a:pPr lvl="3"/>
                <a:r>
                  <a:rPr lang="pt-BR" dirty="0"/>
                  <a:t>Caso 3: Teste de um lado (cauda à direita)</a:t>
                </a:r>
              </a:p>
              <a:p>
                <a:pPr lvl="4"/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BR" i="0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sub>
                    </m:sSub>
                    <m:r>
                      <a:rPr lang="pt-BR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Y</m:t>
                        </m:r>
                      </m:sub>
                    </m:sSub>
                  </m:oMath>
                </a14:m>
                <a:r>
                  <a:rPr lang="pt-BR" dirty="0">
                    <a:ea typeface="Cambria Math" panose="02040503050406030204" pitchFamily="18" charset="0"/>
                  </a:rPr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i="0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sub>
                    </m:sSub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Y</m:t>
                        </m:r>
                      </m:sub>
                    </m:sSub>
                  </m:oMath>
                </a14:m>
                <a:endParaRPr lang="pt-BR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C30CE7F-1F42-E241-BCCC-97EBEEB8DF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3054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Teste de hipótese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Formulação do problema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BR">
                        <a:latin typeface="Cambria Math" panose="02040503050406030204" pitchFamily="18" charset="0"/>
                      </a:rPr>
                      <m:t>:</m:t>
                    </m:r>
                    <m:r>
                      <a:rPr lang="pt-B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pt-BR" dirty="0">
                    <a:ea typeface="Cambria Math" panose="02040503050406030204" pitchFamily="18" charset="0"/>
                  </a:rPr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>
                        <a:latin typeface="Cambria Math" panose="02040503050406030204" pitchFamily="18" charset="0"/>
                      </a:rPr>
                      <m:t>:</m:t>
                    </m:r>
                    <m:r>
                      <a:rPr lang="pt-B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pt-BR" dirty="0"/>
              </a:p>
              <a:p>
                <a:pPr lvl="2"/>
                <a:r>
                  <a:rPr lang="pt-BR" dirty="0"/>
                  <a:t>Experimentos...</a:t>
                </a:r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dirty="0"/>
                  <a:t> : rejeita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pt-BR" dirty="0"/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dirty="0"/>
                  <a:t> : não rejeita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pt-BR" dirty="0"/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pt-BR" dirty="0"/>
                  <a:t> : rejeita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3"/>
                <a:stretch>
                  <a:fillRect l="-449" t="-127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utoShape 1" descr="Imagem sem título.png 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"/>
          <p:cNvSpPr>
            <a:spLocks noChangeAspect="1" noChangeArrowheads="1"/>
          </p:cNvSpPr>
          <p:nvPr/>
        </p:nvSpPr>
        <p:spPr bwMode="auto">
          <a:xfrm>
            <a:off x="0" y="0"/>
            <a:ext cx="6010275" cy="674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1606" y="2232000"/>
            <a:ext cx="3606165" cy="404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517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Teste de hipótese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Formulação do problema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BR">
                        <a:latin typeface="Cambria Math" panose="02040503050406030204" pitchFamily="18" charset="0"/>
                      </a:rPr>
                      <m:t>:</m:t>
                    </m:r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pt-BR" dirty="0">
                    <a:ea typeface="Cambria Math" panose="02040503050406030204" pitchFamily="18" charset="0"/>
                  </a:rPr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>
                        <a:latin typeface="Cambria Math" panose="02040503050406030204" pitchFamily="18" charset="0"/>
                      </a:rPr>
                      <m:t>:</m:t>
                    </m:r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pt-B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pt-BR" dirty="0"/>
              </a:p>
              <a:p>
                <a:pPr lvl="2"/>
                <a:r>
                  <a:rPr lang="pt-BR" dirty="0"/>
                  <a:t>Cauda à esquerda</a:t>
                </a:r>
              </a:p>
              <a:p>
                <a:pPr lvl="2"/>
                <a:r>
                  <a:rPr lang="pt-BR" dirty="0"/>
                  <a:t>Experimentos...</a:t>
                </a:r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pt-BR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dirty="0"/>
                  <a:t> : não rejeita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pt-BR" dirty="0"/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pt-BR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dirty="0"/>
                  <a:t> : não rejeita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pt-BR" dirty="0"/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pt-BR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pt-BR" dirty="0"/>
                  <a:t> : rejeita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utoShape 1" descr="Imagem sem título.png 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"/>
          <p:cNvSpPr>
            <a:spLocks noChangeAspect="1" noChangeArrowheads="1"/>
          </p:cNvSpPr>
          <p:nvPr/>
        </p:nvSpPr>
        <p:spPr bwMode="auto">
          <a:xfrm>
            <a:off x="0" y="0"/>
            <a:ext cx="6010275" cy="674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0000" y="2232000"/>
            <a:ext cx="3663315" cy="421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449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Teste de hipótese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Formulação do problema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BR">
                        <a:latin typeface="Cambria Math" panose="02040503050406030204" pitchFamily="18" charset="0"/>
                      </a:rPr>
                      <m:t>: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pt-BR" dirty="0">
                    <a:ea typeface="Cambria Math" panose="02040503050406030204" pitchFamily="18" charset="0"/>
                  </a:rPr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>
                        <a:latin typeface="Cambria Math" panose="02040503050406030204" pitchFamily="18" charset="0"/>
                      </a:rPr>
                      <m:t>:</m:t>
                    </m:r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pt-B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pt-BR" dirty="0"/>
              </a:p>
              <a:p>
                <a:pPr lvl="2"/>
                <a:r>
                  <a:rPr lang="pt-BR" dirty="0"/>
                  <a:t>Cauda à direita</a:t>
                </a:r>
              </a:p>
              <a:p>
                <a:pPr lvl="2"/>
                <a:r>
                  <a:rPr lang="pt-BR" dirty="0"/>
                  <a:t>Experimentos</a:t>
                </a:r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pt-BR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dirty="0"/>
                  <a:t> : rejeita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pt-BR" dirty="0"/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pt-BR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dirty="0"/>
                  <a:t> : não rejeita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pt-BR" dirty="0"/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pt-BR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pt-BR" dirty="0"/>
                  <a:t> : não rejeita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utoShape 1" descr="Imagem sem título.png 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Desenhos à Tinta&#10;"/>
          <p:cNvSpPr>
            <a:spLocks noChangeAspect="1" noChangeArrowheads="1"/>
          </p:cNvSpPr>
          <p:nvPr/>
        </p:nvSpPr>
        <p:spPr bwMode="auto">
          <a:xfrm>
            <a:off x="0" y="0"/>
            <a:ext cx="6010275" cy="674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0000" y="2232000"/>
            <a:ext cx="3354705" cy="422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554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B455AC-9ADF-7C49-A10D-073F04BB4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Teste de hipótese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C30CE7F-1F42-E241-BCCC-97EBEEB8DFAC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dirty="0"/>
                  <a:t>Formulação da hipótese</a:t>
                </a:r>
              </a:p>
              <a:p>
                <a:pPr lvl="1"/>
                <a:r>
                  <a:rPr lang="pt-BR" dirty="0"/>
                  <a:t>Princípios</a:t>
                </a:r>
              </a:p>
              <a:p>
                <a:pPr lvl="2"/>
                <a:r>
                  <a:rPr lang="pt-BR" dirty="0"/>
                  <a:t>Os testes são sempre em relação a zero</a:t>
                </a:r>
              </a:p>
              <a:p>
                <a:pPr lvl="3"/>
                <a:r>
                  <a:rPr lang="pt-BR" dirty="0"/>
                  <a:t>Exemplo:</a:t>
                </a:r>
              </a:p>
              <a:p>
                <a:pPr lvl="4"/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BR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sub>
                    </m:sSub>
                    <m:r>
                      <a:rPr lang="pt-B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Y</m:t>
                        </m:r>
                      </m:sub>
                    </m:sSub>
                  </m:oMath>
                </a14:m>
                <a:r>
                  <a:rPr lang="pt-BR" dirty="0">
                    <a:ea typeface="Cambria Math" panose="02040503050406030204" pitchFamily="18" charset="0"/>
                  </a:rPr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sub>
                    </m:sSub>
                    <m:r>
                      <a:rPr lang="pt-B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Y</m:t>
                        </m:r>
                      </m:sub>
                    </m:sSub>
                  </m:oMath>
                </a14:m>
                <a:endParaRPr lang="pt-BR" dirty="0">
                  <a:ea typeface="Cambria Math" panose="02040503050406030204" pitchFamily="18" charset="0"/>
                </a:endParaRPr>
              </a:p>
              <a:p>
                <a:pPr lvl="5"/>
                <a:r>
                  <a:rPr lang="pt-BR" dirty="0">
                    <a:ea typeface="Cambria Math" panose="02040503050406030204" pitchFamily="18" charset="0"/>
                  </a:rPr>
                  <a:t>na verdade é...</a:t>
                </a:r>
              </a:p>
              <a:p>
                <a:pPr lvl="4"/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BR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sub>
                    </m:sSub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Y</m:t>
                        </m:r>
                      </m:sub>
                    </m:sSub>
                    <m:r>
                      <a:rPr lang="pt-B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pt-BR" dirty="0">
                    <a:ea typeface="Cambria Math" panose="02040503050406030204" pitchFamily="18" charset="0"/>
                  </a:rPr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sub>
                    </m:sSub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Y</m:t>
                        </m:r>
                      </m:sub>
                    </m:sSub>
                    <m:r>
                      <a:rPr lang="pt-B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pt-BR" dirty="0">
                  <a:ea typeface="Cambria Math" panose="02040503050406030204" pitchFamily="18" charset="0"/>
                </a:endParaRPr>
              </a:p>
              <a:p>
                <a:pPr lvl="3"/>
                <a:endParaRPr lang="pt-BR" dirty="0">
                  <a:ea typeface="Cambria Math" panose="02040503050406030204" pitchFamily="18" charset="0"/>
                </a:endParaRPr>
              </a:p>
              <a:p>
                <a:pPr lvl="2"/>
                <a:r>
                  <a:rPr lang="pt-BR" b="1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Assumimos uma distribuição para tal</a:t>
                </a:r>
                <a:br>
                  <a:rPr lang="pt-BR" b="1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</a:br>
                <a:r>
                  <a:rPr lang="pt-BR" b="1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diferença, erro, ...</a:t>
                </a:r>
              </a:p>
              <a:p>
                <a:pPr lvl="3"/>
                <a:endParaRPr lang="pt-BR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C30CE7F-1F42-E241-BCCC-97EBEEB8DF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9887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B455AC-9ADF-7C49-A10D-073F04BB4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Teste de hipótese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C30CE7F-1F42-E241-BCCC-97EBEEB8DFA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Formulação da hipótese</a:t>
            </a:r>
          </a:p>
          <a:p>
            <a:pPr lvl="1"/>
            <a:r>
              <a:rPr lang="pt-BR" dirty="0"/>
              <a:t>Princípios</a:t>
            </a:r>
          </a:p>
          <a:p>
            <a:pPr lvl="2"/>
            <a:r>
              <a:rPr lang="pt-BR" sz="4400" b="1" dirty="0">
                <a:solidFill>
                  <a:srgbClr val="FF0000"/>
                </a:solidFill>
              </a:rPr>
              <a:t>CUIDADO!!!!</a:t>
            </a:r>
          </a:p>
          <a:p>
            <a:pPr lvl="3"/>
            <a:r>
              <a:rPr lang="pt-BR" dirty="0">
                <a:ea typeface="Cambria Math" panose="02040503050406030204" pitchFamily="18" charset="0"/>
              </a:rPr>
              <a:t>Igualdade </a:t>
            </a:r>
            <a:r>
              <a:rPr lang="pt-BR" b="1" dirty="0">
                <a:solidFill>
                  <a:srgbClr val="FF0000"/>
                </a:solidFill>
                <a:ea typeface="Cambria Math" panose="02040503050406030204" pitchFamily="18" charset="0"/>
              </a:rPr>
              <a:t>sempre</a:t>
            </a:r>
            <a:r>
              <a:rPr lang="pt-BR" dirty="0">
                <a:ea typeface="Cambria Math" panose="02040503050406030204" pitchFamily="18" charset="0"/>
              </a:rPr>
              <a:t> na hipótese nula</a:t>
            </a:r>
          </a:p>
          <a:p>
            <a:pPr lvl="4"/>
            <a:r>
              <a:rPr lang="pt-BR" dirty="0">
                <a:ea typeface="Cambria Math" panose="02040503050406030204" pitchFamily="18" charset="0"/>
              </a:rPr>
              <a:t>Por causa das características dos testes que estudaremos</a:t>
            </a:r>
          </a:p>
          <a:p>
            <a:pPr lvl="4"/>
            <a:r>
              <a:rPr lang="pt-BR" dirty="0">
                <a:ea typeface="Cambria Math" panose="02040503050406030204" pitchFamily="18" charset="0"/>
              </a:rPr>
              <a:t>Há testes nos quais a igualdade pode ser movida para H</a:t>
            </a:r>
            <a:r>
              <a:rPr lang="pt-BR" baseline="-25000" dirty="0">
                <a:ea typeface="Cambria Math" panose="02040503050406030204" pitchFamily="18" charset="0"/>
              </a:rPr>
              <a:t>0</a:t>
            </a:r>
            <a:endParaRPr lang="pt-BR" dirty="0">
              <a:ea typeface="Cambria Math" panose="02040503050406030204" pitchFamily="18" charset="0"/>
            </a:endParaRPr>
          </a:p>
          <a:p>
            <a:pPr lvl="4"/>
            <a:endParaRPr lang="pt-BR" dirty="0">
              <a:ea typeface="Cambria Math" panose="02040503050406030204" pitchFamily="18" charset="0"/>
            </a:endParaRPr>
          </a:p>
          <a:p>
            <a:pPr lvl="3"/>
            <a:r>
              <a:rPr lang="pt-BR" dirty="0">
                <a:ea typeface="Cambria Math" panose="02040503050406030204" pitchFamily="18" charset="0"/>
              </a:rPr>
              <a:t>Hipótese alternativa é um desvio que o parâmetro tem do valor objetivo</a:t>
            </a:r>
          </a:p>
          <a:p>
            <a:pPr lvl="4"/>
            <a:r>
              <a:rPr lang="pt-BR" dirty="0">
                <a:ea typeface="Cambria Math" panose="02040503050406030204" pitchFamily="18" charset="0"/>
              </a:rPr>
              <a:t>Hipótese nula é sua antagonista (é a hipótese </a:t>
            </a:r>
            <a:r>
              <a:rPr lang="pt-BR" i="1" dirty="0">
                <a:ea typeface="Cambria Math" panose="02040503050406030204" pitchFamily="18" charset="0"/>
              </a:rPr>
              <a:t>default</a:t>
            </a:r>
            <a:r>
              <a:rPr lang="pt-BR" dirty="0">
                <a:ea typeface="Cambria Math" panose="0204050305040603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42577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B455AC-9ADF-7C49-A10D-073F04BB4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Teste de hipótese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C30CE7F-1F42-E241-BCCC-97EBEEB8DFA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Formulação da hipótese</a:t>
            </a:r>
          </a:p>
          <a:p>
            <a:pPr lvl="1"/>
            <a:r>
              <a:rPr lang="pt-BR" dirty="0"/>
              <a:t>Princípios</a:t>
            </a:r>
          </a:p>
          <a:p>
            <a:pPr lvl="2"/>
            <a:r>
              <a:rPr lang="pt-BR" dirty="0"/>
              <a:t>Erros que podem ocorrer nos testes de hipótese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ela 4">
                <a:extLst>
                  <a:ext uri="{FF2B5EF4-FFF2-40B4-BE49-F238E27FC236}">
                    <a16:creationId xmlns:a16="http://schemas.microsoft.com/office/drawing/2014/main" id="{8668A948-EC37-C44C-AD41-3BADA9A397F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19369244"/>
                  </p:ext>
                </p:extLst>
              </p:nvPr>
            </p:nvGraphicFramePr>
            <p:xfrm>
              <a:off x="1115616" y="3214856"/>
              <a:ext cx="6912768" cy="2103120"/>
            </p:xfrm>
            <a:graphic>
              <a:graphicData uri="http://schemas.openxmlformats.org/drawingml/2006/table">
                <a:tbl>
                  <a:tblPr firstRow="1" firstCol="1" bandRow="1">
                    <a:tableStyleId>{21E4AEA4-8DFA-4A89-87EB-49C32662AFE0}</a:tableStyleId>
                  </a:tblPr>
                  <a:tblGrid>
                    <a:gridCol w="2304256">
                      <a:extLst>
                        <a:ext uri="{9D8B030D-6E8A-4147-A177-3AD203B41FA5}">
                          <a16:colId xmlns:a16="http://schemas.microsoft.com/office/drawing/2014/main" val="2537158237"/>
                        </a:ext>
                      </a:extLst>
                    </a:gridCol>
                    <a:gridCol w="2304256">
                      <a:extLst>
                        <a:ext uri="{9D8B030D-6E8A-4147-A177-3AD203B41FA5}">
                          <a16:colId xmlns:a16="http://schemas.microsoft.com/office/drawing/2014/main" val="4073750231"/>
                        </a:ext>
                      </a:extLst>
                    </a:gridCol>
                    <a:gridCol w="2304256">
                      <a:extLst>
                        <a:ext uri="{9D8B030D-6E8A-4147-A177-3AD203B41FA5}">
                          <a16:colId xmlns:a16="http://schemas.microsoft.com/office/drawing/2014/main" val="116757114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pt-BR" sz="2000" i="0" dirty="0"/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/>
                            <a:t>H</a:t>
                          </a:r>
                          <a:r>
                            <a:rPr lang="pt-BR" sz="2000" baseline="-25000" dirty="0"/>
                            <a:t>0</a:t>
                          </a:r>
                          <a:r>
                            <a:rPr lang="pt-BR" sz="2000" dirty="0"/>
                            <a:t> é verdadeira</a:t>
                          </a:r>
                        </a:p>
                        <a:p>
                          <a:pPr algn="ctr"/>
                          <a:r>
                            <a:rPr lang="pt-BR" sz="2000" i="0" dirty="0"/>
                            <a:t>H</a:t>
                          </a:r>
                          <a:r>
                            <a:rPr lang="pt-BR" sz="2000" i="0" baseline="-25000" dirty="0"/>
                            <a:t>1</a:t>
                          </a:r>
                          <a:r>
                            <a:rPr lang="pt-BR" sz="2000" i="0" dirty="0"/>
                            <a:t> é falsa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/>
                            <a:t>H</a:t>
                          </a:r>
                          <a:r>
                            <a:rPr lang="pt-BR" sz="2000" baseline="-25000" dirty="0"/>
                            <a:t>0</a:t>
                          </a:r>
                          <a:r>
                            <a:rPr lang="pt-BR" sz="2000" dirty="0"/>
                            <a:t> é falsa</a:t>
                          </a:r>
                        </a:p>
                        <a:p>
                          <a:pPr algn="ctr"/>
                          <a:r>
                            <a:rPr lang="pt-BR" sz="2000" i="0" dirty="0"/>
                            <a:t>H</a:t>
                          </a:r>
                          <a:r>
                            <a:rPr lang="pt-BR" sz="2000" i="0" baseline="-25000" dirty="0"/>
                            <a:t>1</a:t>
                          </a:r>
                          <a:r>
                            <a:rPr lang="pt-BR" sz="2000" i="0" dirty="0"/>
                            <a:t> é verdadeira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610759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/>
                            <a:t>H</a:t>
                          </a:r>
                          <a:r>
                            <a:rPr lang="pt-BR" sz="2000" baseline="-25000" dirty="0"/>
                            <a:t>0</a:t>
                          </a:r>
                          <a:r>
                            <a:rPr lang="pt-BR" sz="2000" dirty="0"/>
                            <a:t> não é rejeitada</a:t>
                          </a:r>
                        </a:p>
                        <a:p>
                          <a:pPr algn="ctr"/>
                          <a:r>
                            <a:rPr lang="pt-BR" sz="2000" i="0" dirty="0"/>
                            <a:t>H</a:t>
                          </a:r>
                          <a:r>
                            <a:rPr lang="pt-BR" sz="2000" i="0" baseline="-25000" dirty="0"/>
                            <a:t>1</a:t>
                          </a:r>
                          <a:r>
                            <a:rPr lang="pt-BR" sz="2000" i="0" dirty="0"/>
                            <a:t> não é aceita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/>
                            <a:t>Decisão correta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pt-BR" sz="2000" smtClean="0">
                                    <a:latin typeface="Cambria Math" panose="02040503050406030204" pitchFamily="18" charset="0"/>
                                  </a:rPr>
                                  <m:t>P</m:t>
                                </m:r>
                                <m:d>
                                  <m:dPr>
                                    <m:ctrlPr>
                                      <a:rPr lang="pt-BR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pt-BR" sz="2000" smtClean="0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pt-BR" sz="2000" b="0" i="0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pt-BR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pt-BR" sz="2000" smtClean="0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pt-BR" sz="2000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pt-BR" sz="20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pt-BR" sz="2000" b="0" i="0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m:rPr>
                                    <m:sty m:val="p"/>
                                  </m:rPr>
                                  <a:rPr lang="pt-BR" sz="2000" smtClean="0">
                                    <a:latin typeface="Cambria Math" panose="02040503050406030204" pitchFamily="18" charset="0"/>
                                  </a:rPr>
                                  <m:t>α</m:t>
                                </m:r>
                              </m:oMath>
                            </m:oMathPara>
                          </a14:m>
                          <a:endParaRPr lang="pt-BR" sz="2000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/>
                            <a:t>Erro tipo 2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pt-BR" sz="2000" smtClean="0">
                                    <a:latin typeface="Cambria Math" panose="02040503050406030204" pitchFamily="18" charset="0"/>
                                  </a:rPr>
                                  <m:t>P</m:t>
                                </m:r>
                                <m:d>
                                  <m:dPr>
                                    <m:ctrlPr>
                                      <a:rPr lang="pt-BR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pt-BR" sz="2000" smtClean="0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pt-BR" sz="2000" b="0" i="0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pt-BR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pt-BR" sz="2000" smtClean="0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pt-BR" sz="200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pt-BR" sz="20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β</m:t>
                                </m:r>
                              </m:oMath>
                            </m:oMathPara>
                          </a14:m>
                          <a:endParaRPr lang="pt-BR" sz="2000" i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136806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/>
                            <a:t>H</a:t>
                          </a:r>
                          <a:r>
                            <a:rPr lang="pt-BR" sz="2000" baseline="-25000" dirty="0"/>
                            <a:t>0</a:t>
                          </a:r>
                          <a:r>
                            <a:rPr lang="pt-BR" sz="2000" dirty="0"/>
                            <a:t> é rejeitada</a:t>
                          </a:r>
                        </a:p>
                        <a:p>
                          <a:pPr algn="ctr"/>
                          <a:r>
                            <a:rPr lang="pt-BR" sz="2000" i="0" dirty="0"/>
                            <a:t>H</a:t>
                          </a:r>
                          <a:r>
                            <a:rPr lang="pt-BR" sz="2000" i="0" baseline="-25000" dirty="0"/>
                            <a:t>1</a:t>
                          </a:r>
                          <a:r>
                            <a:rPr lang="pt-BR" sz="2000" i="0" dirty="0"/>
                            <a:t> é aceita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/>
                            <a:t>Erro tipo 1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pt-BR" sz="2000" smtClean="0">
                                    <a:latin typeface="Cambria Math" panose="02040503050406030204" pitchFamily="18" charset="0"/>
                                  </a:rPr>
                                  <m:t>P</m:t>
                                </m:r>
                                <m:d>
                                  <m:dPr>
                                    <m:ctrlPr>
                                      <a:rPr lang="pt-BR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pt-BR" sz="2000" smtClean="0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pt-BR" sz="200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pt-BR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pt-BR" sz="2000" smtClean="0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pt-BR" sz="2000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pt-BR" sz="20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pt-BR" sz="2000" smtClean="0">
                                    <a:latin typeface="Cambria Math" panose="02040503050406030204" pitchFamily="18" charset="0"/>
                                  </a:rPr>
                                  <m:t>α</m:t>
                                </m:r>
                              </m:oMath>
                            </m:oMathPara>
                          </a14:m>
                          <a:endParaRPr lang="pt-BR" sz="2000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/>
                            <a:t>Decisão correta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pt-BR" sz="2000" smtClean="0">
                                    <a:latin typeface="Cambria Math" panose="02040503050406030204" pitchFamily="18" charset="0"/>
                                  </a:rPr>
                                  <m:t>P</m:t>
                                </m:r>
                                <m:d>
                                  <m:dPr>
                                    <m:ctrlPr>
                                      <a:rPr lang="pt-BR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pt-BR" sz="2000" smtClean="0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pt-BR" sz="2000" b="0" i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pt-BR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pt-BR" sz="2000" smtClean="0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pt-BR" sz="200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pt-BR" sz="20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pt-BR" sz="2000" b="0" i="0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β</m:t>
                                </m:r>
                              </m:oMath>
                            </m:oMathPara>
                          </a14:m>
                          <a:endParaRPr lang="pt-BR" sz="2000" i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611591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ela 4">
                <a:extLst>
                  <a:ext uri="{FF2B5EF4-FFF2-40B4-BE49-F238E27FC236}">
                    <a16:creationId xmlns:a16="http://schemas.microsoft.com/office/drawing/2014/main" id="{8668A948-EC37-C44C-AD41-3BADA9A397F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19369244"/>
                  </p:ext>
                </p:extLst>
              </p:nvPr>
            </p:nvGraphicFramePr>
            <p:xfrm>
              <a:off x="1115616" y="3214856"/>
              <a:ext cx="6912768" cy="2103120"/>
            </p:xfrm>
            <a:graphic>
              <a:graphicData uri="http://schemas.openxmlformats.org/drawingml/2006/table">
                <a:tbl>
                  <a:tblPr firstRow="1" firstCol="1" bandRow="1">
                    <a:tableStyleId>{21E4AEA4-8DFA-4A89-87EB-49C32662AFE0}</a:tableStyleId>
                  </a:tblPr>
                  <a:tblGrid>
                    <a:gridCol w="2304256">
                      <a:extLst>
                        <a:ext uri="{9D8B030D-6E8A-4147-A177-3AD203B41FA5}">
                          <a16:colId xmlns:a16="http://schemas.microsoft.com/office/drawing/2014/main" val="2537158237"/>
                        </a:ext>
                      </a:extLst>
                    </a:gridCol>
                    <a:gridCol w="2304256">
                      <a:extLst>
                        <a:ext uri="{9D8B030D-6E8A-4147-A177-3AD203B41FA5}">
                          <a16:colId xmlns:a16="http://schemas.microsoft.com/office/drawing/2014/main" val="4073750231"/>
                        </a:ext>
                      </a:extLst>
                    </a:gridCol>
                    <a:gridCol w="2304256">
                      <a:extLst>
                        <a:ext uri="{9D8B030D-6E8A-4147-A177-3AD203B41FA5}">
                          <a16:colId xmlns:a16="http://schemas.microsoft.com/office/drawing/2014/main" val="1167571141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pPr algn="ctr"/>
                          <a:endParaRPr lang="pt-BR" sz="2000" i="0" dirty="0"/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/>
                            <a:t>H</a:t>
                          </a:r>
                          <a:r>
                            <a:rPr lang="pt-BR" sz="2000" baseline="-25000" dirty="0"/>
                            <a:t>0</a:t>
                          </a:r>
                          <a:r>
                            <a:rPr lang="pt-BR" sz="2000" dirty="0"/>
                            <a:t> é verdadeira</a:t>
                          </a:r>
                        </a:p>
                        <a:p>
                          <a:pPr algn="ctr"/>
                          <a:r>
                            <a:rPr lang="pt-BR" sz="2000" i="0" dirty="0"/>
                            <a:t>H</a:t>
                          </a:r>
                          <a:r>
                            <a:rPr lang="pt-BR" sz="2000" i="0" baseline="-25000" dirty="0"/>
                            <a:t>1</a:t>
                          </a:r>
                          <a:r>
                            <a:rPr lang="pt-BR" sz="2000" i="0" dirty="0"/>
                            <a:t> é falsa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/>
                            <a:t>H</a:t>
                          </a:r>
                          <a:r>
                            <a:rPr lang="pt-BR" sz="2000" baseline="-25000" dirty="0"/>
                            <a:t>0</a:t>
                          </a:r>
                          <a:r>
                            <a:rPr lang="pt-BR" sz="2000" dirty="0"/>
                            <a:t> é falsa</a:t>
                          </a:r>
                        </a:p>
                        <a:p>
                          <a:pPr algn="ctr"/>
                          <a:r>
                            <a:rPr lang="pt-BR" sz="2000" i="0" dirty="0"/>
                            <a:t>H</a:t>
                          </a:r>
                          <a:r>
                            <a:rPr lang="pt-BR" sz="2000" i="0" baseline="-25000" dirty="0"/>
                            <a:t>1</a:t>
                          </a:r>
                          <a:r>
                            <a:rPr lang="pt-BR" sz="2000" i="0" dirty="0"/>
                            <a:t> é verdadeira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61075940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/>
                            <a:t>H</a:t>
                          </a:r>
                          <a:r>
                            <a:rPr lang="pt-BR" sz="2000" baseline="-25000" dirty="0"/>
                            <a:t>0</a:t>
                          </a:r>
                          <a:r>
                            <a:rPr lang="pt-BR" sz="2000" dirty="0"/>
                            <a:t> não é rejeitada</a:t>
                          </a:r>
                        </a:p>
                        <a:p>
                          <a:pPr algn="ctr"/>
                          <a:r>
                            <a:rPr lang="pt-BR" sz="2000" i="0" dirty="0"/>
                            <a:t>H</a:t>
                          </a:r>
                          <a:r>
                            <a:rPr lang="pt-BR" sz="2000" i="0" baseline="-25000" dirty="0"/>
                            <a:t>1</a:t>
                          </a:r>
                          <a:r>
                            <a:rPr lang="pt-BR" sz="2000" i="0" dirty="0"/>
                            <a:t> não é aceita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549" t="-103571" r="-100549" b="-1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549" t="-103571" r="-549" b="-1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3680684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/>
                            <a:t>H</a:t>
                          </a:r>
                          <a:r>
                            <a:rPr lang="pt-BR" sz="2000" baseline="-25000" dirty="0"/>
                            <a:t>0</a:t>
                          </a:r>
                          <a:r>
                            <a:rPr lang="pt-BR" sz="2000" dirty="0"/>
                            <a:t> é rejeitada</a:t>
                          </a:r>
                        </a:p>
                        <a:p>
                          <a:pPr algn="ctr"/>
                          <a:r>
                            <a:rPr lang="pt-BR" sz="2000" i="0" dirty="0"/>
                            <a:t>H</a:t>
                          </a:r>
                          <a:r>
                            <a:rPr lang="pt-BR" sz="2000" i="0" baseline="-25000" dirty="0"/>
                            <a:t>1</a:t>
                          </a:r>
                          <a:r>
                            <a:rPr lang="pt-BR" sz="2000" i="0" dirty="0"/>
                            <a:t> é aceita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549" t="-207273" r="-100549" b="-1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549" t="-207273" r="-549" b="-145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6115919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344503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B455AC-9ADF-7C49-A10D-073F04BB4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Teste de hipótese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C30CE7F-1F42-E241-BCCC-97EBEEB8DFA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Formulação da hipótese</a:t>
            </a:r>
          </a:p>
          <a:p>
            <a:pPr lvl="1"/>
            <a:r>
              <a:rPr lang="pt-BR" dirty="0"/>
              <a:t>Princípios</a:t>
            </a:r>
          </a:p>
          <a:p>
            <a:pPr lvl="2"/>
            <a:r>
              <a:rPr lang="pt-BR" dirty="0"/>
              <a:t>Erros que podem ocorrer nos testes de hipótese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ela 3">
                <a:extLst>
                  <a:ext uri="{FF2B5EF4-FFF2-40B4-BE49-F238E27FC236}">
                    <a16:creationId xmlns:a16="http://schemas.microsoft.com/office/drawing/2014/main" id="{9DEA56AF-EBB8-F84B-AB79-1BC46081C0B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90333838"/>
                  </p:ext>
                </p:extLst>
              </p:nvPr>
            </p:nvGraphicFramePr>
            <p:xfrm>
              <a:off x="1115616" y="3214856"/>
              <a:ext cx="6912768" cy="2103120"/>
            </p:xfrm>
            <a:graphic>
              <a:graphicData uri="http://schemas.openxmlformats.org/drawingml/2006/table">
                <a:tbl>
                  <a:tblPr firstRow="1" firstCol="1" bandRow="1">
                    <a:tableStyleId>{21E4AEA4-8DFA-4A89-87EB-49C32662AFE0}</a:tableStyleId>
                  </a:tblPr>
                  <a:tblGrid>
                    <a:gridCol w="2304256">
                      <a:extLst>
                        <a:ext uri="{9D8B030D-6E8A-4147-A177-3AD203B41FA5}">
                          <a16:colId xmlns:a16="http://schemas.microsoft.com/office/drawing/2014/main" val="2537158237"/>
                        </a:ext>
                      </a:extLst>
                    </a:gridCol>
                    <a:gridCol w="2304256">
                      <a:extLst>
                        <a:ext uri="{9D8B030D-6E8A-4147-A177-3AD203B41FA5}">
                          <a16:colId xmlns:a16="http://schemas.microsoft.com/office/drawing/2014/main" val="4073750231"/>
                        </a:ext>
                      </a:extLst>
                    </a:gridCol>
                    <a:gridCol w="2304256">
                      <a:extLst>
                        <a:ext uri="{9D8B030D-6E8A-4147-A177-3AD203B41FA5}">
                          <a16:colId xmlns:a16="http://schemas.microsoft.com/office/drawing/2014/main" val="116757114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pt-BR" sz="2000" i="0" dirty="0"/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/>
                            <a:t>H</a:t>
                          </a:r>
                          <a:r>
                            <a:rPr lang="pt-BR" sz="2000" baseline="-25000" dirty="0"/>
                            <a:t>0</a:t>
                          </a:r>
                          <a:r>
                            <a:rPr lang="pt-BR" sz="2000" dirty="0"/>
                            <a:t> é verdadeira</a:t>
                          </a:r>
                        </a:p>
                        <a:p>
                          <a:pPr algn="ctr"/>
                          <a:r>
                            <a:rPr lang="pt-BR" sz="2000" i="0" dirty="0"/>
                            <a:t>H</a:t>
                          </a:r>
                          <a:r>
                            <a:rPr lang="pt-BR" sz="2000" i="0" baseline="-25000" dirty="0"/>
                            <a:t>1</a:t>
                          </a:r>
                          <a:r>
                            <a:rPr lang="pt-BR" sz="2000" i="0" dirty="0"/>
                            <a:t> é falsa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/>
                            <a:t>H</a:t>
                          </a:r>
                          <a:r>
                            <a:rPr lang="pt-BR" sz="2000" baseline="-25000" dirty="0"/>
                            <a:t>0</a:t>
                          </a:r>
                          <a:r>
                            <a:rPr lang="pt-BR" sz="2000" dirty="0"/>
                            <a:t> é falsa</a:t>
                          </a:r>
                        </a:p>
                        <a:p>
                          <a:pPr algn="ctr"/>
                          <a:r>
                            <a:rPr lang="pt-BR" sz="2000" i="0" dirty="0"/>
                            <a:t>H</a:t>
                          </a:r>
                          <a:r>
                            <a:rPr lang="pt-BR" sz="2000" i="0" baseline="-25000" dirty="0"/>
                            <a:t>1</a:t>
                          </a:r>
                          <a:r>
                            <a:rPr lang="pt-BR" sz="2000" i="0" dirty="0"/>
                            <a:t> é verdadeira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610759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/>
                            <a:t>H</a:t>
                          </a:r>
                          <a:r>
                            <a:rPr lang="pt-BR" sz="2000" baseline="-25000" dirty="0"/>
                            <a:t>0</a:t>
                          </a:r>
                          <a:r>
                            <a:rPr lang="pt-BR" sz="2000" dirty="0"/>
                            <a:t> não é rejeitada</a:t>
                          </a:r>
                        </a:p>
                        <a:p>
                          <a:pPr algn="ctr"/>
                          <a:r>
                            <a:rPr lang="pt-BR" sz="2000" i="0" dirty="0"/>
                            <a:t>H</a:t>
                          </a:r>
                          <a:r>
                            <a:rPr lang="pt-BR" sz="2000" i="0" baseline="-25000" dirty="0"/>
                            <a:t>1</a:t>
                          </a:r>
                          <a:r>
                            <a:rPr lang="pt-BR" sz="2000" i="0" dirty="0"/>
                            <a:t> não é aceita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/>
                            <a:t>Decisão correta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pt-BR" sz="2000" smtClean="0">
                                    <a:latin typeface="Cambria Math" panose="02040503050406030204" pitchFamily="18" charset="0"/>
                                  </a:rPr>
                                  <m:t>P</m:t>
                                </m:r>
                                <m:d>
                                  <m:dPr>
                                    <m:ctrlPr>
                                      <a:rPr lang="pt-BR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pt-BR" sz="2000" smtClean="0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pt-BR" sz="2000" b="0" i="0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pt-BR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pt-BR" sz="2000" smtClean="0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pt-BR" sz="2000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pt-BR" sz="20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pt-BR" sz="2000" b="0" i="0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m:rPr>
                                    <m:sty m:val="p"/>
                                  </m:rPr>
                                  <a:rPr lang="pt-BR" sz="2000" smtClean="0">
                                    <a:latin typeface="Cambria Math" panose="02040503050406030204" pitchFamily="18" charset="0"/>
                                  </a:rPr>
                                  <m:t>α</m:t>
                                </m:r>
                              </m:oMath>
                            </m:oMathPara>
                          </a14:m>
                          <a:endParaRPr lang="pt-BR" sz="2000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/>
                            <a:t>Erro tipo 2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pt-BR" sz="2000" smtClean="0">
                                    <a:latin typeface="Cambria Math" panose="02040503050406030204" pitchFamily="18" charset="0"/>
                                  </a:rPr>
                                  <m:t>P</m:t>
                                </m:r>
                                <m:d>
                                  <m:dPr>
                                    <m:ctrlPr>
                                      <a:rPr lang="pt-BR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pt-BR" sz="2000" smtClean="0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pt-BR" sz="2000" b="0" i="0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pt-BR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pt-BR" sz="2000" smtClean="0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pt-BR" sz="200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pt-BR" sz="20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β</m:t>
                                </m:r>
                              </m:oMath>
                            </m:oMathPara>
                          </a14:m>
                          <a:endParaRPr lang="pt-BR" sz="2000" i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136806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/>
                            <a:t>H</a:t>
                          </a:r>
                          <a:r>
                            <a:rPr lang="pt-BR" sz="2000" baseline="-25000" dirty="0"/>
                            <a:t>0</a:t>
                          </a:r>
                          <a:r>
                            <a:rPr lang="pt-BR" sz="2000" dirty="0"/>
                            <a:t> é rejeitada</a:t>
                          </a:r>
                        </a:p>
                        <a:p>
                          <a:pPr algn="ctr"/>
                          <a:r>
                            <a:rPr lang="pt-BR" sz="2000" i="0" dirty="0"/>
                            <a:t>H</a:t>
                          </a:r>
                          <a:r>
                            <a:rPr lang="pt-BR" sz="2000" i="0" baseline="-25000" dirty="0"/>
                            <a:t>1</a:t>
                          </a:r>
                          <a:r>
                            <a:rPr lang="pt-BR" sz="2000" i="0" dirty="0"/>
                            <a:t> é aceita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/>
                            <a:t>Erro tipo 1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pt-BR" sz="2000" smtClean="0">
                                    <a:latin typeface="Cambria Math" panose="02040503050406030204" pitchFamily="18" charset="0"/>
                                  </a:rPr>
                                  <m:t>P</m:t>
                                </m:r>
                                <m:d>
                                  <m:dPr>
                                    <m:ctrlPr>
                                      <a:rPr lang="pt-BR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pt-BR" sz="2000" smtClean="0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pt-BR" sz="200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pt-BR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pt-BR" sz="2000" smtClean="0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pt-BR" sz="2000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pt-BR" sz="20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pt-BR" sz="2000" smtClean="0">
                                    <a:latin typeface="Cambria Math" panose="02040503050406030204" pitchFamily="18" charset="0"/>
                                  </a:rPr>
                                  <m:t>α</m:t>
                                </m:r>
                              </m:oMath>
                            </m:oMathPara>
                          </a14:m>
                          <a:endParaRPr lang="pt-BR" sz="2000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/>
                            <a:t>Decisão correta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pt-BR" sz="2000" smtClean="0">
                                    <a:latin typeface="Cambria Math" panose="02040503050406030204" pitchFamily="18" charset="0"/>
                                  </a:rPr>
                                  <m:t>P</m:t>
                                </m:r>
                                <m:d>
                                  <m:dPr>
                                    <m:ctrlPr>
                                      <a:rPr lang="pt-BR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pt-BR" sz="2000" smtClean="0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pt-BR" sz="2000" b="0" i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pt-BR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pt-BR" sz="2000" smtClean="0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pt-BR" sz="200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pt-BR" sz="20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pt-BR" sz="2000" b="0" i="0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β</m:t>
                                </m:r>
                              </m:oMath>
                            </m:oMathPara>
                          </a14:m>
                          <a:endParaRPr lang="pt-BR" sz="2000" i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611591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ela 3">
                <a:extLst>
                  <a:ext uri="{FF2B5EF4-FFF2-40B4-BE49-F238E27FC236}">
                    <a16:creationId xmlns:a16="http://schemas.microsoft.com/office/drawing/2014/main" id="{9DEA56AF-EBB8-F84B-AB79-1BC46081C0B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90333838"/>
                  </p:ext>
                </p:extLst>
              </p:nvPr>
            </p:nvGraphicFramePr>
            <p:xfrm>
              <a:off x="1115616" y="3214856"/>
              <a:ext cx="6912768" cy="2103120"/>
            </p:xfrm>
            <a:graphic>
              <a:graphicData uri="http://schemas.openxmlformats.org/drawingml/2006/table">
                <a:tbl>
                  <a:tblPr firstRow="1" firstCol="1" bandRow="1">
                    <a:tableStyleId>{21E4AEA4-8DFA-4A89-87EB-49C32662AFE0}</a:tableStyleId>
                  </a:tblPr>
                  <a:tblGrid>
                    <a:gridCol w="2304256">
                      <a:extLst>
                        <a:ext uri="{9D8B030D-6E8A-4147-A177-3AD203B41FA5}">
                          <a16:colId xmlns:a16="http://schemas.microsoft.com/office/drawing/2014/main" val="2537158237"/>
                        </a:ext>
                      </a:extLst>
                    </a:gridCol>
                    <a:gridCol w="2304256">
                      <a:extLst>
                        <a:ext uri="{9D8B030D-6E8A-4147-A177-3AD203B41FA5}">
                          <a16:colId xmlns:a16="http://schemas.microsoft.com/office/drawing/2014/main" val="4073750231"/>
                        </a:ext>
                      </a:extLst>
                    </a:gridCol>
                    <a:gridCol w="2304256">
                      <a:extLst>
                        <a:ext uri="{9D8B030D-6E8A-4147-A177-3AD203B41FA5}">
                          <a16:colId xmlns:a16="http://schemas.microsoft.com/office/drawing/2014/main" val="1167571141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pPr algn="ctr"/>
                          <a:endParaRPr lang="pt-BR" sz="2000" i="0" dirty="0"/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/>
                            <a:t>H</a:t>
                          </a:r>
                          <a:r>
                            <a:rPr lang="pt-BR" sz="2000" baseline="-25000" dirty="0"/>
                            <a:t>0</a:t>
                          </a:r>
                          <a:r>
                            <a:rPr lang="pt-BR" sz="2000" dirty="0"/>
                            <a:t> é verdadeira</a:t>
                          </a:r>
                        </a:p>
                        <a:p>
                          <a:pPr algn="ctr"/>
                          <a:r>
                            <a:rPr lang="pt-BR" sz="2000" i="0" dirty="0"/>
                            <a:t>H</a:t>
                          </a:r>
                          <a:r>
                            <a:rPr lang="pt-BR" sz="2000" i="0" baseline="-25000" dirty="0"/>
                            <a:t>1</a:t>
                          </a:r>
                          <a:r>
                            <a:rPr lang="pt-BR" sz="2000" i="0" dirty="0"/>
                            <a:t> é falsa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/>
                            <a:t>H</a:t>
                          </a:r>
                          <a:r>
                            <a:rPr lang="pt-BR" sz="2000" baseline="-25000" dirty="0"/>
                            <a:t>0</a:t>
                          </a:r>
                          <a:r>
                            <a:rPr lang="pt-BR" sz="2000" dirty="0"/>
                            <a:t> é falsa</a:t>
                          </a:r>
                        </a:p>
                        <a:p>
                          <a:pPr algn="ctr"/>
                          <a:r>
                            <a:rPr lang="pt-BR" sz="2000" i="0" dirty="0"/>
                            <a:t>H</a:t>
                          </a:r>
                          <a:r>
                            <a:rPr lang="pt-BR" sz="2000" i="0" baseline="-25000" dirty="0"/>
                            <a:t>1</a:t>
                          </a:r>
                          <a:r>
                            <a:rPr lang="pt-BR" sz="2000" i="0" dirty="0"/>
                            <a:t> é verdadeira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61075940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/>
                            <a:t>H</a:t>
                          </a:r>
                          <a:r>
                            <a:rPr lang="pt-BR" sz="2000" baseline="-25000" dirty="0"/>
                            <a:t>0</a:t>
                          </a:r>
                          <a:r>
                            <a:rPr lang="pt-BR" sz="2000" dirty="0"/>
                            <a:t> não é rejeitada</a:t>
                          </a:r>
                        </a:p>
                        <a:p>
                          <a:pPr algn="ctr"/>
                          <a:r>
                            <a:rPr lang="pt-BR" sz="2000" i="0" dirty="0"/>
                            <a:t>H</a:t>
                          </a:r>
                          <a:r>
                            <a:rPr lang="pt-BR" sz="2000" i="0" baseline="-25000" dirty="0"/>
                            <a:t>1</a:t>
                          </a:r>
                          <a:r>
                            <a:rPr lang="pt-BR" sz="2000" i="0" dirty="0"/>
                            <a:t> não é aceita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549" t="-103571" r="-100549" b="-1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549" t="-103571" r="-549" b="-1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3680684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/>
                            <a:t>H</a:t>
                          </a:r>
                          <a:r>
                            <a:rPr lang="pt-BR" sz="2000" baseline="-25000" dirty="0"/>
                            <a:t>0</a:t>
                          </a:r>
                          <a:r>
                            <a:rPr lang="pt-BR" sz="2000" dirty="0"/>
                            <a:t> é rejeitada</a:t>
                          </a:r>
                        </a:p>
                        <a:p>
                          <a:pPr algn="ctr"/>
                          <a:r>
                            <a:rPr lang="pt-BR" sz="2000" i="0" dirty="0"/>
                            <a:t>H</a:t>
                          </a:r>
                          <a:r>
                            <a:rPr lang="pt-BR" sz="2000" i="0" baseline="-25000" dirty="0"/>
                            <a:t>1</a:t>
                          </a:r>
                          <a:r>
                            <a:rPr lang="pt-BR" sz="2000" i="0" dirty="0"/>
                            <a:t> é aceita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549" t="-207273" r="-100549" b="-1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549" t="-207273" r="-549" b="-145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6115919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8431AC5C-7FA4-B44B-8B11-1092DF547A3A}"/>
              </a:ext>
            </a:extLst>
          </p:cNvPr>
          <p:cNvSpPr/>
          <p:nvPr/>
        </p:nvSpPr>
        <p:spPr>
          <a:xfrm>
            <a:off x="3347864" y="4470211"/>
            <a:ext cx="2376264" cy="1080120"/>
          </a:xfrm>
          <a:prstGeom prst="ellipse">
            <a:avLst/>
          </a:prstGeom>
          <a:noFill/>
          <a:ln w="3810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30432DE-B61F-484E-82CF-87E9499B5760}"/>
              </a:ext>
            </a:extLst>
          </p:cNvPr>
          <p:cNvSpPr/>
          <p:nvPr/>
        </p:nvSpPr>
        <p:spPr>
          <a:xfrm>
            <a:off x="5616116" y="3714002"/>
            <a:ext cx="2376264" cy="1080120"/>
          </a:xfrm>
          <a:prstGeom prst="ellipse">
            <a:avLst/>
          </a:prstGeom>
          <a:noFill/>
          <a:ln w="3810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E46051A-C310-8F4C-9749-3C30EF79FA84}"/>
              </a:ext>
            </a:extLst>
          </p:cNvPr>
          <p:cNvSpPr txBox="1"/>
          <p:nvPr/>
        </p:nvSpPr>
        <p:spPr>
          <a:xfrm>
            <a:off x="3686323" y="5622339"/>
            <a:ext cx="18217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dirty="0">
                <a:solidFill>
                  <a:srgbClr val="0070C0"/>
                </a:solidFill>
              </a:rPr>
              <a:t>Falso positivo</a:t>
            </a:r>
          </a:p>
          <a:p>
            <a:pPr algn="ctr"/>
            <a:r>
              <a:rPr lang="pt-BR" sz="2400" dirty="0">
                <a:solidFill>
                  <a:srgbClr val="0070C0"/>
                </a:solidFill>
              </a:rPr>
              <a:t>Falso H</a:t>
            </a:r>
            <a:r>
              <a:rPr lang="pt-BR" sz="2400" baseline="-25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A0C7FA9-B1D5-174E-A021-1B1904611CD5}"/>
              </a:ext>
            </a:extLst>
          </p:cNvPr>
          <p:cNvSpPr txBox="1"/>
          <p:nvPr/>
        </p:nvSpPr>
        <p:spPr>
          <a:xfrm rot="16200000">
            <a:off x="7429835" y="3838563"/>
            <a:ext cx="19502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dirty="0">
                <a:solidFill>
                  <a:srgbClr val="0070C0"/>
                </a:solidFill>
              </a:rPr>
              <a:t>Falso negativo</a:t>
            </a:r>
          </a:p>
          <a:p>
            <a:pPr algn="ctr"/>
            <a:r>
              <a:rPr lang="pt-BR" sz="2400" dirty="0">
                <a:solidFill>
                  <a:srgbClr val="0070C0"/>
                </a:solidFill>
              </a:rPr>
              <a:t>Falso H</a:t>
            </a:r>
            <a:r>
              <a:rPr lang="pt-BR" sz="2400" baseline="-25000" dirty="0">
                <a:solidFill>
                  <a:srgbClr val="0070C0"/>
                </a:solidFill>
              </a:rPr>
              <a:t>0</a:t>
            </a:r>
            <a:endParaRPr lang="pt-BR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8360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B455AC-9ADF-7C49-A10D-073F04BB4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Teste de hipótese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C30CE7F-1F42-E241-BCCC-97EBEEB8DFAC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dirty="0"/>
                  <a:t>Formulação da hipótese</a:t>
                </a:r>
              </a:p>
              <a:p>
                <a:pPr lvl="1"/>
                <a:r>
                  <a:rPr lang="pt-BR" dirty="0"/>
                  <a:t>Princípios</a:t>
                </a:r>
              </a:p>
              <a:p>
                <a:pPr lvl="2"/>
                <a:r>
                  <a:rPr lang="pt-BR" dirty="0"/>
                  <a:t>Erros que podem ocorrer nos testes de hipótese</a:t>
                </a:r>
              </a:p>
              <a:p>
                <a:pPr lvl="3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pt-BR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>
                        <a:latin typeface="Cambria Math" panose="02040503050406030204" pitchFamily="18" charset="0"/>
                      </a:rPr>
                      <m:t>α</m:t>
                    </m:r>
                  </m:oMath>
                </a14:m>
                <a:endParaRPr lang="pt-BR" dirty="0"/>
              </a:p>
              <a:p>
                <a:pPr lvl="4"/>
                <a:r>
                  <a:rPr lang="pt-BR" b="1" dirty="0">
                    <a:solidFill>
                      <a:srgbClr val="FF0000"/>
                    </a:solidFill>
                  </a:rPr>
                  <a:t>Falso positivo</a:t>
                </a:r>
              </a:p>
              <a:p>
                <a:pPr lvl="4"/>
                <a:r>
                  <a:rPr lang="pt-BR" dirty="0"/>
                  <a:t>Probabilidade de rejeitar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BR" dirty="0"/>
                  <a:t>, que era verdadeira</a:t>
                </a:r>
              </a:p>
              <a:p>
                <a:pPr lvl="4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pt-BR" dirty="0"/>
                  <a:t> ☞ nível de significância</a:t>
                </a:r>
              </a:p>
              <a:p>
                <a:pPr lvl="5"/>
                <a:r>
                  <a:rPr lang="pt-BR" dirty="0"/>
                  <a:t>Valor definido a priori (quando o teste é formulado)</a:t>
                </a:r>
              </a:p>
              <a:p>
                <a:pPr lvl="4"/>
                <a:endParaRPr lang="pt-BR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3"/>
                <a14:m>
                  <m:oMath xmlns:m="http://schemas.openxmlformats.org/officeDocument/2006/math">
                    <m:r>
                      <a:rPr lang="pt-B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1−</m:t>
                    </m:r>
                    <m:r>
                      <m:rPr>
                        <m:sty m:val="p"/>
                      </m:rPr>
                      <a:rPr lang="pt-BR">
                        <a:latin typeface="Cambria Math" panose="02040503050406030204" pitchFamily="18" charset="0"/>
                      </a:rPr>
                      <m:t>α</m:t>
                    </m:r>
                    <m:r>
                      <a:rPr lang="pt-B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pt-BR" b="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pt-BR" b="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pt-BR" dirty="0"/>
                  <a:t>☞ Parte do nosso planejamento, correto?</a:t>
                </a:r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C30CE7F-1F42-E241-BCCC-97EBEEB8DF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21776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B455AC-9ADF-7C49-A10D-073F04BB4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Teste de hipótese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C30CE7F-1F42-E241-BCCC-97EBEEB8DFAC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dirty="0"/>
                  <a:t>Formulação da hipótese</a:t>
                </a:r>
              </a:p>
              <a:p>
                <a:pPr lvl="1"/>
                <a:r>
                  <a:rPr lang="pt-BR" dirty="0"/>
                  <a:t>Princípios</a:t>
                </a:r>
              </a:p>
              <a:p>
                <a:pPr lvl="2"/>
                <a:r>
                  <a:rPr lang="pt-BR" dirty="0"/>
                  <a:t>Erros que podem ocorrer nos testes de hipótese</a:t>
                </a:r>
              </a:p>
              <a:p>
                <a:pPr lvl="3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pt-BR" b="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pt-BR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pt-BR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β</m:t>
                    </m:r>
                  </m:oMath>
                </a14:m>
                <a:endParaRPr lang="pt-BR" dirty="0"/>
              </a:p>
              <a:p>
                <a:pPr lvl="4"/>
                <a:r>
                  <a:rPr lang="pt-BR" b="1" dirty="0">
                    <a:solidFill>
                      <a:srgbClr val="FF0000"/>
                    </a:solidFill>
                  </a:rPr>
                  <a:t>Falso negativo</a:t>
                </a:r>
              </a:p>
              <a:p>
                <a:pPr lvl="4"/>
                <a:r>
                  <a:rPr lang="pt-BR" dirty="0"/>
                  <a:t>Probabilidade de não rejeitar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BR" dirty="0"/>
                  <a:t>, que era falsa</a:t>
                </a:r>
              </a:p>
              <a:p>
                <a:pPr lvl="4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β</m:t>
                    </m:r>
                  </m:oMath>
                </a14:m>
                <a:r>
                  <a:rPr lang="pt-BR" dirty="0"/>
                  <a:t> ☞ Dependência de</a:t>
                </a:r>
              </a:p>
              <a:p>
                <a:pPr lvl="5"/>
                <a:r>
                  <a:rPr lang="pt-BR" dirty="0"/>
                  <a:t>Valor correto dos parâmetros (desconhecido)</a:t>
                </a:r>
              </a:p>
              <a:p>
                <a:pPr lvl="5"/>
                <a:r>
                  <a:rPr lang="pt-BR" dirty="0"/>
                  <a:t>Tamanho da amostra (deveria ser muito grande)</a:t>
                </a:r>
              </a:p>
              <a:p>
                <a:pPr lvl="5"/>
                <a:endParaRPr lang="pt-BR" dirty="0"/>
              </a:p>
              <a:p>
                <a:pPr lvl="3"/>
                <a14:m>
                  <m:oMath xmlns:m="http://schemas.openxmlformats.org/officeDocument/2006/math"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1−</m:t>
                    </m:r>
                    <m:r>
                      <m:rPr>
                        <m:sty m:val="p"/>
                      </m:rPr>
                      <a:rPr lang="pt-B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β</m:t>
                    </m:r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pt-BR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pt-BR" dirty="0"/>
                  <a:t>☞ </a:t>
                </a:r>
                <a:r>
                  <a:rPr lang="pt-BR" b="1" dirty="0">
                    <a:solidFill>
                      <a:srgbClr val="FF0000"/>
                    </a:solidFill>
                  </a:rPr>
                  <a:t>Poder do teste</a:t>
                </a:r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C30CE7F-1F42-E241-BCCC-97EBEEB8DF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3880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Teste de hipótese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Avaliação de valor estimado de uma “amostra”</a:t>
            </a:r>
          </a:p>
          <a:p>
            <a:r>
              <a:rPr lang="pt-BR" dirty="0"/>
              <a:t>Comparação entre valores estimados de duas “amostras”</a:t>
            </a:r>
          </a:p>
          <a:p>
            <a:pPr lvl="1"/>
            <a:r>
              <a:rPr lang="pt-BR" dirty="0"/>
              <a:t>“Amostras” ☞ conjuntos de amostras</a:t>
            </a:r>
          </a:p>
          <a:p>
            <a:pPr lvl="1"/>
            <a:endParaRPr lang="pt-BR" dirty="0"/>
          </a:p>
          <a:p>
            <a:r>
              <a:rPr lang="pt-BR" dirty="0"/>
              <a:t>Como fazemos:</a:t>
            </a:r>
          </a:p>
          <a:p>
            <a:pPr lvl="1"/>
            <a:r>
              <a:rPr lang="pt-BR" dirty="0"/>
              <a:t>“Formulamos” </a:t>
            </a:r>
            <a:r>
              <a:rPr lang="pt-BR" b="1" dirty="0">
                <a:solidFill>
                  <a:srgbClr val="FF0000"/>
                </a:solidFill>
              </a:rPr>
              <a:t>hipóteses</a:t>
            </a:r>
          </a:p>
          <a:p>
            <a:pPr lvl="1"/>
            <a:r>
              <a:rPr lang="pt-BR" dirty="0"/>
              <a:t>Aplicamos testes estatísticos para </a:t>
            </a:r>
            <a:r>
              <a:rPr lang="pt-BR" b="1" dirty="0">
                <a:solidFill>
                  <a:srgbClr val="FF0000"/>
                </a:solidFill>
              </a:rPr>
              <a:t>rejeitá-las</a:t>
            </a:r>
          </a:p>
          <a:p>
            <a:pPr lvl="2"/>
            <a:r>
              <a:rPr lang="pt-BR" dirty="0"/>
              <a:t>Eventualmente podemos aceitá-las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B455AC-9ADF-7C49-A10D-073F04BB4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Teste de hipótese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C30CE7F-1F42-E241-BCCC-97EBEEB8DFAC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dirty="0"/>
                  <a:t>Formulação da hipótese</a:t>
                </a:r>
              </a:p>
              <a:p>
                <a:pPr lvl="1"/>
                <a:r>
                  <a:rPr lang="pt-BR" dirty="0"/>
                  <a:t>Princípios</a:t>
                </a:r>
              </a:p>
              <a:p>
                <a:pPr lvl="2"/>
                <a:r>
                  <a:rPr lang="pt-BR" dirty="0"/>
                  <a:t>Erros que podem ocorrer nos testes de hipótese</a:t>
                </a:r>
              </a:p>
              <a:p>
                <a:pPr lvl="3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pt-BR" dirty="0"/>
                  <a:t> é fixado</a:t>
                </a:r>
              </a:p>
              <a:p>
                <a:pPr lvl="3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β</m:t>
                    </m:r>
                  </m:oMath>
                </a14:m>
                <a:r>
                  <a:rPr lang="pt-BR" dirty="0"/>
                  <a:t> é minimizado pelo teste estatístico usado</a:t>
                </a:r>
              </a:p>
              <a:p>
                <a:pPr lvl="4"/>
                <a:r>
                  <a:rPr lang="pt-BR" b="1" dirty="0">
                    <a:solidFill>
                      <a:srgbClr val="FF0000"/>
                    </a:solidFill>
                  </a:rPr>
                  <a:t>Não tenho controle!</a:t>
                </a:r>
              </a:p>
              <a:p>
                <a:pPr lvl="4"/>
                <a:r>
                  <a:rPr lang="pt-BR" dirty="0"/>
                  <a:t>Pode até assumir valores elevados.</a:t>
                </a:r>
              </a:p>
              <a:p>
                <a:pPr lvl="4"/>
                <a:endParaRPr lang="pt-BR" dirty="0"/>
              </a:p>
              <a:p>
                <a:pPr lvl="3"/>
                <a:r>
                  <a:rPr lang="pt-BR" dirty="0"/>
                  <a:t>Trade-off: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a:rPr lang="pt-BR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pt-BR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β</m:t>
                    </m:r>
                    <m:r>
                      <a:rPr lang="pt-BR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</m:oMath>
                </a14:m>
                <a:endParaRPr lang="pt-BR" dirty="0"/>
              </a:p>
              <a:p>
                <a:pPr lvl="4"/>
                <a:r>
                  <a:rPr lang="pt-BR" dirty="0"/>
                  <a:t>Por isso não se escolhe o menor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pt-BR" dirty="0"/>
                  <a:t> possível</a:t>
                </a:r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C30CE7F-1F42-E241-BCCC-97EBEEB8DF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91455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B455AC-9ADF-7C49-A10D-073F04BB4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Teste de hipótese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C30CE7F-1F42-E241-BCCC-97EBEEB8DFA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Formulação da hipótese</a:t>
            </a:r>
          </a:p>
          <a:p>
            <a:pPr lvl="1"/>
            <a:r>
              <a:rPr lang="pt-BR" dirty="0"/>
              <a:t>Princípios</a:t>
            </a:r>
          </a:p>
          <a:p>
            <a:pPr lvl="2"/>
            <a:r>
              <a:rPr lang="pt-BR" dirty="0"/>
              <a:t>Erros que podem ocorrer nos testes de hipótese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8F81B2B-8809-3545-B7D0-96844C2946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140968"/>
            <a:ext cx="4320480" cy="324036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B33B415D-1C2B-A246-AB66-9DA4FDC397FB}"/>
              </a:ext>
            </a:extLst>
          </p:cNvPr>
          <p:cNvSpPr txBox="1"/>
          <p:nvPr/>
        </p:nvSpPr>
        <p:spPr>
          <a:xfrm>
            <a:off x="6588224" y="5589240"/>
            <a:ext cx="1822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FFFF00"/>
                </a:solidFill>
              </a:rPr>
              <a:t>FALSO POSITIVO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7218BED-D70E-1F49-A310-AD3C6B639D2F}"/>
              </a:ext>
            </a:extLst>
          </p:cNvPr>
          <p:cNvSpPr txBox="1"/>
          <p:nvPr/>
        </p:nvSpPr>
        <p:spPr>
          <a:xfrm>
            <a:off x="639214" y="5589240"/>
            <a:ext cx="1932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00B050"/>
                </a:solidFill>
              </a:rPr>
              <a:t>FALSO NEGATIVO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F4F62C0B-1782-224D-8393-3584377075E7}"/>
                  </a:ext>
                </a:extLst>
              </p:cNvPr>
              <p:cNvSpPr txBox="1"/>
              <p:nvPr/>
            </p:nvSpPr>
            <p:spPr>
              <a:xfrm>
                <a:off x="4282861" y="6237312"/>
                <a:ext cx="30974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pt-BR" dirty="0">
                    <a:solidFill>
                      <a:schemeClr val="tx1"/>
                    </a:solidFill>
                  </a:rPr>
                  <a:t> – DEFINIDO NA CURVA </a:t>
                </a:r>
                <a:r>
                  <a:rPr lang="pt-BR" dirty="0">
                    <a:solidFill>
                      <a:srgbClr val="0070C0"/>
                    </a:solidFill>
                  </a:rPr>
                  <a:t>AZUL</a:t>
                </a:r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F4F62C0B-1782-224D-8393-3584377075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2861" y="6237312"/>
                <a:ext cx="3097451" cy="369332"/>
              </a:xfrm>
              <a:prstGeom prst="rect">
                <a:avLst/>
              </a:prstGeom>
              <a:blipFill>
                <a:blip r:embed="rId4"/>
                <a:stretch>
                  <a:fillRect t="-3333" r="-408" b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59113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1765FB-F811-1148-B6D4-61025675A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Teste de hipótese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BC4049FE-4470-AA46-AE5B-62E348CA3A43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Receita de bolo</a:t>
                </a:r>
              </a:p>
              <a:p>
                <a:pPr lvl="1"/>
                <a:r>
                  <a:rPr lang="pt-BR" dirty="0"/>
                  <a:t>Definir distribuição populacional das variáveis aleatórias em relação aos parâmetros de interesse</a:t>
                </a:r>
              </a:p>
              <a:p>
                <a:pPr lvl="1"/>
                <a:r>
                  <a:rPr lang="pt-BR" dirty="0"/>
                  <a:t>Formular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BR" dirty="0"/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pt-BR" dirty="0"/>
              </a:p>
              <a:p>
                <a:pPr lvl="1"/>
                <a:r>
                  <a:rPr lang="pt-BR" dirty="0"/>
                  <a:t>Fixar nível de significância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pt-BR" dirty="0"/>
                  <a:t> desejado</a:t>
                </a:r>
              </a:p>
              <a:p>
                <a:pPr lvl="2"/>
                <a:r>
                  <a:rPr lang="pt-BR" dirty="0"/>
                  <a:t>Erro tipo </a:t>
                </a:r>
                <a:r>
                  <a:rPr lang="pt-BR" dirty="0" err="1"/>
                  <a:t>I</a:t>
                </a:r>
                <a:endParaRPr lang="pt-BR" dirty="0"/>
              </a:p>
              <a:p>
                <a:pPr lvl="1"/>
                <a:r>
                  <a:rPr lang="pt-BR" dirty="0"/>
                  <a:t>Defina o teste estatístico de distribuição conhecida</a:t>
                </a:r>
              </a:p>
              <a:p>
                <a:pPr lvl="2"/>
                <a:r>
                  <a:rPr lang="pt-BR" dirty="0"/>
                  <a:t>Distribuição coerente com a distribuição dos dados</a:t>
                </a: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T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pt-BR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T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pt-BR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pt-BR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</m:e>
                    </m:d>
                  </m:oMath>
                </a14:m>
                <a:endParaRPr lang="pt-BR" dirty="0"/>
              </a:p>
              <a:p>
                <a:pPr lvl="3"/>
                <a14:m>
                  <m:oMath xmlns:m="http://schemas.openxmlformats.org/officeDocument/2006/math"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</m:e>
                    </m:d>
                  </m:oMath>
                </a14:m>
                <a:r>
                  <a:rPr lang="pt-BR" dirty="0"/>
                  <a:t> para modelo,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</m:e>
                    </m:d>
                  </m:oMath>
                </a14:m>
                <a:r>
                  <a:rPr lang="pt-BR" dirty="0"/>
                  <a:t> para teste</a:t>
                </a:r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BC4049FE-4470-AA46-AE5B-62E348CA3A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82251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1765FB-F811-1148-B6D4-61025675A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Teste de hipótese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BC4049FE-4470-AA46-AE5B-62E348CA3A43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Receita de bolo</a:t>
                </a:r>
              </a:p>
              <a:p>
                <a:pPr lvl="1"/>
                <a:r>
                  <a:rPr lang="pt-BR" dirty="0"/>
                  <a:t>Definir região crítica </a:t>
                </a:r>
                <a:r>
                  <a:rPr lang="pt-BR" dirty="0" err="1"/>
                  <a:t>K</a:t>
                </a:r>
                <a:r>
                  <a:rPr lang="pt-BR" dirty="0"/>
                  <a:t> para o teste </a:t>
                </a:r>
                <a:r>
                  <a:rPr lang="pt-BR" dirty="0" err="1"/>
                  <a:t>T</a:t>
                </a:r>
                <a:endParaRPr lang="pt-BR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pt-BR" b="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)∈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K</m:t>
                        </m:r>
                      </m:e>
                    </m:d>
                    <m:r>
                      <a:rPr lang="pt-BR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pt-BR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</m:oMath>
                </a14:m>
                <a:endParaRPr lang="pt-BR" dirty="0"/>
              </a:p>
              <a:p>
                <a:pPr lvl="3"/>
                <a:r>
                  <a:rPr lang="pt-BR" dirty="0"/>
                  <a:t>Probabilidade da hipótese nula ser válida para valores observados </a:t>
                </a:r>
                <a:r>
                  <a:rPr lang="pt-BR" dirty="0" err="1"/>
                  <a:t>X</a:t>
                </a:r>
                <a:r>
                  <a:rPr lang="pt-BR" dirty="0"/>
                  <a:t> indesejados</a:t>
                </a:r>
              </a:p>
              <a:p>
                <a:pPr lvl="4"/>
                <a:r>
                  <a:rPr lang="pt-BR" dirty="0"/>
                  <a:t>Lembre-se ☞ eu quero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 i="0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pt-BR" dirty="0"/>
              </a:p>
              <a:p>
                <a:pPr lvl="1"/>
                <a:r>
                  <a:rPr lang="pt-BR" dirty="0"/>
                  <a:t>Calcule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t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pt-BR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T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pt-BR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pt-BR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</m:e>
                    </m:d>
                  </m:oMath>
                </a14:m>
                <a:endParaRPr lang="pt-BR" b="0" dirty="0"/>
              </a:p>
              <a:p>
                <a:pPr lvl="2"/>
                <a:r>
                  <a:rPr lang="pt-BR" dirty="0"/>
                  <a:t>Usando as amostras ☞ até o passo anterior: modelo</a:t>
                </a:r>
              </a:p>
              <a:p>
                <a:pPr lvl="1"/>
                <a:r>
                  <a:rPr lang="pt-BR" dirty="0"/>
                  <a:t>Decisão do teste sobre as amostras</a:t>
                </a: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pt-BR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pt-BR" b="0" i="0" smtClean="0">
                        <a:latin typeface="Cambria Math" panose="02040503050406030204" pitchFamily="18" charset="0"/>
                      </a:rPr>
                      <m:t>)∈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pt-BR" dirty="0"/>
                  <a:t> : rejeita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 i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BR" dirty="0"/>
                  <a:t> ☞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dirty="0"/>
                  <a:t> é estatisticamente significante</a:t>
                </a: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>
                        <a:latin typeface="Cambria Math" panose="02040503050406030204" pitchFamily="18" charset="0"/>
                      </a:rPr>
                      <m:t>t</m:t>
                    </m:r>
                    <m:r>
                      <a:rPr lang="pt-BR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pt-BR">
                        <a:latin typeface="Cambria Math" panose="02040503050406030204" pitchFamily="18" charset="0"/>
                      </a:rPr>
                      <m:t>x</m:t>
                    </m:r>
                    <m:r>
                      <a:rPr lang="pt-BR">
                        <a:latin typeface="Cambria Math" panose="02040503050406030204" pitchFamily="18" charset="0"/>
                      </a:rPr>
                      <m:t>)</m:t>
                    </m:r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m:rPr>
                        <m:sty m:val="p"/>
                      </m:rPr>
                      <a:rPr lang="pt-B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pt-BR" dirty="0"/>
                  <a:t> : não rejeita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BC4049FE-4470-AA46-AE5B-62E348CA3A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67" t="-1326" r="-312" b="-26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97370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8929EE-423B-B042-99CC-DC7D711D7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Teste de hipótese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1267F8D0-B0EC-C847-8171-15AA167A0DA1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Valor </a:t>
                </a:r>
                <a:r>
                  <a:rPr lang="pt-BR" dirty="0" err="1"/>
                  <a:t>p</a:t>
                </a:r>
                <a:r>
                  <a:rPr lang="pt-BR" dirty="0"/>
                  <a:t> (</a:t>
                </a:r>
                <a:r>
                  <a:rPr lang="pt-BR" i="1" dirty="0" err="1"/>
                  <a:t>p-value</a:t>
                </a:r>
                <a:r>
                  <a:rPr lang="pt-BR" dirty="0"/>
                  <a:t>)</a:t>
                </a:r>
              </a:p>
              <a:p>
                <a:pPr lvl="1"/>
                <a:r>
                  <a:rPr lang="pt-BR" dirty="0"/>
                  <a:t>Dado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/>
                  <a:t>verdadeiro, probabilidade cumulativa de obter os valores observados da amostra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i="0" dirty="0" smtClean="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endParaRPr lang="pt-BR" dirty="0"/>
              </a:p>
              <a:p>
                <a:pPr lvl="2"/>
                <a:endParaRPr lang="pt-BR" dirty="0"/>
              </a:p>
              <a:p>
                <a:pPr lvl="2"/>
                <a:r>
                  <a:rPr lang="pt-BR" dirty="0"/>
                  <a:t>Caso 1: Teste de dois lados (duas caudas)</a:t>
                </a:r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i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pt-BR" i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|≥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t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d>
                      </m:e>
                    </m:d>
                    <m:r>
                      <a:rPr lang="pt-BR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pt-BR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</m:num>
                      <m:den>
                        <m:r>
                          <a:rPr lang="pt-BR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pt-BR" dirty="0">
                  <a:ea typeface="Cambria Math" panose="02040503050406030204" pitchFamily="18" charset="0"/>
                </a:endParaRPr>
              </a:p>
              <a:p>
                <a:pPr lvl="2"/>
                <a:r>
                  <a:rPr lang="pt-BR" dirty="0"/>
                  <a:t>Caso 2: Teste de um lado (cauda à direita)</a:t>
                </a:r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pt-B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t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pt-BR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d>
                      </m:e>
                    </m:d>
                    <m:r>
                      <a:rPr lang="pt-B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</m:oMath>
                </a14:m>
                <a:endParaRPr lang="pt-BR" dirty="0">
                  <a:ea typeface="Cambria Math" panose="02040503050406030204" pitchFamily="18" charset="0"/>
                </a:endParaRPr>
              </a:p>
              <a:p>
                <a:pPr lvl="2"/>
                <a:r>
                  <a:rPr lang="pt-BR" dirty="0"/>
                  <a:t>Caso 3: Teste de um lado (cauda à esquerda)</a:t>
                </a:r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t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pt-BR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d>
                      </m:e>
                    </m:d>
                    <m:r>
                      <a:rPr lang="pt-B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1267F8D0-B0EC-C847-8171-15AA167A0D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43215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8929EE-423B-B042-99CC-DC7D711D7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Teste de hipótese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1267F8D0-B0EC-C847-8171-15AA167A0DA1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Valor </a:t>
                </a:r>
                <a:r>
                  <a:rPr lang="pt-BR" dirty="0" err="1"/>
                  <a:t>p</a:t>
                </a:r>
                <a:r>
                  <a:rPr lang="pt-BR" dirty="0"/>
                  <a:t> (</a:t>
                </a:r>
                <a:r>
                  <a:rPr lang="pt-BR" i="1" dirty="0" err="1"/>
                  <a:t>p-value</a:t>
                </a:r>
                <a:r>
                  <a:rPr lang="pt-BR" dirty="0"/>
                  <a:t>)</a:t>
                </a:r>
              </a:p>
              <a:p>
                <a:pPr lvl="1"/>
                <a:r>
                  <a:rPr lang="pt-BR" dirty="0"/>
                  <a:t>Dado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/>
                  <a:t>verdadeiro, probabilidade cumulativa de obter os valores observados da amostra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i="0" dirty="0" smtClean="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endParaRPr lang="pt-BR" dirty="0"/>
              </a:p>
              <a:p>
                <a:pPr lvl="2"/>
                <a:r>
                  <a:rPr lang="pt-BR" dirty="0"/>
                  <a:t>Alternativa para decisão (binária) de rejeitar ou não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pt-BR" dirty="0"/>
              </a:p>
              <a:p>
                <a:pPr lvl="3"/>
                <a:r>
                  <a:rPr lang="pt-BR" dirty="0"/>
                  <a:t>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i="0" dirty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pt-BR" i="0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l-G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pt-BR" dirty="0"/>
                  <a:t>, rejeita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 i="0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pt-BR" dirty="0"/>
              </a:p>
              <a:p>
                <a:pPr lvl="4"/>
                <a:r>
                  <a:rPr lang="pt-BR" dirty="0"/>
                  <a:t>Resultado é estatisticamente significante</a:t>
                </a:r>
              </a:p>
              <a:p>
                <a:pPr lvl="3"/>
                <a:r>
                  <a:rPr lang="pt-BR" dirty="0"/>
                  <a:t>Senão,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BR" dirty="0"/>
                  <a:t> não pode ser rejeitada</a:t>
                </a:r>
              </a:p>
              <a:p>
                <a:pPr lvl="3"/>
                <a:endParaRPr lang="pt-BR" dirty="0"/>
              </a:p>
              <a:p>
                <a:pPr lvl="2"/>
                <a:r>
                  <a:rPr lang="pt-BR" sz="4400" b="1" dirty="0">
                    <a:solidFill>
                      <a:srgbClr val="FF0000"/>
                    </a:solidFill>
                  </a:rPr>
                  <a:t>CUIDADO!!!!</a:t>
                </a:r>
                <a:endParaRPr lang="pt-BR" sz="4400" dirty="0"/>
              </a:p>
              <a:p>
                <a:pPr lvl="3"/>
                <a:r>
                  <a:rPr lang="pt-BR" dirty="0" err="1"/>
                  <a:t>p</a:t>
                </a:r>
                <a:r>
                  <a:rPr lang="pt-BR" dirty="0"/>
                  <a:t> não é probabilidade/nível de rejeição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1267F8D0-B0EC-C847-8171-15AA167A0D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17020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94FE86-9728-664C-9C77-EA439BA93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Teste de hipótese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52F6D529-9886-8946-AE84-2450606E0764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Importante:</a:t>
                </a:r>
              </a:p>
              <a:p>
                <a:pPr lvl="1"/>
                <a:r>
                  <a:rPr lang="pt-BR" dirty="0"/>
                  <a:t>Quanto mais conheço sobre a população</a:t>
                </a:r>
              </a:p>
              <a:p>
                <a:pPr lvl="2"/>
                <a:r>
                  <a:rPr lang="pt-BR" dirty="0"/>
                  <a:t>Menor o intervalo de confiança</a:t>
                </a:r>
              </a:p>
              <a:p>
                <a:pPr lvl="3"/>
                <a:r>
                  <a:rPr lang="pt-BR" dirty="0"/>
                  <a:t>Maior a certeza para rejeitar ou não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pt-BR" dirty="0"/>
              </a:p>
              <a:p>
                <a:pPr lvl="3"/>
                <a:r>
                  <a:rPr lang="pt-BR" dirty="0"/>
                  <a:t>Independente de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52F6D529-9886-8946-AE84-2450606E07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96513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94FE86-9728-664C-9C77-EA439BA93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Teste de hipótese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2F6D529-9886-8946-AE84-2450606E076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Importante:</a:t>
            </a:r>
          </a:p>
          <a:p>
            <a:pPr lvl="1"/>
            <a:r>
              <a:rPr lang="pt-BR" dirty="0"/>
              <a:t>O que conheço (ou não) define o teste a ser usado</a:t>
            </a:r>
          </a:p>
          <a:p>
            <a:pPr lvl="2"/>
            <a:r>
              <a:rPr lang="pt-BR" dirty="0"/>
              <a:t>teste </a:t>
            </a:r>
            <a:r>
              <a:rPr lang="pt-BR" dirty="0" err="1"/>
              <a:t>z</a:t>
            </a:r>
            <a:endParaRPr lang="pt-BR" dirty="0"/>
          </a:p>
          <a:p>
            <a:pPr lvl="3"/>
            <a:r>
              <a:rPr lang="pt-BR" dirty="0" err="1"/>
              <a:t>R</a:t>
            </a:r>
            <a:r>
              <a:rPr lang="pt-BR" dirty="0"/>
              <a:t> não tem uma função para este teste – fazer na mão</a:t>
            </a:r>
          </a:p>
          <a:p>
            <a:pPr lvl="2"/>
            <a:r>
              <a:rPr lang="pt-BR" dirty="0"/>
              <a:t>teste </a:t>
            </a:r>
            <a:r>
              <a:rPr lang="pt-BR" dirty="0" err="1"/>
              <a:t>t</a:t>
            </a:r>
            <a:r>
              <a:rPr lang="pt-BR" dirty="0"/>
              <a:t> de </a:t>
            </a:r>
            <a:r>
              <a:rPr lang="pt-BR" dirty="0" err="1"/>
              <a:t>Student</a:t>
            </a:r>
            <a:endParaRPr lang="pt-BR" dirty="0"/>
          </a:p>
          <a:p>
            <a:pPr lvl="2"/>
            <a:r>
              <a:rPr lang="pt-BR" dirty="0"/>
              <a:t>teste de </a:t>
            </a:r>
            <a:r>
              <a:rPr lang="pt-BR" dirty="0" err="1"/>
              <a:t>Welch</a:t>
            </a:r>
            <a:endParaRPr lang="pt-BR" dirty="0"/>
          </a:p>
          <a:p>
            <a:pPr lvl="3"/>
            <a:r>
              <a:rPr lang="pt-BR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t.test</a:t>
            </a:r>
            <a:r>
              <a:rPr lang="pt-BR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2"/>
            <a:r>
              <a:rPr lang="pt-BR" dirty="0"/>
              <a:t>teste de </a:t>
            </a:r>
            <a:r>
              <a:rPr lang="pt-BR" dirty="0" err="1"/>
              <a:t>Wilcoxon</a:t>
            </a:r>
            <a:r>
              <a:rPr lang="pt-BR" dirty="0"/>
              <a:t>-Mann-Whitney</a:t>
            </a:r>
          </a:p>
          <a:p>
            <a:pPr lvl="3"/>
            <a:r>
              <a:rPr lang="pt-BR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wilcox.test</a:t>
            </a:r>
            <a:r>
              <a:rPr lang="pt-BR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2"/>
            <a:r>
              <a:rPr lang="pt-BR" dirty="0"/>
              <a:t>teste de </a:t>
            </a:r>
            <a:r>
              <a:rPr lang="pt-BR" dirty="0" err="1"/>
              <a:t>Qui</a:t>
            </a:r>
            <a:r>
              <a:rPr lang="pt-BR" dirty="0"/>
              <a:t>-quadrado</a:t>
            </a:r>
          </a:p>
          <a:p>
            <a:pPr lvl="3"/>
            <a:r>
              <a:rPr lang="pt-BR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chisq.test</a:t>
            </a:r>
            <a:r>
              <a:rPr lang="pt-BR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20196735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6A2A79-8545-764B-9112-3AD1941E0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Teste de hipótese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125BE74C-F2D4-0E43-8CF4-A469DB21ABC0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Teste de média com variância conhecida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pt-BR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pt-BR" dirty="0"/>
              </a:p>
              <a:p>
                <a:pPr lvl="1"/>
                <a:r>
                  <a:rPr lang="pt-BR" dirty="0"/>
                  <a:t>Teste de uma amostra</a:t>
                </a:r>
              </a:p>
              <a:p>
                <a:pPr lvl="1"/>
                <a:r>
                  <a:rPr lang="pt-BR" dirty="0"/>
                  <a:t>Distribuição</a:t>
                </a: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i="0" dirty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pt-BR" i="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0" dirty="0" smtClean="0">
                        <a:latin typeface="Cambria Math" panose="02040503050406030204" pitchFamily="18" charset="0"/>
                      </a:rPr>
                      <m:t>~ </m:t>
                    </m:r>
                    <m:r>
                      <m:rPr>
                        <m:sty m:val="p"/>
                      </m:rPr>
                      <a:rPr lang="pt-BR" i="0" dirty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pt-BR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l-G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  <m:r>
                      <a:rPr lang="pt-BR" i="0" dirty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pt-BR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pt-BR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b="0" i="0" dirty="0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pt-B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pt-B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pt-BR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pt-BR" i="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dirty="0"/>
              </a:p>
              <a:p>
                <a:pPr lvl="1"/>
                <a:r>
                  <a:rPr lang="pt-BR" dirty="0"/>
                  <a:t>Formular hipótese(</a:t>
                </a:r>
                <a:r>
                  <a:rPr lang="pt-BR" dirty="0" err="1"/>
                  <a:t>s</a:t>
                </a:r>
                <a:r>
                  <a:rPr lang="pt-BR" dirty="0"/>
                  <a:t>)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 i="0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BR" i="0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l-G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  <m:r>
                      <a:rPr lang="pt-BR" i="0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μ</m:t>
                        </m:r>
                      </m:e>
                      <m:sub>
                        <m:r>
                          <a:rPr lang="pt-BR" i="0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BR" dirty="0"/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i="0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  <m:r>
                      <a:rPr lang="pt-B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μ</m:t>
                        </m:r>
                      </m:e>
                      <m:sub>
                        <m:r>
                          <a:rPr lang="pt-BR" i="0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BR" dirty="0"/>
                  <a:t> (teste de duas caudas)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BR" dirty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  <m:r>
                      <a:rPr lang="pt-B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μ</m:t>
                        </m:r>
                      </m:e>
                      <m:sub>
                        <m:r>
                          <a:rPr lang="pt-BR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BR" dirty="0"/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dirty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  <m:r>
                      <a:rPr lang="pt-BR" b="0" i="0" dirty="0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μ</m:t>
                        </m:r>
                      </m:e>
                      <m:sub>
                        <m:r>
                          <a:rPr lang="pt-BR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BR" dirty="0"/>
                  <a:t> (teste de uma cauda à esquerda)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BR" dirty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  <m:r>
                      <a:rPr lang="pt-B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μ</m:t>
                        </m:r>
                      </m:e>
                      <m:sub>
                        <m:r>
                          <a:rPr lang="pt-BR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BR" dirty="0"/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dirty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  <m:r>
                      <a:rPr lang="pt-BR" b="0" i="0" dirty="0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μ</m:t>
                        </m:r>
                      </m:e>
                      <m:sub>
                        <m:r>
                          <a:rPr lang="pt-BR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BR" dirty="0"/>
                  <a:t> (teste de uma cauda à direita)</a:t>
                </a:r>
              </a:p>
              <a:p>
                <a:pPr lvl="1"/>
                <a:r>
                  <a:rPr lang="pt-BR" dirty="0"/>
                  <a:t>Fixar nível de significância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pt-BR" dirty="0"/>
                  <a:t>) desejado</a:t>
                </a:r>
              </a:p>
              <a:p>
                <a:pPr lvl="2"/>
                <a:r>
                  <a:rPr lang="pt-BR" dirty="0"/>
                  <a:t>Escolhas comuns: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5%, 2%</m:t>
                    </m:r>
                  </m:oMath>
                </a14:m>
                <a:r>
                  <a:rPr lang="pt-BR" dirty="0"/>
                  <a:t> e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endParaRPr lang="pt-BR" dirty="0"/>
              </a:p>
              <a:p>
                <a:pPr lvl="2"/>
                <a:endParaRPr lang="pt-BR" dirty="0"/>
              </a:p>
              <a:p>
                <a:pPr lvl="2"/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125BE74C-F2D4-0E43-8CF4-A469DB21AB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67" t="-106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27570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6A2A79-8545-764B-9112-3AD1941E0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Teste de hipótese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125BE74C-F2D4-0E43-8CF4-A469DB21ABC0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Teste de média com variância conhecida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pt-BR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pt-BR" dirty="0"/>
              </a:p>
              <a:p>
                <a:pPr lvl="1"/>
                <a:r>
                  <a:rPr lang="pt-BR" dirty="0"/>
                  <a:t>Defina o teste estatístico de distribuição conhecida</a:t>
                </a:r>
              </a:p>
              <a:p>
                <a:pPr lvl="2"/>
                <a:r>
                  <a:rPr lang="pt-BR" dirty="0"/>
                  <a:t>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 i="0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BR" dirty="0"/>
                  <a:t> é verdadeira</a:t>
                </a:r>
              </a:p>
              <a:p>
                <a:pPr lvl="2"/>
                <a:endParaRPr lang="pt-BR" dirty="0"/>
              </a:p>
              <a:p>
                <a:pPr lvl="2"/>
                <a:endParaRPr lang="pt-BR" dirty="0"/>
              </a:p>
              <a:p>
                <a:pPr lvl="2"/>
                <a:endParaRPr lang="pt-BR" dirty="0"/>
              </a:p>
              <a:p>
                <a:pPr lvl="3"/>
                <a:r>
                  <a:rPr lang="pt-BR" dirty="0"/>
                  <a:t>Para n grande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≥30</m:t>
                    </m:r>
                  </m:oMath>
                </a14:m>
                <a:r>
                  <a:rPr lang="pt-BR" dirty="0"/>
                  <a:t>),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i="0" dirty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pt-BR" i="0" dirty="0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pt-BR" dirty="0"/>
                  <a:t> de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i="0" dirty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pt-BR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pt-BR" i="0" dirty="0" err="1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pt-BR" i="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dirty="0"/>
                  <a:t> independe de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i="0" dirty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pt-BR" i="0" dirty="0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pt-BR" i="0" dirty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pt-BR" i="0" dirty="0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pt-BR" dirty="0"/>
                  <a:t> </a:t>
                </a:r>
              </a:p>
              <a:p>
                <a:pPr lvl="2"/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125BE74C-F2D4-0E43-8CF4-A469DB21AB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467" t="-106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F9F01CE9-0724-EE4E-8A15-BD0F4DCE6BCB}"/>
                  </a:ext>
                </a:extLst>
              </p:cNvPr>
              <p:cNvSpPr txBox="1"/>
              <p:nvPr/>
            </p:nvSpPr>
            <p:spPr>
              <a:xfrm>
                <a:off x="1516671" y="3084490"/>
                <a:ext cx="2695289" cy="8485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acc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sup>
                        <m:e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</m:e>
                      </m:nary>
                      <m:r>
                        <a:rPr lang="pt-BR" i="0">
                          <a:latin typeface="Cambria Math" panose="02040503050406030204" pitchFamily="18" charset="0"/>
                        </a:rPr>
                        <m:t>~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N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μ</m:t>
                              </m:r>
                            </m:e>
                            <m:sub>
                              <m:r>
                                <a:rPr lang="pt-BR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pt-BR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pt-BR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pt-BR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pt-BR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n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F9F01CE9-0724-EE4E-8A15-BD0F4DCE6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6671" y="3084490"/>
                <a:ext cx="2695289" cy="848566"/>
              </a:xfrm>
              <a:prstGeom prst="rect">
                <a:avLst/>
              </a:prstGeom>
              <a:blipFill>
                <a:blip r:embed="rId4"/>
                <a:stretch>
                  <a:fillRect l="-3271" t="-98529" b="-1514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7544F655-92D5-1346-85AB-66C603C2B8C8}"/>
                  </a:ext>
                </a:extLst>
              </p:cNvPr>
              <p:cNvSpPr txBox="1"/>
              <p:nvPr/>
            </p:nvSpPr>
            <p:spPr>
              <a:xfrm>
                <a:off x="5234860" y="3155664"/>
                <a:ext cx="2577500" cy="706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T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d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pt-BR" i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</m:acc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μ</m:t>
                              </m:r>
                            </m:e>
                            <m:sub>
                              <m:r>
                                <a:rPr lang="pt-BR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ad>
                            <m:radPr>
                              <m:degHide m:val="on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n</m:t>
                              </m:r>
                            </m:e>
                          </m:rad>
                        </m:den>
                      </m:f>
                      <m:r>
                        <a:rPr lang="pt-BR" i="0">
                          <a:latin typeface="Cambria Math" panose="02040503050406030204" pitchFamily="18" charset="0"/>
                        </a:rPr>
                        <m:t>~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N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pt-BR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7544F655-92D5-1346-85AB-66C603C2B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4860" y="3155664"/>
                <a:ext cx="2577500" cy="706219"/>
              </a:xfrm>
              <a:prstGeom prst="rect">
                <a:avLst/>
              </a:prstGeom>
              <a:blipFill>
                <a:blip r:embed="rId5"/>
                <a:stretch>
                  <a:fillRect b="-701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eta para a Direita 5">
            <a:extLst>
              <a:ext uri="{FF2B5EF4-FFF2-40B4-BE49-F238E27FC236}">
                <a16:creationId xmlns:a16="http://schemas.microsoft.com/office/drawing/2014/main" id="{A590EA6C-BCC9-B646-833A-EB753A8E4703}"/>
              </a:ext>
            </a:extLst>
          </p:cNvPr>
          <p:cNvSpPr/>
          <p:nvPr/>
        </p:nvSpPr>
        <p:spPr>
          <a:xfrm>
            <a:off x="4427984" y="3328753"/>
            <a:ext cx="648072" cy="360040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0480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Teste de hipótese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i="1" dirty="0"/>
              <a:t>Exemplo de questões</a:t>
            </a:r>
          </a:p>
          <a:p>
            <a:pPr lvl="1"/>
            <a:r>
              <a:rPr lang="pt-BR" i="1" dirty="0"/>
              <a:t>Queremos saber se a temperatura dos jogos do Timão excede 25 graus ou não</a:t>
            </a:r>
          </a:p>
          <a:p>
            <a:pPr lvl="1"/>
            <a:r>
              <a:rPr lang="pt-BR" i="1" dirty="0"/>
              <a:t>Queremos saber se o Timão melhorou sua performance com a contratação de Sócrates</a:t>
            </a:r>
          </a:p>
          <a:p>
            <a:pPr lvl="1"/>
            <a:r>
              <a:rPr lang="pt-BR" i="1" dirty="0"/>
              <a:t>Queremos saber se o Timão faz mais gols por partida do que o Palmeiras</a:t>
            </a:r>
          </a:p>
          <a:p>
            <a:pPr lvl="2"/>
            <a:r>
              <a:rPr lang="pt-BR" i="1" dirty="0"/>
              <a:t>Já sabemos que isso é verdade! </a:t>
            </a:r>
            <a:r>
              <a:rPr lang="pt-BR" i="1" dirty="0">
                <a:sym typeface="Wingdings" pitchFamily="2" charset="2"/>
              </a:rPr>
              <a:t>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7093284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6A2A79-8545-764B-9112-3AD1941E0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Teste de hipótese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125BE74C-F2D4-0E43-8CF4-A469DB21ABC0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Teste de média com variância conhecida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pt-BR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pt-BR" dirty="0"/>
              </a:p>
              <a:p>
                <a:pPr lvl="1"/>
                <a:r>
                  <a:rPr lang="pt-BR" dirty="0"/>
                  <a:t>Definir região crítica </a:t>
                </a:r>
                <a:r>
                  <a:rPr lang="pt-BR" dirty="0" err="1"/>
                  <a:t>K</a:t>
                </a:r>
                <a:r>
                  <a:rPr lang="pt-BR" dirty="0"/>
                  <a:t> para o teste </a:t>
                </a:r>
                <a:r>
                  <a:rPr lang="pt-BR" dirty="0" err="1"/>
                  <a:t>T</a:t>
                </a:r>
                <a:endParaRPr lang="pt-BR" dirty="0"/>
              </a:p>
              <a:p>
                <a:pPr lvl="2"/>
                <a:r>
                  <a:rPr lang="pt-BR" dirty="0"/>
                  <a:t>Para rejeitarmos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 i="0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pt-BR" dirty="0"/>
              </a:p>
              <a:p>
                <a:pPr lvl="1"/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125BE74C-F2D4-0E43-8CF4-A469DB21AB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467" t="-106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ela 8">
                <a:extLst>
                  <a:ext uri="{FF2B5EF4-FFF2-40B4-BE49-F238E27FC236}">
                    <a16:creationId xmlns:a16="http://schemas.microsoft.com/office/drawing/2014/main" id="{2F16D049-AF58-674A-B243-C2568A11F2C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72004209"/>
                  </p:ext>
                </p:extLst>
              </p:nvPr>
            </p:nvGraphicFramePr>
            <p:xfrm>
              <a:off x="1403648" y="3295120"/>
              <a:ext cx="6360369" cy="1714628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451992">
                      <a:extLst>
                        <a:ext uri="{9D8B030D-6E8A-4147-A177-3AD203B41FA5}">
                          <a16:colId xmlns:a16="http://schemas.microsoft.com/office/drawing/2014/main" val="3827655433"/>
                        </a:ext>
                      </a:extLst>
                    </a:gridCol>
                    <a:gridCol w="1451992">
                      <a:extLst>
                        <a:ext uri="{9D8B030D-6E8A-4147-A177-3AD203B41FA5}">
                          <a16:colId xmlns:a16="http://schemas.microsoft.com/office/drawing/2014/main" val="2935490800"/>
                        </a:ext>
                      </a:extLst>
                    </a:gridCol>
                    <a:gridCol w="3456385">
                      <a:extLst>
                        <a:ext uri="{9D8B030D-6E8A-4147-A177-3AD203B41FA5}">
                          <a16:colId xmlns:a16="http://schemas.microsoft.com/office/drawing/2014/main" val="113227018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i="0" dirty="0"/>
                            <a:t>H</a:t>
                          </a:r>
                          <a:r>
                            <a:rPr lang="pt-BR" i="0" baseline="-25000" dirty="0"/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i="0" dirty="0"/>
                            <a:t>H</a:t>
                          </a:r>
                          <a:r>
                            <a:rPr lang="pt-BR" i="0" baseline="-25000" dirty="0"/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i="0" dirty="0"/>
                            <a:t>Região crítica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951842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i="0" dirty="0" smtClean="0">
                                    <a:latin typeface="Cambria Math" panose="02040503050406030204" pitchFamily="18" charset="0"/>
                                  </a:rPr>
                                  <m:t>μ</m:t>
                                </m:r>
                                <m:r>
                                  <a:rPr lang="pt-BR" i="0" dirty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pt-BR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0" dirty="0">
                                        <a:latin typeface="Cambria Math" panose="02040503050406030204" pitchFamily="18" charset="0"/>
                                      </a:rPr>
                                      <m:t>μ</m:t>
                                    </m:r>
                                  </m:e>
                                  <m:sub>
                                    <m:r>
                                      <a:rPr lang="pt-BR" i="0" dirty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i="0" dirty="0" smtClean="0">
                                    <a:latin typeface="Cambria Math" panose="02040503050406030204" pitchFamily="18" charset="0"/>
                                  </a:rPr>
                                  <m:t>μ</m:t>
                                </m:r>
                                <m:r>
                                  <a:rPr lang="pt-BR" i="0" dirty="0" smtClean="0">
                                    <a:latin typeface="Cambria Math" panose="02040503050406030204" pitchFamily="18" charset="0"/>
                                  </a:rPr>
                                  <m:t>≠</m:t>
                                </m:r>
                                <m:sSub>
                                  <m:sSubPr>
                                    <m:ctrlPr>
                                      <a:rPr lang="pt-BR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0" dirty="0">
                                        <a:latin typeface="Cambria Math" panose="02040503050406030204" pitchFamily="18" charset="0"/>
                                      </a:rPr>
                                      <m:t>μ</m:t>
                                    </m:r>
                                  </m:e>
                                  <m:sub>
                                    <m:r>
                                      <a:rPr lang="pt-BR" i="0" dirty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b="0" i="0" smtClean="0">
                                    <a:latin typeface="Cambria Math" panose="02040503050406030204" pitchFamily="18" charset="0"/>
                                  </a:rPr>
                                  <m:t>]−</m:t>
                                </m:r>
                                <m:r>
                                  <a:rPr lang="pt-BR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∞,−</m:t>
                                </m:r>
                                <m:sSub>
                                  <m:sSub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t-BR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z</m:t>
                                    </m:r>
                                  </m:e>
                                  <m:sub>
                                    <m:r>
                                      <a:rPr lang="pt-BR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1−</m:t>
                                    </m:r>
                                    <m:f>
                                      <m:fPr>
                                        <m:ctrlPr>
                                          <a:rPr lang="pt-B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m:rPr>
                                            <m:sty m:val="p"/>
                                          </m:rPr>
                                          <a:rPr lang="el-G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α</m:t>
                                        </m:r>
                                      </m:num>
                                      <m:den>
                                        <m:r>
                                          <a:rPr lang="pt-BR" b="0" i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b>
                                </m:sSub>
                                <m:r>
                                  <a:rPr lang="pt-BR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[ ∪ ]</m:t>
                                </m:r>
                                <m:sSub>
                                  <m:sSub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t-BR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z</m:t>
                                    </m:r>
                                  </m:e>
                                  <m:sub>
                                    <m:r>
                                      <a:rPr lang="pt-BR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1−</m:t>
                                    </m:r>
                                    <m:f>
                                      <m:fPr>
                                        <m:ctrlPr>
                                          <a:rPr lang="pt-B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m:rPr>
                                            <m:sty m:val="p"/>
                                          </m:rPr>
                                          <a:rPr lang="el-G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α</m:t>
                                        </m:r>
                                      </m:num>
                                      <m:den>
                                        <m:r>
                                          <a:rPr lang="pt-BR" b="0" i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b>
                                </m:sSub>
                                <m:r>
                                  <a:rPr lang="pt-BR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,+∞[</m:t>
                                </m:r>
                              </m:oMath>
                            </m:oMathPara>
                          </a14:m>
                          <a:endParaRPr lang="pt-BR" i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168090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i="0" dirty="0" smtClean="0">
                                    <a:latin typeface="Cambria Math" panose="02040503050406030204" pitchFamily="18" charset="0"/>
                                  </a:rPr>
                                  <m:t>μ</m:t>
                                </m:r>
                                <m:r>
                                  <a:rPr lang="pt-BR" i="0" dirty="0"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sSub>
                                  <m:sSubPr>
                                    <m:ctrlPr>
                                      <a:rPr lang="pt-BR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0" dirty="0">
                                        <a:latin typeface="Cambria Math" panose="02040503050406030204" pitchFamily="18" charset="0"/>
                                      </a:rPr>
                                      <m:t>μ</m:t>
                                    </m:r>
                                  </m:e>
                                  <m:sub>
                                    <m:r>
                                      <a:rPr lang="pt-BR" i="0" dirty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i="0" dirty="0" smtClean="0">
                                    <a:latin typeface="Cambria Math" panose="02040503050406030204" pitchFamily="18" charset="0"/>
                                  </a:rPr>
                                  <m:t>μ</m:t>
                                </m:r>
                                <m:r>
                                  <a:rPr lang="pt-BR" i="0" dirty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pt-BR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0" dirty="0">
                                        <a:latin typeface="Cambria Math" panose="02040503050406030204" pitchFamily="18" charset="0"/>
                                      </a:rPr>
                                      <m:t>μ</m:t>
                                    </m:r>
                                  </m:e>
                                  <m:sub>
                                    <m:r>
                                      <a:rPr lang="pt-BR" i="0" dirty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b="0" i="0" smtClean="0">
                                    <a:latin typeface="Cambria Math" panose="02040503050406030204" pitchFamily="18" charset="0"/>
                                  </a:rPr>
                                  <m:t>]−</m:t>
                                </m:r>
                                <m:r>
                                  <a:rPr lang="pt-BR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∞,−</m:t>
                                </m:r>
                                <m:sSub>
                                  <m:sSub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t-BR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z</m:t>
                                    </m:r>
                                  </m:e>
                                  <m:sub>
                                    <m:r>
                                      <a:rPr lang="pt-BR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1−</m:t>
                                    </m:r>
                                    <m:f>
                                      <m:fPr>
                                        <m:ctrlPr>
                                          <a:rPr lang="pt-B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m:rPr>
                                            <m:sty m:val="p"/>
                                          </m:rPr>
                                          <a:rPr lang="el-G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α</m:t>
                                        </m:r>
                                      </m:num>
                                      <m:den>
                                        <m:r>
                                          <a:rPr lang="pt-BR" b="0" i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b>
                                </m:sSub>
                                <m:r>
                                  <a:rPr lang="pt-BR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[</m:t>
                                </m:r>
                              </m:oMath>
                            </m:oMathPara>
                          </a14:m>
                          <a:endParaRPr lang="pt-BR" i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850149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i="0" dirty="0" smtClean="0">
                                    <a:latin typeface="Cambria Math" panose="02040503050406030204" pitchFamily="18" charset="0"/>
                                  </a:rPr>
                                  <m:t>μ</m:t>
                                </m:r>
                                <m:r>
                                  <a:rPr lang="pt-BR" i="0" dirty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sSub>
                                  <m:sSubPr>
                                    <m:ctrlPr>
                                      <a:rPr lang="pt-BR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0" dirty="0">
                                        <a:latin typeface="Cambria Math" panose="02040503050406030204" pitchFamily="18" charset="0"/>
                                      </a:rPr>
                                      <m:t>μ</m:t>
                                    </m:r>
                                  </m:e>
                                  <m:sub>
                                    <m:r>
                                      <a:rPr lang="pt-BR" i="0" dirty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i="0" dirty="0" smtClean="0">
                                    <a:latin typeface="Cambria Math" panose="02040503050406030204" pitchFamily="18" charset="0"/>
                                  </a:rPr>
                                  <m:t>μ</m:t>
                                </m:r>
                                <m:r>
                                  <a:rPr lang="pt-BR" i="0" dirty="0"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sSub>
                                  <m:sSubPr>
                                    <m:ctrlPr>
                                      <a:rPr lang="pt-BR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0" dirty="0">
                                        <a:latin typeface="Cambria Math" panose="02040503050406030204" pitchFamily="18" charset="0"/>
                                      </a:rPr>
                                      <m:t>μ</m:t>
                                    </m:r>
                                  </m:e>
                                  <m:sub>
                                    <m:r>
                                      <a:rPr lang="pt-BR" i="0" dirty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]</m:t>
                                </m:r>
                                <m:sSub>
                                  <m:sSub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t-BR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z</m:t>
                                    </m:r>
                                  </m:e>
                                  <m:sub>
                                    <m:r>
                                      <a:rPr lang="pt-BR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pt-BR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α</m:t>
                                    </m:r>
                                  </m:sub>
                                </m:sSub>
                                <m:r>
                                  <a:rPr lang="pt-BR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,+∞[</m:t>
                                </m:r>
                              </m:oMath>
                            </m:oMathPara>
                          </a14:m>
                          <a:endParaRPr lang="pt-BR" i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1567437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ela 8">
                <a:extLst>
                  <a:ext uri="{FF2B5EF4-FFF2-40B4-BE49-F238E27FC236}">
                    <a16:creationId xmlns:a16="http://schemas.microsoft.com/office/drawing/2014/main" id="{2F16D049-AF58-674A-B243-C2568A11F2C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72004209"/>
                  </p:ext>
                </p:extLst>
              </p:nvPr>
            </p:nvGraphicFramePr>
            <p:xfrm>
              <a:off x="1403648" y="3295120"/>
              <a:ext cx="6360369" cy="1714628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451992">
                      <a:extLst>
                        <a:ext uri="{9D8B030D-6E8A-4147-A177-3AD203B41FA5}">
                          <a16:colId xmlns:a16="http://schemas.microsoft.com/office/drawing/2014/main" val="3827655433"/>
                        </a:ext>
                      </a:extLst>
                    </a:gridCol>
                    <a:gridCol w="1451992">
                      <a:extLst>
                        <a:ext uri="{9D8B030D-6E8A-4147-A177-3AD203B41FA5}">
                          <a16:colId xmlns:a16="http://schemas.microsoft.com/office/drawing/2014/main" val="2935490800"/>
                        </a:ext>
                      </a:extLst>
                    </a:gridCol>
                    <a:gridCol w="3456385">
                      <a:extLst>
                        <a:ext uri="{9D8B030D-6E8A-4147-A177-3AD203B41FA5}">
                          <a16:colId xmlns:a16="http://schemas.microsoft.com/office/drawing/2014/main" val="113227018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i="0" dirty="0"/>
                            <a:t>H</a:t>
                          </a:r>
                          <a:r>
                            <a:rPr lang="pt-BR" i="0" baseline="-25000" dirty="0"/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i="0" dirty="0"/>
                            <a:t>H</a:t>
                          </a:r>
                          <a:r>
                            <a:rPr lang="pt-BR" i="0" baseline="-25000" dirty="0"/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i="0" dirty="0"/>
                            <a:t>Região crítica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95184297"/>
                      </a:ext>
                    </a:extLst>
                  </a:tr>
                  <a:tr h="486474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870" t="-79487" r="-337391" b="-1820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1754" t="-79487" r="-240351" b="-1820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84249" t="-79487" r="-366" b="-1820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6809008"/>
                      </a:ext>
                    </a:extLst>
                  </a:tr>
                  <a:tr h="486474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870" t="-179487" r="-337391" b="-820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1754" t="-179487" r="-240351" b="-820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84249" t="-179487" r="-366" b="-820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50149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870" t="-375862" r="-337391" b="-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1754" t="-375862" r="-240351" b="-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84249" t="-375862" r="-366" b="-103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1567437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054529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6A2A79-8545-764B-9112-3AD1941E0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Teste de hipótese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125BE74C-F2D4-0E43-8CF4-A469DB21ABC0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Teste de média com variância conhecida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pt-BR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pt-BR" dirty="0"/>
              </a:p>
              <a:p>
                <a:pPr lvl="1"/>
                <a:r>
                  <a:rPr lang="pt-BR" dirty="0"/>
                  <a:t>Calcule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>
                        <a:latin typeface="Cambria Math" panose="02040503050406030204" pitchFamily="18" charset="0"/>
                      </a:rPr>
                      <m:t>t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pt-BR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>
                        <a:latin typeface="Cambria Math" panose="02040503050406030204" pitchFamily="18" charset="0"/>
                      </a:rPr>
                      <m:t>T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</m:e>
                    </m:d>
                  </m:oMath>
                </a14:m>
                <a:endParaRPr lang="pt-BR" dirty="0"/>
              </a:p>
              <a:p>
                <a:pPr lvl="2"/>
                <a:endParaRPr lang="pt-BR" dirty="0"/>
              </a:p>
              <a:p>
                <a:pPr lvl="2"/>
                <a:endParaRPr lang="pt-BR" dirty="0"/>
              </a:p>
              <a:p>
                <a:pPr lvl="2"/>
                <a:endParaRPr lang="pt-BR" dirty="0"/>
              </a:p>
              <a:p>
                <a:pPr lvl="1"/>
                <a:r>
                  <a:rPr lang="pt-BR" dirty="0"/>
                  <a:t>Decisão do teste sobre as amostras</a:t>
                </a:r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125BE74C-F2D4-0E43-8CF4-A469DB21AB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467" t="-106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ela 8">
                <a:extLst>
                  <a:ext uri="{FF2B5EF4-FFF2-40B4-BE49-F238E27FC236}">
                    <a16:creationId xmlns:a16="http://schemas.microsoft.com/office/drawing/2014/main" id="{2F16D049-AF58-674A-B243-C2568A11F2C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65509468"/>
                  </p:ext>
                </p:extLst>
              </p:nvPr>
            </p:nvGraphicFramePr>
            <p:xfrm>
              <a:off x="1403648" y="4519256"/>
              <a:ext cx="6360369" cy="159899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451992">
                      <a:extLst>
                        <a:ext uri="{9D8B030D-6E8A-4147-A177-3AD203B41FA5}">
                          <a16:colId xmlns:a16="http://schemas.microsoft.com/office/drawing/2014/main" val="3827655433"/>
                        </a:ext>
                      </a:extLst>
                    </a:gridCol>
                    <a:gridCol w="1451992">
                      <a:extLst>
                        <a:ext uri="{9D8B030D-6E8A-4147-A177-3AD203B41FA5}">
                          <a16:colId xmlns:a16="http://schemas.microsoft.com/office/drawing/2014/main" val="2935490800"/>
                        </a:ext>
                      </a:extLst>
                    </a:gridCol>
                    <a:gridCol w="3456385">
                      <a:extLst>
                        <a:ext uri="{9D8B030D-6E8A-4147-A177-3AD203B41FA5}">
                          <a16:colId xmlns:a16="http://schemas.microsoft.com/office/drawing/2014/main" val="113227018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i="0" dirty="0"/>
                            <a:t>H</a:t>
                          </a:r>
                          <a:r>
                            <a:rPr lang="pt-BR" i="0" baseline="-25000" dirty="0"/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i="0" dirty="0"/>
                            <a:t>H</a:t>
                          </a:r>
                          <a:r>
                            <a:rPr lang="pt-BR" i="0" baseline="-25000" dirty="0"/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i="0" dirty="0"/>
                            <a:t>Rejeita H</a:t>
                          </a:r>
                          <a:r>
                            <a:rPr lang="pt-BR" i="0" baseline="-25000" dirty="0"/>
                            <a:t>0</a:t>
                          </a:r>
                          <a:r>
                            <a:rPr lang="pt-BR" i="0" dirty="0"/>
                            <a:t> se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951842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i="0" dirty="0" smtClean="0">
                                    <a:latin typeface="Cambria Math" panose="02040503050406030204" pitchFamily="18" charset="0"/>
                                  </a:rPr>
                                  <m:t>μ</m:t>
                                </m:r>
                                <m:r>
                                  <a:rPr lang="pt-BR" i="0" dirty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pt-BR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0" dirty="0">
                                        <a:latin typeface="Cambria Math" panose="02040503050406030204" pitchFamily="18" charset="0"/>
                                      </a:rPr>
                                      <m:t>μ</m:t>
                                    </m:r>
                                  </m:e>
                                  <m:sub>
                                    <m:r>
                                      <a:rPr lang="pt-BR" i="0" dirty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i="0" dirty="0" smtClean="0">
                                    <a:latin typeface="Cambria Math" panose="02040503050406030204" pitchFamily="18" charset="0"/>
                                  </a:rPr>
                                  <m:t>μ</m:t>
                                </m:r>
                                <m:r>
                                  <a:rPr lang="pt-BR" i="0" dirty="0" smtClean="0">
                                    <a:latin typeface="Cambria Math" panose="02040503050406030204" pitchFamily="18" charset="0"/>
                                  </a:rPr>
                                  <m:t>≠</m:t>
                                </m:r>
                                <m:sSub>
                                  <m:sSubPr>
                                    <m:ctrlPr>
                                      <a:rPr lang="pt-BR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0" dirty="0">
                                        <a:latin typeface="Cambria Math" panose="02040503050406030204" pitchFamily="18" charset="0"/>
                                      </a:rPr>
                                      <m:t>μ</m:t>
                                    </m:r>
                                  </m:e>
                                  <m:sub>
                                    <m:r>
                                      <a:rPr lang="pt-BR" i="0" dirty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t-BR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t</m:t>
                                    </m:r>
                                    <m:d>
                                      <m:dPr>
                                        <m:ctrlPr>
                                          <a:rPr lang="pt-B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pt-BR" b="0" i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x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pt-BR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&gt;</m:t>
                                </m:r>
                                <m:sSub>
                                  <m:sSub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t-BR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z</m:t>
                                    </m:r>
                                  </m:e>
                                  <m:sub>
                                    <m:r>
                                      <a:rPr lang="pt-BR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1−</m:t>
                                    </m:r>
                                    <m:f>
                                      <m:fPr>
                                        <m:ctrlPr>
                                          <a:rPr lang="pt-B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m:rPr>
                                            <m:sty m:val="p"/>
                                          </m:rPr>
                                          <a:rPr lang="el-G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α</m:t>
                                        </m:r>
                                      </m:num>
                                      <m:den>
                                        <m:r>
                                          <a:rPr lang="pt-BR" b="0" i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b>
                                </m:sSub>
                              </m:oMath>
                            </m:oMathPara>
                          </a14:m>
                          <a:endParaRPr lang="pt-BR" i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168090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i="0" dirty="0" smtClean="0">
                                    <a:latin typeface="Cambria Math" panose="02040503050406030204" pitchFamily="18" charset="0"/>
                                  </a:rPr>
                                  <m:t>μ</m:t>
                                </m:r>
                                <m:r>
                                  <a:rPr lang="pt-BR" i="0" dirty="0"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sSub>
                                  <m:sSubPr>
                                    <m:ctrlPr>
                                      <a:rPr lang="pt-BR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0" dirty="0">
                                        <a:latin typeface="Cambria Math" panose="02040503050406030204" pitchFamily="18" charset="0"/>
                                      </a:rPr>
                                      <m:t>μ</m:t>
                                    </m:r>
                                  </m:e>
                                  <m:sub>
                                    <m:r>
                                      <a:rPr lang="pt-BR" i="0" dirty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i="0" dirty="0" smtClean="0">
                                    <a:latin typeface="Cambria Math" panose="02040503050406030204" pitchFamily="18" charset="0"/>
                                  </a:rPr>
                                  <m:t>μ</m:t>
                                </m:r>
                                <m:r>
                                  <a:rPr lang="pt-BR" i="0" dirty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pt-BR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0" dirty="0">
                                        <a:latin typeface="Cambria Math" panose="02040503050406030204" pitchFamily="18" charset="0"/>
                                      </a:rPr>
                                      <m:t>μ</m:t>
                                    </m:r>
                                  </m:e>
                                  <m:sub>
                                    <m:r>
                                      <a:rPr lang="pt-BR" i="0" dirty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pt-BR" b="0" i="0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t</m:t>
                                </m:r>
                                <m:d>
                                  <m:d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t-BR" b="0" i="0" smtClean="0"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x</m:t>
                                    </m:r>
                                  </m:e>
                                </m:d>
                                <m:r>
                                  <a:rPr lang="pt-BR" b="0" i="0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&lt;</m:t>
                                </m:r>
                                <m:r>
                                  <a:rPr lang="pt-BR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t-BR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z</m:t>
                                    </m:r>
                                  </m:e>
                                  <m:sub>
                                    <m:r>
                                      <a:rPr lang="pt-BR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l-G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α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i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850149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i="0" dirty="0" smtClean="0">
                                    <a:latin typeface="Cambria Math" panose="02040503050406030204" pitchFamily="18" charset="0"/>
                                  </a:rPr>
                                  <m:t>μ</m:t>
                                </m:r>
                                <m:r>
                                  <a:rPr lang="pt-BR" i="0" dirty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sSub>
                                  <m:sSubPr>
                                    <m:ctrlPr>
                                      <a:rPr lang="pt-BR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0" dirty="0">
                                        <a:latin typeface="Cambria Math" panose="02040503050406030204" pitchFamily="18" charset="0"/>
                                      </a:rPr>
                                      <m:t>μ</m:t>
                                    </m:r>
                                  </m:e>
                                  <m:sub>
                                    <m:r>
                                      <a:rPr lang="pt-BR" i="0" dirty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i="0" dirty="0" smtClean="0">
                                    <a:latin typeface="Cambria Math" panose="02040503050406030204" pitchFamily="18" charset="0"/>
                                  </a:rPr>
                                  <m:t>μ</m:t>
                                </m:r>
                                <m:r>
                                  <a:rPr lang="pt-BR" i="0" dirty="0"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sSub>
                                  <m:sSubPr>
                                    <m:ctrlPr>
                                      <a:rPr lang="pt-BR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0" dirty="0">
                                        <a:latin typeface="Cambria Math" panose="02040503050406030204" pitchFamily="18" charset="0"/>
                                      </a:rPr>
                                      <m:t>μ</m:t>
                                    </m:r>
                                  </m:e>
                                  <m:sub>
                                    <m:r>
                                      <a:rPr lang="pt-BR" i="0" dirty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pt-BR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t</m:t>
                                </m:r>
                                <m:d>
                                  <m:d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t-BR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</m:d>
                                <m:r>
                                  <a:rPr lang="pt-BR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&gt;</m:t>
                                </m:r>
                                <m:sSub>
                                  <m:sSub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t-BR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z</m:t>
                                    </m:r>
                                  </m:e>
                                  <m:sub>
                                    <m:r>
                                      <a:rPr lang="pt-BR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pt-BR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α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i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1567437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ela 8">
                <a:extLst>
                  <a:ext uri="{FF2B5EF4-FFF2-40B4-BE49-F238E27FC236}">
                    <a16:creationId xmlns:a16="http://schemas.microsoft.com/office/drawing/2014/main" id="{2F16D049-AF58-674A-B243-C2568A11F2C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65509468"/>
                  </p:ext>
                </p:extLst>
              </p:nvPr>
            </p:nvGraphicFramePr>
            <p:xfrm>
              <a:off x="1403648" y="4519256"/>
              <a:ext cx="6360369" cy="159899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451992">
                      <a:extLst>
                        <a:ext uri="{9D8B030D-6E8A-4147-A177-3AD203B41FA5}">
                          <a16:colId xmlns:a16="http://schemas.microsoft.com/office/drawing/2014/main" val="3827655433"/>
                        </a:ext>
                      </a:extLst>
                    </a:gridCol>
                    <a:gridCol w="1451992">
                      <a:extLst>
                        <a:ext uri="{9D8B030D-6E8A-4147-A177-3AD203B41FA5}">
                          <a16:colId xmlns:a16="http://schemas.microsoft.com/office/drawing/2014/main" val="2935490800"/>
                        </a:ext>
                      </a:extLst>
                    </a:gridCol>
                    <a:gridCol w="3456385">
                      <a:extLst>
                        <a:ext uri="{9D8B030D-6E8A-4147-A177-3AD203B41FA5}">
                          <a16:colId xmlns:a16="http://schemas.microsoft.com/office/drawing/2014/main" val="113227018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i="0" dirty="0"/>
                            <a:t>H</a:t>
                          </a:r>
                          <a:r>
                            <a:rPr lang="pt-BR" i="0" baseline="-25000" dirty="0"/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i="0" dirty="0"/>
                            <a:t>H</a:t>
                          </a:r>
                          <a:r>
                            <a:rPr lang="pt-BR" i="0" baseline="-25000" dirty="0"/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i="0" dirty="0"/>
                            <a:t>Rejeita H</a:t>
                          </a:r>
                          <a:r>
                            <a:rPr lang="pt-BR" i="0" baseline="-25000" dirty="0"/>
                            <a:t>0</a:t>
                          </a:r>
                          <a:r>
                            <a:rPr lang="pt-BR" i="0" dirty="0"/>
                            <a:t> se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95184297"/>
                      </a:ext>
                    </a:extLst>
                  </a:tr>
                  <a:tr h="486474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870" t="-79487" r="-337391" b="-15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1754" t="-79487" r="-240351" b="-15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84249" t="-79487" r="-366" b="-1538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68090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870" t="-233333" r="-33739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1754" t="-233333" r="-24035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84249" t="-233333" r="-366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50149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870" t="-344828" r="-337391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1754" t="-344828" r="-240351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84249" t="-344828" r="-366" b="-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1567437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DD3355A8-8EE7-6D45-8949-F666ABA28772}"/>
                  </a:ext>
                </a:extLst>
              </p:cNvPr>
              <p:cNvSpPr txBox="1"/>
              <p:nvPr/>
            </p:nvSpPr>
            <p:spPr>
              <a:xfrm>
                <a:off x="2699792" y="2780928"/>
                <a:ext cx="1394997" cy="8470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acc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sup>
                        <m:e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DD3355A8-8EE7-6D45-8949-F666ABA287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2780928"/>
                <a:ext cx="1394997" cy="847027"/>
              </a:xfrm>
              <a:prstGeom prst="rect">
                <a:avLst/>
              </a:prstGeom>
              <a:blipFill>
                <a:blip r:embed="rId5"/>
                <a:stretch>
                  <a:fillRect l="-10000" t="-98529" r="-14545" b="-1514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00C963D0-C403-534B-BE96-46E0B0693649}"/>
                  </a:ext>
                </a:extLst>
              </p:cNvPr>
              <p:cNvSpPr txBox="1"/>
              <p:nvPr/>
            </p:nvSpPr>
            <p:spPr>
              <a:xfrm>
                <a:off x="5117689" y="2852102"/>
                <a:ext cx="1564916" cy="6633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t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d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</m:acc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μ</m:t>
                              </m:r>
                            </m:e>
                            <m:sub>
                              <m:r>
                                <a:rPr lang="pt-BR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ad>
                            <m:radPr>
                              <m:degHide m:val="on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n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00C963D0-C403-534B-BE96-46E0B0693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7689" y="2852102"/>
                <a:ext cx="1564916" cy="663323"/>
              </a:xfrm>
              <a:prstGeom prst="rect">
                <a:avLst/>
              </a:prstGeom>
              <a:blipFill>
                <a:blip r:embed="rId6"/>
                <a:stretch>
                  <a:fillRect b="-754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eta para a Direita 6">
            <a:extLst>
              <a:ext uri="{FF2B5EF4-FFF2-40B4-BE49-F238E27FC236}">
                <a16:creationId xmlns:a16="http://schemas.microsoft.com/office/drawing/2014/main" id="{7F9C3F12-3486-584E-BBA9-CA6AA5AFA875}"/>
              </a:ext>
            </a:extLst>
          </p:cNvPr>
          <p:cNvSpPr/>
          <p:nvPr/>
        </p:nvSpPr>
        <p:spPr>
          <a:xfrm>
            <a:off x="4310813" y="3025191"/>
            <a:ext cx="648072" cy="360040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91776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6A2A79-8545-764B-9112-3AD1941E0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Teste de hipótese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125BE74C-F2D4-0E43-8CF4-A469DB21ABC0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Teste de média com variância </a:t>
                </a:r>
                <a:r>
                  <a:rPr lang="pt-BR" b="1" dirty="0">
                    <a:solidFill>
                      <a:srgbClr val="FF0000"/>
                    </a:solidFill>
                  </a:rPr>
                  <a:t>desconhecida</a:t>
                </a:r>
              </a:p>
              <a:p>
                <a:pPr lvl="1"/>
                <a:r>
                  <a:rPr lang="pt-BR" b="1" dirty="0">
                    <a:solidFill>
                      <a:srgbClr val="FF0000"/>
                    </a:solidFill>
                  </a:rPr>
                  <a:t>Teste </a:t>
                </a:r>
                <a:r>
                  <a:rPr lang="pt-BR" b="1" dirty="0" err="1">
                    <a:solidFill>
                      <a:srgbClr val="FF0000"/>
                    </a:solidFill>
                  </a:rPr>
                  <a:t>t</a:t>
                </a:r>
                <a:r>
                  <a:rPr lang="pt-BR" b="1" dirty="0">
                    <a:solidFill>
                      <a:srgbClr val="FF0000"/>
                    </a:solidFill>
                  </a:rPr>
                  <a:t> (de </a:t>
                </a:r>
                <a:r>
                  <a:rPr lang="pt-BR" b="1" dirty="0" err="1">
                    <a:solidFill>
                      <a:srgbClr val="FF0000"/>
                    </a:solidFill>
                  </a:rPr>
                  <a:t>Student</a:t>
                </a:r>
                <a:r>
                  <a:rPr lang="pt-BR" b="1" dirty="0">
                    <a:solidFill>
                      <a:srgbClr val="FF0000"/>
                    </a:solidFill>
                  </a:rPr>
                  <a:t>) de uma amostra</a:t>
                </a:r>
              </a:p>
              <a:p>
                <a:pPr lvl="1"/>
                <a:r>
                  <a:rPr lang="pt-BR" dirty="0"/>
                  <a:t>Distribuição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pt-BR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𝐗</m:t>
                    </m:r>
                    <m:r>
                      <a:rPr lang="pt-BR" b="1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~ </m:t>
                    </m:r>
                    <m:r>
                      <a:rPr lang="pt-BR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𝐍</m:t>
                    </m:r>
                    <m:r>
                      <a:rPr lang="pt-BR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l-GR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𝛍</m:t>
                    </m:r>
                    <m:r>
                      <a:rPr lang="pt-BR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pt-BR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b="1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𝛔</m:t>
                        </m:r>
                      </m:e>
                      <m:sup>
                        <m:r>
                          <a:rPr lang="pt-BR" b="1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pt-BR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b="1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pt-BR" dirty="0"/>
                  <a:t>Formular hipótese(</a:t>
                </a:r>
                <a:r>
                  <a:rPr lang="pt-BR" dirty="0" err="1"/>
                  <a:t>s</a:t>
                </a:r>
                <a:r>
                  <a:rPr lang="pt-BR" dirty="0"/>
                  <a:t>)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 i="0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BR" i="0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l-G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  <m:r>
                      <a:rPr lang="pt-BR" i="0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μ</m:t>
                        </m:r>
                      </m:e>
                      <m:sub>
                        <m:r>
                          <a:rPr lang="pt-BR" i="0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BR" dirty="0"/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i="0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  <m:r>
                      <a:rPr lang="pt-B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μ</m:t>
                        </m:r>
                      </m:e>
                      <m:sub>
                        <m:r>
                          <a:rPr lang="pt-BR" i="0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BR" dirty="0"/>
                  <a:t> (teste de duas caudas)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BR" dirty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  <m:r>
                      <a:rPr lang="pt-B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μ</m:t>
                        </m:r>
                      </m:e>
                      <m:sub>
                        <m:r>
                          <a:rPr lang="pt-BR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BR" dirty="0"/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dirty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  <m:r>
                      <a:rPr lang="pt-BR" b="0" i="0" dirty="0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μ</m:t>
                        </m:r>
                      </m:e>
                      <m:sub>
                        <m:r>
                          <a:rPr lang="pt-BR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BR" dirty="0"/>
                  <a:t> (teste de uma cauda à esquerda)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BR" dirty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  <m:r>
                      <a:rPr lang="pt-B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μ</m:t>
                        </m:r>
                      </m:e>
                      <m:sub>
                        <m:r>
                          <a:rPr lang="pt-BR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BR" dirty="0"/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dirty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  <m:r>
                      <a:rPr lang="pt-BR" b="0" i="0" dirty="0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μ</m:t>
                        </m:r>
                      </m:e>
                      <m:sub>
                        <m:r>
                          <a:rPr lang="pt-BR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BR" dirty="0"/>
                  <a:t> (teste de uma cauda à direita)</a:t>
                </a:r>
              </a:p>
              <a:p>
                <a:pPr lvl="1"/>
                <a:r>
                  <a:rPr lang="pt-BR" dirty="0"/>
                  <a:t>Fixar nível de significância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pt-BR" dirty="0"/>
                  <a:t>) desejado</a:t>
                </a:r>
              </a:p>
              <a:p>
                <a:pPr lvl="2"/>
                <a:r>
                  <a:rPr lang="pt-BR" dirty="0"/>
                  <a:t>Escolhas comuns: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5%, 2%</m:t>
                    </m:r>
                  </m:oMath>
                </a14:m>
                <a:r>
                  <a:rPr lang="pt-BR" dirty="0"/>
                  <a:t> e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endParaRPr lang="pt-BR" dirty="0"/>
              </a:p>
              <a:p>
                <a:pPr lvl="2"/>
                <a:endParaRPr lang="pt-BR" dirty="0"/>
              </a:p>
              <a:p>
                <a:pPr lvl="2"/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125BE74C-F2D4-0E43-8CF4-A469DB21AB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45869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6A2A79-8545-764B-9112-3AD1941E0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Teste de hipótese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125BE74C-F2D4-0E43-8CF4-A469DB21ABC0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Teste de média com variância </a:t>
                </a:r>
                <a:r>
                  <a:rPr lang="pt-BR" b="1" dirty="0">
                    <a:solidFill>
                      <a:srgbClr val="FF0000"/>
                    </a:solidFill>
                  </a:rPr>
                  <a:t>desconhecida</a:t>
                </a:r>
                <a:endParaRPr lang="pt-BR" dirty="0"/>
              </a:p>
              <a:p>
                <a:pPr lvl="1"/>
                <a:r>
                  <a:rPr lang="pt-BR" dirty="0"/>
                  <a:t>Defina o teste estatístico de distribuição conhecida</a:t>
                </a:r>
              </a:p>
              <a:p>
                <a:pPr lvl="2"/>
                <a:r>
                  <a:rPr lang="pt-BR" dirty="0"/>
                  <a:t>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 i="0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BR" dirty="0"/>
                  <a:t> é verdadeira</a:t>
                </a:r>
              </a:p>
              <a:p>
                <a:pPr lvl="2"/>
                <a:endParaRPr lang="pt-BR" dirty="0"/>
              </a:p>
              <a:p>
                <a:pPr lvl="2"/>
                <a:endParaRPr lang="pt-BR" dirty="0"/>
              </a:p>
              <a:p>
                <a:pPr lvl="2"/>
                <a:endParaRPr lang="pt-BR" dirty="0"/>
              </a:p>
              <a:p>
                <a:pPr lvl="3"/>
                <a:endParaRPr lang="pt-BR" dirty="0"/>
              </a:p>
              <a:p>
                <a:pPr lvl="3"/>
                <a:endParaRPr lang="pt-BR" dirty="0"/>
              </a:p>
              <a:p>
                <a:pPr lvl="3"/>
                <a:endParaRPr lang="pt-BR" dirty="0"/>
              </a:p>
              <a:p>
                <a:pPr lvl="3"/>
                <a:r>
                  <a:rPr lang="pt-BR" dirty="0"/>
                  <a:t>Para n grande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≥30</m:t>
                    </m:r>
                  </m:oMath>
                </a14:m>
                <a:r>
                  <a:rPr lang="pt-BR" dirty="0"/>
                  <a:t>),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  <m:r>
                          <a:rPr lang="pt-BR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pt-BR" dirty="0"/>
                  <a:t> de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i="0" dirty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pt-BR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pt-BR" i="0" dirty="0" err="1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pt-BR" i="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dirty="0"/>
                  <a:t> independe de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i="0" dirty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pt-BR" i="0" dirty="0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pt-BR" i="0" dirty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pt-BR" i="0" dirty="0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pt-BR" dirty="0"/>
                  <a:t> </a:t>
                </a:r>
              </a:p>
              <a:p>
                <a:pPr lvl="2"/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125BE74C-F2D4-0E43-8CF4-A469DB21AB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F9F01CE9-0724-EE4E-8A15-BD0F4DCE6BCB}"/>
                  </a:ext>
                </a:extLst>
              </p:cNvPr>
              <p:cNvSpPr txBox="1"/>
              <p:nvPr/>
            </p:nvSpPr>
            <p:spPr>
              <a:xfrm>
                <a:off x="2060466" y="3084490"/>
                <a:ext cx="1394997" cy="8470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acc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sup>
                        <m:e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F9F01CE9-0724-EE4E-8A15-BD0F4DCE6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0466" y="3084490"/>
                <a:ext cx="1394997" cy="847027"/>
              </a:xfrm>
              <a:prstGeom prst="rect">
                <a:avLst/>
              </a:prstGeom>
              <a:blipFill>
                <a:blip r:embed="rId4"/>
                <a:stretch>
                  <a:fillRect l="-9910" t="-98529" r="-14414" b="-1514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7544F655-92D5-1346-85AB-66C603C2B8C8}"/>
                  </a:ext>
                </a:extLst>
              </p:cNvPr>
              <p:cNvSpPr txBox="1"/>
              <p:nvPr/>
            </p:nvSpPr>
            <p:spPr>
              <a:xfrm>
                <a:off x="5385540" y="3658372"/>
                <a:ext cx="2336409" cy="7058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𝐓</m:t>
                      </m:r>
                      <m:d>
                        <m:dPr>
                          <m:ctrlPr>
                            <a:rPr lang="pt-B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</m:d>
                      <m:r>
                        <a:rPr lang="pt-BR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pt-B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</m:acc>
                          <m:r>
                            <a:rPr lang="pt-BR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𝛍</m:t>
                              </m:r>
                            </m:e>
                            <m:sub>
                              <m:r>
                                <a:rPr lang="pt-BR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𝐒</m:t>
                              </m:r>
                            </m:e>
                            <m:sub>
                              <m:r>
                                <a:rPr lang="pt-BR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𝐗</m:t>
                              </m:r>
                            </m:sub>
                          </m:sSub>
                          <m:r>
                            <a:rPr lang="pt-BR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ad>
                            <m:radPr>
                              <m:degHide m:val="on"/>
                              <m:ctrlPr>
                                <a:rPr lang="pt-B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𝐧</m:t>
                              </m:r>
                            </m:e>
                          </m:rad>
                        </m:den>
                      </m:f>
                      <m:r>
                        <a:rPr lang="pt-BR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sSub>
                        <m:sSubPr>
                          <m:ctrlPr>
                            <a:rPr lang="pt-B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𝐭</m:t>
                          </m:r>
                        </m:e>
                        <m:sub>
                          <m:r>
                            <a:rPr lang="pt-BR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𝐧</m:t>
                          </m:r>
                          <m:r>
                            <a:rPr lang="pt-BR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t-BR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pt-B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7544F655-92D5-1346-85AB-66C603C2B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5540" y="3658372"/>
                <a:ext cx="2336409" cy="705834"/>
              </a:xfrm>
              <a:prstGeom prst="rect">
                <a:avLst/>
              </a:prstGeom>
              <a:blipFill>
                <a:blip r:embed="rId5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eta para a Direita 5">
            <a:extLst>
              <a:ext uri="{FF2B5EF4-FFF2-40B4-BE49-F238E27FC236}">
                <a16:creationId xmlns:a16="http://schemas.microsoft.com/office/drawing/2014/main" id="{A590EA6C-BCC9-B646-833A-EB753A8E4703}"/>
              </a:ext>
            </a:extLst>
          </p:cNvPr>
          <p:cNvSpPr/>
          <p:nvPr/>
        </p:nvSpPr>
        <p:spPr>
          <a:xfrm>
            <a:off x="4355976" y="3831718"/>
            <a:ext cx="648072" cy="360040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D7CFD7AF-DCB6-C442-81CA-DBD326210F0B}"/>
                  </a:ext>
                </a:extLst>
              </p:cNvPr>
              <p:cNvSpPr txBox="1"/>
              <p:nvPr/>
            </p:nvSpPr>
            <p:spPr>
              <a:xfrm>
                <a:off x="1808025" y="4092602"/>
                <a:ext cx="1943160" cy="8459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𝐒</m:t>
                          </m:r>
                        </m:e>
                        <m:sub>
                          <m:r>
                            <a:rPr lang="pt-BR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𝐗</m:t>
                          </m:r>
                        </m:sub>
                        <m:sup>
                          <m:r>
                            <a:rPr lang="pt-B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pt-BR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pt-BR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𝐧</m:t>
                          </m:r>
                          <m:r>
                            <a:rPr lang="pt-BR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pt-B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𝐢</m:t>
                          </m:r>
                          <m:r>
                            <a:rPr lang="pt-BR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pt-BR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𝐧</m:t>
                          </m:r>
                        </m:sup>
                        <m:e>
                          <m:sSub>
                            <m:sSubPr>
                              <m:ctrlPr>
                                <a:rPr lang="pt-B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pt-BR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𝐢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D7CFD7AF-DCB6-C442-81CA-DBD326210F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8025" y="4092602"/>
                <a:ext cx="1943160" cy="845937"/>
              </a:xfrm>
              <a:prstGeom prst="rect">
                <a:avLst/>
              </a:prstGeom>
              <a:blipFill>
                <a:blip r:embed="rId6"/>
                <a:stretch>
                  <a:fillRect t="-98529" r="-9740" b="-1514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48672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6A2A79-8545-764B-9112-3AD1941E0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Teste de hipótese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125BE74C-F2D4-0E43-8CF4-A469DB21ABC0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Teste de média com variância </a:t>
                </a:r>
                <a:r>
                  <a:rPr lang="pt-BR" b="1" dirty="0">
                    <a:solidFill>
                      <a:srgbClr val="FF0000"/>
                    </a:solidFill>
                  </a:rPr>
                  <a:t>desconhecida</a:t>
                </a:r>
                <a:endParaRPr lang="pt-BR" dirty="0"/>
              </a:p>
              <a:p>
                <a:pPr lvl="1"/>
                <a:r>
                  <a:rPr lang="pt-BR" dirty="0"/>
                  <a:t>Definir região crítica </a:t>
                </a:r>
                <a:r>
                  <a:rPr lang="pt-BR" dirty="0" err="1"/>
                  <a:t>K</a:t>
                </a:r>
                <a:r>
                  <a:rPr lang="pt-BR" dirty="0"/>
                  <a:t> para o teste </a:t>
                </a:r>
                <a:r>
                  <a:rPr lang="pt-BR" dirty="0" err="1"/>
                  <a:t>T</a:t>
                </a:r>
                <a:endParaRPr lang="pt-BR" dirty="0"/>
              </a:p>
              <a:p>
                <a:pPr lvl="2"/>
                <a:r>
                  <a:rPr lang="pt-BR" dirty="0"/>
                  <a:t>Para rejeitarmos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 i="0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pt-BR" dirty="0"/>
              </a:p>
              <a:p>
                <a:pPr lvl="1"/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125BE74C-F2D4-0E43-8CF4-A469DB21AB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ela 8">
                <a:extLst>
                  <a:ext uri="{FF2B5EF4-FFF2-40B4-BE49-F238E27FC236}">
                    <a16:creationId xmlns:a16="http://schemas.microsoft.com/office/drawing/2014/main" id="{2F16D049-AF58-674A-B243-C2568A11F2C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78814989"/>
                  </p:ext>
                </p:extLst>
              </p:nvPr>
            </p:nvGraphicFramePr>
            <p:xfrm>
              <a:off x="1259632" y="3295120"/>
              <a:ext cx="7056784" cy="1722883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610975">
                      <a:extLst>
                        <a:ext uri="{9D8B030D-6E8A-4147-A177-3AD203B41FA5}">
                          <a16:colId xmlns:a16="http://schemas.microsoft.com/office/drawing/2014/main" val="3827655433"/>
                        </a:ext>
                      </a:extLst>
                    </a:gridCol>
                    <a:gridCol w="1610975">
                      <a:extLst>
                        <a:ext uri="{9D8B030D-6E8A-4147-A177-3AD203B41FA5}">
                          <a16:colId xmlns:a16="http://schemas.microsoft.com/office/drawing/2014/main" val="2935490800"/>
                        </a:ext>
                      </a:extLst>
                    </a:gridCol>
                    <a:gridCol w="3834834">
                      <a:extLst>
                        <a:ext uri="{9D8B030D-6E8A-4147-A177-3AD203B41FA5}">
                          <a16:colId xmlns:a16="http://schemas.microsoft.com/office/drawing/2014/main" val="113227018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i="0" dirty="0"/>
                            <a:t>H</a:t>
                          </a:r>
                          <a:r>
                            <a:rPr lang="pt-BR" i="0" baseline="-25000" dirty="0"/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i="0" dirty="0"/>
                            <a:t>H</a:t>
                          </a:r>
                          <a:r>
                            <a:rPr lang="pt-BR" i="0" baseline="-25000" dirty="0"/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i="0" dirty="0"/>
                            <a:t>Região crítica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951842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i="0" dirty="0" smtClean="0">
                                    <a:latin typeface="Cambria Math" panose="02040503050406030204" pitchFamily="18" charset="0"/>
                                  </a:rPr>
                                  <m:t>μ</m:t>
                                </m:r>
                                <m:r>
                                  <a:rPr lang="pt-BR" i="0" dirty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pt-BR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0" dirty="0">
                                        <a:latin typeface="Cambria Math" panose="02040503050406030204" pitchFamily="18" charset="0"/>
                                      </a:rPr>
                                      <m:t>μ</m:t>
                                    </m:r>
                                  </m:e>
                                  <m:sub>
                                    <m:r>
                                      <a:rPr lang="pt-BR" i="0" dirty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i="0" dirty="0" smtClean="0">
                                    <a:latin typeface="Cambria Math" panose="02040503050406030204" pitchFamily="18" charset="0"/>
                                  </a:rPr>
                                  <m:t>μ</m:t>
                                </m:r>
                                <m:r>
                                  <a:rPr lang="pt-BR" i="0" dirty="0" smtClean="0">
                                    <a:latin typeface="Cambria Math" panose="02040503050406030204" pitchFamily="18" charset="0"/>
                                  </a:rPr>
                                  <m:t>≠</m:t>
                                </m:r>
                                <m:sSub>
                                  <m:sSubPr>
                                    <m:ctrlPr>
                                      <a:rPr lang="pt-BR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0" dirty="0">
                                        <a:latin typeface="Cambria Math" panose="02040503050406030204" pitchFamily="18" charset="0"/>
                                      </a:rPr>
                                      <m:t>μ</m:t>
                                    </m:r>
                                  </m:e>
                                  <m:sub>
                                    <m:r>
                                      <a:rPr lang="pt-BR" i="0" dirty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]−</m:t>
                                </m:r>
                                <m:r>
                                  <a:rPr lang="pt-BR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∞,−</m:t>
                                </m:r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𝐭</m:t>
                                    </m:r>
                                  </m:e>
                                  <m:sub>
                                    <m:r>
                                      <a:rPr lang="pt-BR" b="1" i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𝐧</m:t>
                                    </m:r>
                                    <m:r>
                                      <a:rPr lang="pt-BR" b="1" i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pt-BR" b="1" i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pt-BR" b="1" i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pt-BR" b="1" i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pt-BR" b="1" i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pt-BR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l-GR" b="1" i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𝛂</m:t>
                                        </m:r>
                                      </m:num>
                                      <m:den>
                                        <m:r>
                                          <a:rPr lang="pt-BR" b="1" i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den>
                                    </m:f>
                                  </m:sub>
                                </m:sSub>
                                <m:r>
                                  <a:rPr lang="pt-BR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[ ∪ ]</m:t>
                                </m:r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𝐭</m:t>
                                    </m:r>
                                  </m:e>
                                  <m:sub>
                                    <m:r>
                                      <a:rPr lang="pt-BR" b="1" i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𝐧</m:t>
                                    </m:r>
                                    <m:r>
                                      <a:rPr lang="pt-BR" b="1" i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pt-BR" b="1" i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pt-BR" b="1" i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pt-BR" b="1" i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pt-BR" b="1" i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pt-BR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l-GR" b="1" i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𝛂</m:t>
                                        </m:r>
                                      </m:num>
                                      <m:den>
                                        <m:r>
                                          <a:rPr lang="pt-BR" b="1" i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den>
                                    </m:f>
                                  </m:sub>
                                </m:sSub>
                                <m:r>
                                  <a:rPr lang="pt-BR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,+∞[</m:t>
                                </m:r>
                              </m:oMath>
                            </m:oMathPara>
                          </a14:m>
                          <a:endParaRPr lang="pt-BR" b="1" i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168090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i="0" dirty="0" smtClean="0">
                                    <a:latin typeface="Cambria Math" panose="02040503050406030204" pitchFamily="18" charset="0"/>
                                  </a:rPr>
                                  <m:t>μ</m:t>
                                </m:r>
                                <m:r>
                                  <a:rPr lang="pt-BR" i="0" dirty="0"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sSub>
                                  <m:sSubPr>
                                    <m:ctrlPr>
                                      <a:rPr lang="pt-BR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0" dirty="0">
                                        <a:latin typeface="Cambria Math" panose="02040503050406030204" pitchFamily="18" charset="0"/>
                                      </a:rPr>
                                      <m:t>μ</m:t>
                                    </m:r>
                                  </m:e>
                                  <m:sub>
                                    <m:r>
                                      <a:rPr lang="pt-BR" i="0" dirty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i="0" dirty="0" smtClean="0">
                                    <a:latin typeface="Cambria Math" panose="02040503050406030204" pitchFamily="18" charset="0"/>
                                  </a:rPr>
                                  <m:t>μ</m:t>
                                </m:r>
                                <m:r>
                                  <a:rPr lang="pt-BR" i="0" dirty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pt-BR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0" dirty="0">
                                        <a:latin typeface="Cambria Math" panose="02040503050406030204" pitchFamily="18" charset="0"/>
                                      </a:rPr>
                                      <m:t>μ</m:t>
                                    </m:r>
                                  </m:e>
                                  <m:sub>
                                    <m:r>
                                      <a:rPr lang="pt-BR" i="0" dirty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]−</m:t>
                                </m:r>
                                <m:r>
                                  <a:rPr lang="pt-BR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∞,−</m:t>
                                </m:r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𝐭</m:t>
                                    </m:r>
                                  </m:e>
                                  <m:sub>
                                    <m:r>
                                      <a:rPr lang="pt-BR" b="1" i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𝐧</m:t>
                                    </m:r>
                                    <m:r>
                                      <a:rPr lang="pt-BR" b="1" i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pt-BR" b="1" i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pt-BR" b="1" i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pt-BR" b="1" i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pt-BR" b="1" i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pt-BR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l-GR" b="1" i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𝛂</m:t>
                                        </m:r>
                                      </m:num>
                                      <m:den>
                                        <m:r>
                                          <a:rPr lang="pt-BR" b="1" i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den>
                                    </m:f>
                                  </m:sub>
                                </m:sSub>
                                <m:r>
                                  <a:rPr lang="pt-BR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[</m:t>
                                </m:r>
                              </m:oMath>
                            </m:oMathPara>
                          </a14:m>
                          <a:endParaRPr lang="pt-BR" b="1" i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850149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i="0" dirty="0" smtClean="0">
                                    <a:latin typeface="Cambria Math" panose="02040503050406030204" pitchFamily="18" charset="0"/>
                                  </a:rPr>
                                  <m:t>μ</m:t>
                                </m:r>
                                <m:r>
                                  <a:rPr lang="pt-BR" i="0" dirty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sSub>
                                  <m:sSubPr>
                                    <m:ctrlPr>
                                      <a:rPr lang="pt-BR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0" dirty="0">
                                        <a:latin typeface="Cambria Math" panose="02040503050406030204" pitchFamily="18" charset="0"/>
                                      </a:rPr>
                                      <m:t>μ</m:t>
                                    </m:r>
                                  </m:e>
                                  <m:sub>
                                    <m:r>
                                      <a:rPr lang="pt-BR" i="0" dirty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i="0" dirty="0" smtClean="0">
                                    <a:latin typeface="Cambria Math" panose="02040503050406030204" pitchFamily="18" charset="0"/>
                                  </a:rPr>
                                  <m:t>μ</m:t>
                                </m:r>
                                <m:r>
                                  <a:rPr lang="pt-BR" i="0" dirty="0"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sSub>
                                  <m:sSubPr>
                                    <m:ctrlPr>
                                      <a:rPr lang="pt-BR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0" dirty="0">
                                        <a:latin typeface="Cambria Math" panose="02040503050406030204" pitchFamily="18" charset="0"/>
                                      </a:rPr>
                                      <m:t>μ</m:t>
                                    </m:r>
                                  </m:e>
                                  <m:sub>
                                    <m:r>
                                      <a:rPr lang="pt-BR" i="0" dirty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]+</m:t>
                                </m:r>
                                <m:sSub>
                                  <m:sSubPr>
                                    <m:ctrlPr>
                                      <a:rPr lang="pt-BR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b="1" i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𝐭</m:t>
                                    </m:r>
                                  </m:e>
                                  <m:sub>
                                    <m:r>
                                      <a:rPr lang="pt-BR" b="1" i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𝐧</m:t>
                                    </m:r>
                                    <m:r>
                                      <a:rPr lang="pt-BR" b="1" i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pt-BR" b="1" i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pt-BR" b="1" i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pt-BR" b="1" i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pt-BR" b="1" i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pt-BR" b="1" i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𝛂</m:t>
                                    </m:r>
                                  </m:sub>
                                </m:sSub>
                                <m:r>
                                  <a:rPr lang="pt-BR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,+∞[</m:t>
                                </m:r>
                              </m:oMath>
                            </m:oMathPara>
                          </a14:m>
                          <a:endParaRPr lang="pt-BR" b="1" i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1567437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ela 8">
                <a:extLst>
                  <a:ext uri="{FF2B5EF4-FFF2-40B4-BE49-F238E27FC236}">
                    <a16:creationId xmlns:a16="http://schemas.microsoft.com/office/drawing/2014/main" id="{2F16D049-AF58-674A-B243-C2568A11F2C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78814989"/>
                  </p:ext>
                </p:extLst>
              </p:nvPr>
            </p:nvGraphicFramePr>
            <p:xfrm>
              <a:off x="1259632" y="3295120"/>
              <a:ext cx="7056784" cy="1722883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610975">
                      <a:extLst>
                        <a:ext uri="{9D8B030D-6E8A-4147-A177-3AD203B41FA5}">
                          <a16:colId xmlns:a16="http://schemas.microsoft.com/office/drawing/2014/main" val="3827655433"/>
                        </a:ext>
                      </a:extLst>
                    </a:gridCol>
                    <a:gridCol w="1610975">
                      <a:extLst>
                        <a:ext uri="{9D8B030D-6E8A-4147-A177-3AD203B41FA5}">
                          <a16:colId xmlns:a16="http://schemas.microsoft.com/office/drawing/2014/main" val="2935490800"/>
                        </a:ext>
                      </a:extLst>
                    </a:gridCol>
                    <a:gridCol w="3834834">
                      <a:extLst>
                        <a:ext uri="{9D8B030D-6E8A-4147-A177-3AD203B41FA5}">
                          <a16:colId xmlns:a16="http://schemas.microsoft.com/office/drawing/2014/main" val="113227018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i="0" dirty="0"/>
                            <a:t>H</a:t>
                          </a:r>
                          <a:r>
                            <a:rPr lang="pt-BR" i="0" baseline="-25000" dirty="0"/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i="0" dirty="0"/>
                            <a:t>H</a:t>
                          </a:r>
                          <a:r>
                            <a:rPr lang="pt-BR" i="0" baseline="-25000" dirty="0"/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i="0" dirty="0"/>
                            <a:t>Região crítica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95184297"/>
                      </a:ext>
                    </a:extLst>
                  </a:tr>
                  <a:tr h="487109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787" t="-79487" r="-339370" b="-1820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0787" t="-79487" r="-239370" b="-1820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84437" t="-79487" r="-662" b="-1820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6809008"/>
                      </a:ext>
                    </a:extLst>
                  </a:tr>
                  <a:tr h="487109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787" t="-179487" r="-339370" b="-820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0787" t="-179487" r="-239370" b="-820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84437" t="-179487" r="-662" b="-820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5014962"/>
                      </a:ext>
                    </a:extLst>
                  </a:tr>
                  <a:tr h="377825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787" t="-363333" r="-339370" b="-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0787" t="-363333" r="-239370" b="-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84437" t="-363333" r="-662" b="-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1567437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463437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6A2A79-8545-764B-9112-3AD1941E0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Teste de hipótese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125BE74C-F2D4-0E43-8CF4-A469DB21ABC0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Teste de média com variância </a:t>
                </a:r>
                <a:r>
                  <a:rPr lang="pt-BR" b="1" dirty="0">
                    <a:solidFill>
                      <a:srgbClr val="FF0000"/>
                    </a:solidFill>
                  </a:rPr>
                  <a:t>desconhecida</a:t>
                </a:r>
                <a:endParaRPr lang="pt-BR" dirty="0"/>
              </a:p>
              <a:p>
                <a:pPr lvl="1"/>
                <a:r>
                  <a:rPr lang="pt-BR" dirty="0"/>
                  <a:t>Calcule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>
                        <a:latin typeface="Cambria Math" panose="02040503050406030204" pitchFamily="18" charset="0"/>
                      </a:rPr>
                      <m:t>t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pt-BR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>
                        <a:latin typeface="Cambria Math" panose="02040503050406030204" pitchFamily="18" charset="0"/>
                      </a:rPr>
                      <m:t>T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</m:e>
                    </m:d>
                  </m:oMath>
                </a14:m>
                <a:endParaRPr lang="pt-BR" dirty="0"/>
              </a:p>
              <a:p>
                <a:pPr lvl="2"/>
                <a:endParaRPr lang="pt-BR" dirty="0"/>
              </a:p>
              <a:p>
                <a:pPr lvl="2"/>
                <a:endParaRPr lang="pt-BR" dirty="0"/>
              </a:p>
              <a:p>
                <a:pPr lvl="2"/>
                <a:endParaRPr lang="pt-BR" dirty="0"/>
              </a:p>
              <a:p>
                <a:pPr lvl="1"/>
                <a:r>
                  <a:rPr lang="pt-BR" dirty="0"/>
                  <a:t>Decisão do teste sobre as amostras</a:t>
                </a:r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125BE74C-F2D4-0E43-8CF4-A469DB21AB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ela 8">
                <a:extLst>
                  <a:ext uri="{FF2B5EF4-FFF2-40B4-BE49-F238E27FC236}">
                    <a16:creationId xmlns:a16="http://schemas.microsoft.com/office/drawing/2014/main" id="{2F16D049-AF58-674A-B243-C2568A11F2C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69216953"/>
                  </p:ext>
                </p:extLst>
              </p:nvPr>
            </p:nvGraphicFramePr>
            <p:xfrm>
              <a:off x="1403648" y="4519256"/>
              <a:ext cx="6360369" cy="161296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451992">
                      <a:extLst>
                        <a:ext uri="{9D8B030D-6E8A-4147-A177-3AD203B41FA5}">
                          <a16:colId xmlns:a16="http://schemas.microsoft.com/office/drawing/2014/main" val="3827655433"/>
                        </a:ext>
                      </a:extLst>
                    </a:gridCol>
                    <a:gridCol w="1451992">
                      <a:extLst>
                        <a:ext uri="{9D8B030D-6E8A-4147-A177-3AD203B41FA5}">
                          <a16:colId xmlns:a16="http://schemas.microsoft.com/office/drawing/2014/main" val="2935490800"/>
                        </a:ext>
                      </a:extLst>
                    </a:gridCol>
                    <a:gridCol w="3456385">
                      <a:extLst>
                        <a:ext uri="{9D8B030D-6E8A-4147-A177-3AD203B41FA5}">
                          <a16:colId xmlns:a16="http://schemas.microsoft.com/office/drawing/2014/main" val="113227018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i="0" dirty="0"/>
                            <a:t>H</a:t>
                          </a:r>
                          <a:r>
                            <a:rPr lang="pt-BR" i="0" baseline="-25000" dirty="0"/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i="0" dirty="0"/>
                            <a:t>H</a:t>
                          </a:r>
                          <a:r>
                            <a:rPr lang="pt-BR" i="0" baseline="-25000" dirty="0"/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i="0" dirty="0"/>
                            <a:t>Rejeita H</a:t>
                          </a:r>
                          <a:r>
                            <a:rPr lang="pt-BR" i="0" baseline="-25000" dirty="0"/>
                            <a:t>0</a:t>
                          </a:r>
                          <a:r>
                            <a:rPr lang="pt-BR" i="0" dirty="0"/>
                            <a:t> se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951842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i="0" dirty="0" smtClean="0">
                                    <a:latin typeface="Cambria Math" panose="02040503050406030204" pitchFamily="18" charset="0"/>
                                  </a:rPr>
                                  <m:t>μ</m:t>
                                </m:r>
                                <m:r>
                                  <a:rPr lang="pt-BR" i="0" dirty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pt-BR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0" dirty="0">
                                        <a:latin typeface="Cambria Math" panose="02040503050406030204" pitchFamily="18" charset="0"/>
                                      </a:rPr>
                                      <m:t>μ</m:t>
                                    </m:r>
                                  </m:e>
                                  <m:sub>
                                    <m:r>
                                      <a:rPr lang="pt-BR" i="0" dirty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i="0" dirty="0" smtClean="0">
                                    <a:latin typeface="Cambria Math" panose="02040503050406030204" pitchFamily="18" charset="0"/>
                                  </a:rPr>
                                  <m:t>μ</m:t>
                                </m:r>
                                <m:r>
                                  <a:rPr lang="pt-BR" i="0" dirty="0" smtClean="0">
                                    <a:latin typeface="Cambria Math" panose="02040503050406030204" pitchFamily="18" charset="0"/>
                                  </a:rPr>
                                  <m:t>≠</m:t>
                                </m:r>
                                <m:sSub>
                                  <m:sSubPr>
                                    <m:ctrlPr>
                                      <a:rPr lang="pt-BR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0" dirty="0">
                                        <a:latin typeface="Cambria Math" panose="02040503050406030204" pitchFamily="18" charset="0"/>
                                      </a:rPr>
                                      <m:t>μ</m:t>
                                    </m:r>
                                  </m:e>
                                  <m:sub>
                                    <m:r>
                                      <a:rPr lang="pt-BR" i="0" dirty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t-BR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t</m:t>
                                    </m:r>
                                    <m:d>
                                      <m:dPr>
                                        <m:ctrlPr>
                                          <a:rPr lang="pt-B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pt-BR" b="0" i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x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pt-BR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&gt;</m:t>
                                </m:r>
                                <m:sSub>
                                  <m:sSub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t-BR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t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pt-BR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n</m:t>
                                    </m:r>
                                    <m:r>
                                      <a:rPr lang="pt-BR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−1,1−</m:t>
                                    </m:r>
                                    <m:f>
                                      <m:fPr>
                                        <m:ctrlPr>
                                          <a:rPr lang="pt-B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m:rPr>
                                            <m:sty m:val="p"/>
                                          </m:rPr>
                                          <a:rPr lang="el-G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α</m:t>
                                        </m:r>
                                      </m:num>
                                      <m:den>
                                        <m:r>
                                          <a:rPr lang="pt-BR" b="0" i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b>
                                </m:sSub>
                              </m:oMath>
                            </m:oMathPara>
                          </a14:m>
                          <a:endParaRPr lang="pt-BR" i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168090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i="0" dirty="0" smtClean="0">
                                    <a:latin typeface="Cambria Math" panose="02040503050406030204" pitchFamily="18" charset="0"/>
                                  </a:rPr>
                                  <m:t>μ</m:t>
                                </m:r>
                                <m:r>
                                  <a:rPr lang="pt-BR" i="0" dirty="0"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sSub>
                                  <m:sSubPr>
                                    <m:ctrlPr>
                                      <a:rPr lang="pt-BR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0" dirty="0">
                                        <a:latin typeface="Cambria Math" panose="02040503050406030204" pitchFamily="18" charset="0"/>
                                      </a:rPr>
                                      <m:t>μ</m:t>
                                    </m:r>
                                  </m:e>
                                  <m:sub>
                                    <m:r>
                                      <a:rPr lang="pt-BR" i="0" dirty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i="0" dirty="0" smtClean="0">
                                    <a:latin typeface="Cambria Math" panose="02040503050406030204" pitchFamily="18" charset="0"/>
                                  </a:rPr>
                                  <m:t>μ</m:t>
                                </m:r>
                                <m:r>
                                  <a:rPr lang="pt-BR" i="0" dirty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pt-BR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0" dirty="0">
                                        <a:latin typeface="Cambria Math" panose="02040503050406030204" pitchFamily="18" charset="0"/>
                                      </a:rPr>
                                      <m:t>μ</m:t>
                                    </m:r>
                                  </m:e>
                                  <m:sub>
                                    <m:r>
                                      <a:rPr lang="pt-BR" i="0" dirty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pt-BR" b="0" i="0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t</m:t>
                                </m:r>
                                <m:d>
                                  <m:d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t-BR" b="0" i="0" smtClean="0"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  <m:t>x</m:t>
                                    </m:r>
                                  </m:e>
                                </m:d>
                                <m:r>
                                  <a:rPr lang="pt-BR" b="0" i="0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&lt;</m:t>
                                </m:r>
                                <m:r>
                                  <a:rPr lang="pt-BR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t-BR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t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pt-BR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n</m:t>
                                    </m:r>
                                    <m:r>
                                      <a:rPr lang="pt-BR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−1,1−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l-G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α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i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850149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i="0" dirty="0" smtClean="0">
                                    <a:latin typeface="Cambria Math" panose="02040503050406030204" pitchFamily="18" charset="0"/>
                                  </a:rPr>
                                  <m:t>μ</m:t>
                                </m:r>
                                <m:r>
                                  <a:rPr lang="pt-BR" i="0" dirty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sSub>
                                  <m:sSubPr>
                                    <m:ctrlPr>
                                      <a:rPr lang="pt-BR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0" dirty="0">
                                        <a:latin typeface="Cambria Math" panose="02040503050406030204" pitchFamily="18" charset="0"/>
                                      </a:rPr>
                                      <m:t>μ</m:t>
                                    </m:r>
                                  </m:e>
                                  <m:sub>
                                    <m:r>
                                      <a:rPr lang="pt-BR" i="0" dirty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i="0" dirty="0" smtClean="0">
                                    <a:latin typeface="Cambria Math" panose="02040503050406030204" pitchFamily="18" charset="0"/>
                                  </a:rPr>
                                  <m:t>μ</m:t>
                                </m:r>
                                <m:r>
                                  <a:rPr lang="pt-BR" i="0" dirty="0"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sSub>
                                  <m:sSubPr>
                                    <m:ctrlPr>
                                      <a:rPr lang="pt-BR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0" dirty="0">
                                        <a:latin typeface="Cambria Math" panose="02040503050406030204" pitchFamily="18" charset="0"/>
                                      </a:rPr>
                                      <m:t>μ</m:t>
                                    </m:r>
                                  </m:e>
                                  <m:sub>
                                    <m:r>
                                      <a:rPr lang="pt-BR" i="0" dirty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pt-BR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t</m:t>
                                </m:r>
                                <m:d>
                                  <m:d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t-BR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</m:d>
                                <m:r>
                                  <a:rPr lang="pt-BR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&gt;+</m:t>
                                </m:r>
                                <m:sSub>
                                  <m:sSub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t-BR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t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pt-BR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n</m:t>
                                    </m:r>
                                    <m:r>
                                      <a:rPr lang="pt-BR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−1,1−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pt-BR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α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i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1567437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ela 8">
                <a:extLst>
                  <a:ext uri="{FF2B5EF4-FFF2-40B4-BE49-F238E27FC236}">
                    <a16:creationId xmlns:a16="http://schemas.microsoft.com/office/drawing/2014/main" id="{2F16D049-AF58-674A-B243-C2568A11F2C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69216953"/>
                  </p:ext>
                </p:extLst>
              </p:nvPr>
            </p:nvGraphicFramePr>
            <p:xfrm>
              <a:off x="1403648" y="4519256"/>
              <a:ext cx="6360369" cy="161296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451992">
                      <a:extLst>
                        <a:ext uri="{9D8B030D-6E8A-4147-A177-3AD203B41FA5}">
                          <a16:colId xmlns:a16="http://schemas.microsoft.com/office/drawing/2014/main" val="3827655433"/>
                        </a:ext>
                      </a:extLst>
                    </a:gridCol>
                    <a:gridCol w="1451992">
                      <a:extLst>
                        <a:ext uri="{9D8B030D-6E8A-4147-A177-3AD203B41FA5}">
                          <a16:colId xmlns:a16="http://schemas.microsoft.com/office/drawing/2014/main" val="2935490800"/>
                        </a:ext>
                      </a:extLst>
                    </a:gridCol>
                    <a:gridCol w="3456385">
                      <a:extLst>
                        <a:ext uri="{9D8B030D-6E8A-4147-A177-3AD203B41FA5}">
                          <a16:colId xmlns:a16="http://schemas.microsoft.com/office/drawing/2014/main" val="113227018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i="0" dirty="0"/>
                            <a:t>H</a:t>
                          </a:r>
                          <a:r>
                            <a:rPr lang="pt-BR" i="0" baseline="-25000" dirty="0"/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i="0" dirty="0"/>
                            <a:t>H</a:t>
                          </a:r>
                          <a:r>
                            <a:rPr lang="pt-BR" i="0" baseline="-25000" dirty="0"/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i="0" dirty="0"/>
                            <a:t>Rejeita H</a:t>
                          </a:r>
                          <a:r>
                            <a:rPr lang="pt-BR" i="0" baseline="-25000" dirty="0"/>
                            <a:t>0</a:t>
                          </a:r>
                          <a:r>
                            <a:rPr lang="pt-BR" i="0" dirty="0"/>
                            <a:t> se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95184297"/>
                      </a:ext>
                    </a:extLst>
                  </a:tr>
                  <a:tr h="486474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870" t="-79487" r="-337391" b="-156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1754" t="-79487" r="-240351" b="-156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84249" t="-79487" r="-366" b="-1564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6809008"/>
                      </a:ext>
                    </a:extLst>
                  </a:tr>
                  <a:tr h="377825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870" t="-233333" r="-337391" b="-1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1754" t="-233333" r="-240351" b="-1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84249" t="-233333" r="-366" b="-10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5014962"/>
                      </a:ext>
                    </a:extLst>
                  </a:tr>
                  <a:tr h="377825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870" t="-333333" r="-337391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1754" t="-333333" r="-240351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84249" t="-333333" r="-366" b="-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1567437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DD3355A8-8EE7-6D45-8949-F666ABA28772}"/>
                  </a:ext>
                </a:extLst>
              </p:cNvPr>
              <p:cNvSpPr txBox="1"/>
              <p:nvPr/>
            </p:nvSpPr>
            <p:spPr>
              <a:xfrm>
                <a:off x="1259632" y="2780928"/>
                <a:ext cx="1394997" cy="8470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acc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sup>
                        <m:e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DD3355A8-8EE7-6D45-8949-F666ABA287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2780928"/>
                <a:ext cx="1394997" cy="847027"/>
              </a:xfrm>
              <a:prstGeom prst="rect">
                <a:avLst/>
              </a:prstGeom>
              <a:blipFill>
                <a:blip r:embed="rId5"/>
                <a:stretch>
                  <a:fillRect l="-9910" t="-98529" r="-14414" b="-1514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00C963D0-C403-534B-BE96-46E0B0693649}"/>
                  </a:ext>
                </a:extLst>
              </p:cNvPr>
              <p:cNvSpPr txBox="1"/>
              <p:nvPr/>
            </p:nvSpPr>
            <p:spPr>
              <a:xfrm>
                <a:off x="5843033" y="2873421"/>
                <a:ext cx="1609287" cy="662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𝐭</m:t>
                      </m:r>
                      <m:d>
                        <m:dPr>
                          <m:ctrlPr>
                            <a:rPr lang="pt-B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pt-BR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pt-B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acc>
                          <m:r>
                            <a:rPr lang="pt-BR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𝛍</m:t>
                              </m:r>
                            </m:e>
                            <m:sub>
                              <m:r>
                                <a:rPr lang="pt-BR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𝐒</m:t>
                              </m:r>
                            </m:e>
                            <m:sub>
                              <m:r>
                                <a:rPr lang="pt-BR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𝐗</m:t>
                              </m:r>
                            </m:sub>
                          </m:sSub>
                          <m:r>
                            <a:rPr lang="pt-BR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ad>
                            <m:radPr>
                              <m:degHide m:val="on"/>
                              <m:ctrlPr>
                                <a:rPr lang="pt-B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𝐧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pt-B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00C963D0-C403-534B-BE96-46E0B0693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3033" y="2873421"/>
                <a:ext cx="1609287" cy="662041"/>
              </a:xfrm>
              <a:prstGeom prst="rect">
                <a:avLst/>
              </a:prstGeom>
              <a:blipFill>
                <a:blip r:embed="rId6"/>
                <a:stretch>
                  <a:fillRect b="-943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eta para a Direita 6">
            <a:extLst>
              <a:ext uri="{FF2B5EF4-FFF2-40B4-BE49-F238E27FC236}">
                <a16:creationId xmlns:a16="http://schemas.microsoft.com/office/drawing/2014/main" id="{7F9C3F12-3486-584E-BBA9-CA6AA5AFA875}"/>
              </a:ext>
            </a:extLst>
          </p:cNvPr>
          <p:cNvSpPr/>
          <p:nvPr/>
        </p:nvSpPr>
        <p:spPr>
          <a:xfrm>
            <a:off x="4932040" y="3024421"/>
            <a:ext cx="648072" cy="360040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B60B8D8B-17BC-F249-BEB9-A8629A8B138C}"/>
                  </a:ext>
                </a:extLst>
              </p:cNvPr>
              <p:cNvSpPr txBox="1"/>
              <p:nvPr/>
            </p:nvSpPr>
            <p:spPr>
              <a:xfrm>
                <a:off x="2691689" y="2781473"/>
                <a:ext cx="1943160" cy="8459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𝐒</m:t>
                          </m:r>
                        </m:e>
                        <m:sub>
                          <m:r>
                            <a:rPr lang="pt-BR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𝐗</m:t>
                          </m:r>
                        </m:sub>
                        <m:sup>
                          <m:r>
                            <a:rPr lang="pt-B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pt-BR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pt-BR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𝐧</m:t>
                          </m:r>
                          <m:r>
                            <a:rPr lang="pt-BR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pt-B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𝐢</m:t>
                          </m:r>
                          <m:r>
                            <a:rPr lang="pt-BR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pt-BR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𝐧</m:t>
                          </m:r>
                        </m:sup>
                        <m:e>
                          <m:sSub>
                            <m:sSubPr>
                              <m:ctrlPr>
                                <a:rPr lang="pt-B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pt-BR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𝐢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B60B8D8B-17BC-F249-BEB9-A8629A8B13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1689" y="2781473"/>
                <a:ext cx="1943160" cy="845937"/>
              </a:xfrm>
              <a:prstGeom prst="rect">
                <a:avLst/>
              </a:prstGeom>
              <a:blipFill>
                <a:blip r:embed="rId7"/>
                <a:stretch>
                  <a:fillRect t="-98529" r="-9091" b="-1514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76341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94EA37-DB86-2244-860B-7B7A428D3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Teste de hipótese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79F7377-CDC9-474E-AC71-F1F424D02F9E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dirty="0"/>
                  <a:t>Comparação de médias entre duas amostras</a:t>
                </a:r>
              </a:p>
              <a:p>
                <a:pPr lvl="1"/>
                <a:r>
                  <a:rPr lang="pt-BR" dirty="0"/>
                  <a:t>Duas amostras independentes ☞ </a:t>
                </a:r>
                <a:r>
                  <a:rPr lang="pt-BR" dirty="0" err="1"/>
                  <a:t>X</a:t>
                </a:r>
                <a:r>
                  <a:rPr lang="pt-BR" dirty="0"/>
                  <a:t> e </a:t>
                </a:r>
                <a:r>
                  <a:rPr lang="pt-BR" dirty="0" err="1"/>
                  <a:t>Y</a:t>
                </a:r>
                <a:endParaRPr lang="pt-BR" dirty="0"/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i="0" dirty="0">
                        <a:latin typeface="Cambria Math" panose="02040503050406030204" pitchFamily="18" charset="0"/>
                      </a:rPr>
                      <m:t>X</m:t>
                    </m:r>
                    <m:r>
                      <a:rPr lang="pt-BR" i="0" dirty="0">
                        <a:latin typeface="Cambria Math" panose="02040503050406030204" pitchFamily="18" charset="0"/>
                      </a:rPr>
                      <m:t> ~ </m:t>
                    </m:r>
                    <m:r>
                      <m:rPr>
                        <m:sty m:val="p"/>
                      </m:rPr>
                      <a:rPr lang="pt-BR" i="0" dirty="0">
                        <a:latin typeface="Cambria Math" panose="02040503050406030204" pitchFamily="18" charset="0"/>
                      </a:rPr>
                      <m:t>N</m:t>
                    </m:r>
                    <m:r>
                      <a:rPr lang="pt-BR" i="0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pt-B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sub>
                    </m:sSub>
                    <m:r>
                      <a:rPr lang="pt-BR" i="0" dirty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pt-B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sub>
                      <m:sup>
                        <m:r>
                          <a:rPr lang="pt-BR" i="0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pt-BR" i="0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dirty="0"/>
                  <a:t> 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dirty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pt-BR" i="0" dirty="0">
                        <a:latin typeface="Cambria Math" panose="02040503050406030204" pitchFamily="18" charset="0"/>
                      </a:rPr>
                      <m:t> ~ </m:t>
                    </m:r>
                    <m:r>
                      <m:rPr>
                        <m:sty m:val="p"/>
                      </m:rPr>
                      <a:rPr lang="pt-BR" i="0" dirty="0">
                        <a:latin typeface="Cambria Math" panose="02040503050406030204" pitchFamily="18" charset="0"/>
                      </a:rPr>
                      <m:t>N</m:t>
                    </m:r>
                    <m:r>
                      <a:rPr lang="pt-BR" i="0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Y</m:t>
                        </m:r>
                      </m:sub>
                    </m:sSub>
                    <m:r>
                      <a:rPr lang="pt-BR" i="0" dirty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pt-B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Y</m:t>
                        </m:r>
                      </m:sub>
                      <m:sup>
                        <m:r>
                          <a:rPr lang="pt-BR" i="0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pt-BR" i="0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pt-B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 dirty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pt-BR" b="0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b="0" i="0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pt-B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pt-BR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b="0" i="0" dirty="0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pt-B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sSub>
                          <m:sSubPr>
                            <m:ctrlPr>
                              <a:rPr lang="pt-BR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b="0" i="0" dirty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  <m:sub>
                            <m:r>
                              <a:rPr lang="pt-BR" b="0" i="0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pt-BR" dirty="0"/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lang="pt-BR" i="0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i="0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lang="pt-BR" i="0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i="0" dirty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sSub>
                          <m:sSubPr>
                            <m:ctrlPr>
                              <a:rPr lang="pt-BR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i="0" dirty="0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  <m:sub>
                            <m:r>
                              <a:rPr lang="pt-BR" b="0" i="0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pt-BR" i="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/>
                  <a:t>i.i.</a:t>
                </a:r>
                <a:r>
                  <a:rPr lang="pt-BR" dirty="0" err="1"/>
                  <a:t>d</a:t>
                </a:r>
                <a:r>
                  <a:rPr lang="pt-BR" dirty="0"/>
                  <a:t>.’</a:t>
                </a:r>
                <a:r>
                  <a:rPr lang="pt-BR" dirty="0" err="1"/>
                  <a:t>s</a:t>
                </a:r>
                <a:endParaRPr lang="pt-BR" dirty="0"/>
              </a:p>
              <a:p>
                <a:pPr lvl="3"/>
                <a:r>
                  <a:rPr lang="pt-BR" dirty="0"/>
                  <a:t>Mesma distribuição de </a:t>
                </a:r>
                <a:r>
                  <a:rPr lang="pt-BR" dirty="0" err="1"/>
                  <a:t>X</a:t>
                </a:r>
                <a:r>
                  <a:rPr lang="pt-BR" dirty="0"/>
                  <a:t> e </a:t>
                </a:r>
                <a:r>
                  <a:rPr lang="pt-BR" dirty="0" err="1"/>
                  <a:t>Y</a:t>
                </a:r>
                <a:r>
                  <a:rPr lang="pt-BR" dirty="0"/>
                  <a:t>, respectivamente</a:t>
                </a:r>
              </a:p>
              <a:p>
                <a:pPr lvl="3"/>
                <a:endParaRPr lang="pt-BR" dirty="0"/>
              </a:p>
              <a:p>
                <a:pPr lvl="1"/>
                <a:r>
                  <a:rPr lang="pt-BR" dirty="0"/>
                  <a:t>Formular hipótese(</a:t>
                </a:r>
                <a:r>
                  <a:rPr lang="pt-BR" dirty="0" err="1"/>
                  <a:t>s</a:t>
                </a:r>
                <a:r>
                  <a:rPr lang="pt-BR" dirty="0"/>
                  <a:t>)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 i="0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BR" i="0" dirty="0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pt-B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sub>
                    </m:sSub>
                    <m:r>
                      <a:rPr lang="pt-BR" i="0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</a:rPr>
                          <m:t>Y</m:t>
                        </m:r>
                      </m:sub>
                    </m:sSub>
                  </m:oMath>
                </a14:m>
                <a:r>
                  <a:rPr lang="pt-BR" dirty="0"/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i="0" dirty="0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pt-B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sub>
                    </m:sSub>
                    <m:r>
                      <a:rPr lang="pt-BR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</a:rPr>
                          <m:t>Y</m:t>
                        </m:r>
                      </m:sub>
                    </m:sSub>
                  </m:oMath>
                </a14:m>
                <a:r>
                  <a:rPr lang="pt-BR" dirty="0"/>
                  <a:t> (duas caudas)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 i="0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BR" i="0" dirty="0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pt-B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sub>
                    </m:sSub>
                    <m:r>
                      <a:rPr lang="pt-BR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μ</m:t>
                        </m:r>
                      </m:e>
                      <m:sub>
                        <m:r>
                          <a:rPr lang="pt-BR" i="0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BR" dirty="0"/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i="0" dirty="0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pt-B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sub>
                    </m:sSub>
                    <m:r>
                      <a:rPr lang="pt-BR" i="0" dirty="0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</a:rPr>
                          <m:t>Y</m:t>
                        </m:r>
                      </m:sub>
                    </m:sSub>
                  </m:oMath>
                </a14:m>
                <a:r>
                  <a:rPr lang="pt-BR" dirty="0"/>
                  <a:t> (uma cauda à esquerda)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 i="0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BR" i="0" dirty="0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pt-B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sub>
                    </m:sSub>
                    <m:r>
                      <a:rPr lang="pt-BR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μ</m:t>
                        </m:r>
                      </m:e>
                      <m:sub>
                        <m:r>
                          <a:rPr lang="pt-BR" i="0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BR" dirty="0"/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i="0" dirty="0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pt-B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sub>
                    </m:sSub>
                    <m:r>
                      <a:rPr lang="pt-BR" i="0" dirty="0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</a:rPr>
                          <m:t>Y</m:t>
                        </m:r>
                      </m:sub>
                    </m:sSub>
                  </m:oMath>
                </a14:m>
                <a:r>
                  <a:rPr lang="pt-BR" dirty="0"/>
                  <a:t> (uma cauda à direita)</a:t>
                </a:r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79F7377-CDC9-474E-AC71-F1F424D02F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84435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94EA37-DB86-2244-860B-7B7A428D3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Teste de hipótese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79F7377-CDC9-474E-AC71-F1F424D02F9E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dirty="0"/>
                  <a:t>Comparação de médias entre duas amostras</a:t>
                </a:r>
              </a:p>
              <a:p>
                <a:pPr lvl="1"/>
                <a:r>
                  <a:rPr lang="pt-BR" dirty="0"/>
                  <a:t>Dependendo da variância das amostras...</a:t>
                </a:r>
              </a:p>
              <a:p>
                <a:pPr lvl="2"/>
                <a14:m>
                  <m:oMath xmlns:m="http://schemas.openxmlformats.org/officeDocument/2006/math">
                    <m:sSubSup>
                      <m:sSubSup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</a:rPr>
                          <m:t>X</m:t>
                        </m:r>
                      </m:sub>
                      <m:sup>
                        <m:r>
                          <a:rPr lang="pt-BR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pt-BR" dirty="0"/>
                  <a:t> 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</a:rPr>
                          <m:t>Y</m:t>
                        </m:r>
                      </m:sub>
                      <m:sup>
                        <m:r>
                          <a:rPr lang="pt-BR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pt-BR" dirty="0"/>
                  <a:t> são conhecidas</a:t>
                </a:r>
              </a:p>
              <a:p>
                <a:pPr lvl="2"/>
                <a14:m>
                  <m:oMath xmlns:m="http://schemas.openxmlformats.org/officeDocument/2006/math">
                    <m:sSubSup>
                      <m:sSubSup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</a:rPr>
                          <m:t>X</m:t>
                        </m:r>
                      </m:sub>
                      <m:sup>
                        <m:r>
                          <a:rPr lang="pt-BR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pt-BR" dirty="0"/>
                  <a:t> 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</a:rPr>
                          <m:t>Y</m:t>
                        </m:r>
                      </m:sub>
                      <m:sup>
                        <m:r>
                          <a:rPr lang="pt-BR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pt-BR" dirty="0"/>
                  <a:t> são desconhecidas mas iguais</a:t>
                </a:r>
              </a:p>
              <a:p>
                <a:pPr lvl="2"/>
                <a14:m>
                  <m:oMath xmlns:m="http://schemas.openxmlformats.org/officeDocument/2006/math">
                    <m:sSubSup>
                      <m:sSubSup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</a:rPr>
                          <m:t>X</m:t>
                        </m:r>
                      </m:sub>
                      <m:sup>
                        <m:r>
                          <a:rPr lang="pt-BR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pt-BR" dirty="0"/>
                  <a:t> 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</a:rPr>
                          <m:t>Y</m:t>
                        </m:r>
                      </m:sub>
                      <m:sup>
                        <m:r>
                          <a:rPr lang="pt-BR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pt-BR" dirty="0"/>
                  <a:t> são desconhecidas e desiguais</a:t>
                </a:r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79F7377-CDC9-474E-AC71-F1F424D02F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72608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94EA37-DB86-2244-860B-7B7A428D3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Teste de hipótese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79F7377-CDC9-474E-AC71-F1F424D02F9E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dirty="0"/>
                  <a:t>Comparação de médias entre duas amostras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</a:rPr>
                          <m:t>X</m:t>
                        </m:r>
                      </m:sub>
                      <m:sup>
                        <m:r>
                          <a:rPr lang="pt-BR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pt-BR" dirty="0"/>
                  <a:t> 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</a:rPr>
                          <m:t>Y</m:t>
                        </m:r>
                      </m:sub>
                      <m:sup>
                        <m:r>
                          <a:rPr lang="pt-BR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pt-BR" dirty="0"/>
                  <a:t> são conhecidas</a:t>
                </a:r>
              </a:p>
              <a:p>
                <a:pPr lvl="2"/>
                <a:r>
                  <a:rPr lang="pt-BR" dirty="0"/>
                  <a:t>Se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 i="0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BR" i="0" dirty="0" smtClean="0">
                        <a:latin typeface="Cambria Math" panose="02040503050406030204" pitchFamily="18" charset="0"/>
                      </a:rPr>
                      <m:t> :</m:t>
                    </m:r>
                    <m:sSub>
                      <m:sSubPr>
                        <m:ctrlPr>
                          <a:rPr lang="pt-BR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i="0" dirty="0" err="1" smtClean="0">
                            <a:latin typeface="Cambria Math" panose="02040503050406030204" pitchFamily="18" charset="0"/>
                          </a:rPr>
                          <m:t>X</m:t>
                        </m:r>
                      </m:sub>
                    </m:sSub>
                    <m:r>
                      <a:rPr lang="pt-BR" i="0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i="0" dirty="0" err="1" smtClean="0">
                            <a:latin typeface="Cambria Math" panose="02040503050406030204" pitchFamily="18" charset="0"/>
                          </a:rPr>
                          <m:t>Y</m:t>
                        </m:r>
                      </m:sub>
                    </m:sSub>
                  </m:oMath>
                </a14:m>
                <a:r>
                  <a:rPr lang="pt-BR" dirty="0"/>
                  <a:t> é verdadeira</a:t>
                </a:r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79F7377-CDC9-474E-AC71-F1F424D02F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69015854-95EF-4C4A-8076-5FE91BA357EB}"/>
                  </a:ext>
                </a:extLst>
              </p:cNvPr>
              <p:cNvSpPr/>
              <p:nvPr/>
            </p:nvSpPr>
            <p:spPr>
              <a:xfrm>
                <a:off x="1331639" y="4402197"/>
                <a:ext cx="2828275" cy="8470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</m:acc>
                      <m:r>
                        <a:rPr lang="pt-BR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i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  <m:sub>
                              <m: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pt-BR" i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i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  <m:sub>
                              <m: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 i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</m:e>
                      </m:nary>
                      <m:r>
                        <a:rPr lang="pt-BR" i="0">
                          <a:latin typeface="Cambria Math" panose="02040503050406030204" pitchFamily="18" charset="0"/>
                        </a:rPr>
                        <m:t>~</m:t>
                      </m:r>
                      <m:r>
                        <m:rPr>
                          <m:sty m:val="p"/>
                        </m:rPr>
                        <a:rPr lang="pt-BR" i="0">
                          <a:latin typeface="Cambria Math" panose="02040503050406030204" pitchFamily="18" charset="0"/>
                        </a:rPr>
                        <m:t>N</m:t>
                      </m:r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μ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Y</m:t>
                              </m:r>
                            </m:sub>
                          </m:sSub>
                          <m:r>
                            <a:rPr lang="pt-BR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pt-B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Y</m:t>
                                  </m:r>
                                </m:sub>
                                <m:sup>
                                  <m:r>
                                    <a:rPr lang="pt-BR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a:rPr lang="pt-B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69015854-95EF-4C4A-8076-5FE91BA357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39" y="4402197"/>
                <a:ext cx="2828275" cy="847027"/>
              </a:xfrm>
              <a:prstGeom prst="rect">
                <a:avLst/>
              </a:prstGeom>
              <a:blipFill>
                <a:blip r:embed="rId3"/>
                <a:stretch>
                  <a:fillRect t="-101493" b="-15522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F3767687-7B38-4344-9676-39EB584F02A7}"/>
                  </a:ext>
                </a:extLst>
              </p:cNvPr>
              <p:cNvSpPr/>
              <p:nvPr/>
            </p:nvSpPr>
            <p:spPr>
              <a:xfrm>
                <a:off x="1331640" y="3270094"/>
                <a:ext cx="2828275" cy="8470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acc>
                      <m:r>
                        <a:rPr lang="pt-BR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i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  <m:sub>
                              <m: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pt-BR" i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i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  <m:sub>
                              <m: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i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 i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</m:e>
                      </m:nary>
                      <m:r>
                        <a:rPr lang="pt-BR" i="0">
                          <a:latin typeface="Cambria Math" panose="02040503050406030204" pitchFamily="18" charset="0"/>
                        </a:rPr>
                        <m:t>~</m:t>
                      </m:r>
                      <m:r>
                        <m:rPr>
                          <m:sty m:val="p"/>
                        </m:rPr>
                        <a:rPr lang="pt-BR" i="0">
                          <a:latin typeface="Cambria Math" panose="02040503050406030204" pitchFamily="18" charset="0"/>
                        </a:rPr>
                        <m:t>N</m:t>
                      </m:r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μ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X</m:t>
                              </m:r>
                            </m:sub>
                          </m:sSub>
                          <m:r>
                            <a:rPr lang="pt-BR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pt-B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X</m:t>
                                  </m:r>
                                </m:sub>
                                <m:sup>
                                  <m:r>
                                    <a:rPr lang="pt-BR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a:rPr lang="pt-B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F3767687-7B38-4344-9676-39EB584F02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3270094"/>
                <a:ext cx="2828275" cy="847027"/>
              </a:xfrm>
              <a:prstGeom prst="rect">
                <a:avLst/>
              </a:prstGeom>
              <a:blipFill>
                <a:blip r:embed="rId4"/>
                <a:stretch>
                  <a:fillRect t="-97059" b="-15294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93D7FB98-1278-A541-86AE-479E904CC865}"/>
                  </a:ext>
                </a:extLst>
              </p:cNvPr>
              <p:cNvSpPr/>
              <p:nvPr/>
            </p:nvSpPr>
            <p:spPr>
              <a:xfrm>
                <a:off x="5065522" y="3925565"/>
                <a:ext cx="3034870" cy="7275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acc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</m:acc>
                      <m:r>
                        <a:rPr lang="pt-BR" i="0">
                          <a:latin typeface="Cambria Math" panose="02040503050406030204" pitchFamily="18" charset="0"/>
                        </a:rPr>
                        <m:t>~</m:t>
                      </m:r>
                      <m:r>
                        <m:rPr>
                          <m:sty m:val="p"/>
                        </m:rPr>
                        <a:rPr lang="pt-BR" i="0">
                          <a:latin typeface="Cambria Math" panose="02040503050406030204" pitchFamily="18" charset="0"/>
                        </a:rPr>
                        <m:t>N</m:t>
                      </m:r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μ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Y</m:t>
                              </m:r>
                            </m:sub>
                          </m:sSub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μ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Y</m:t>
                              </m:r>
                            </m:sub>
                          </m:sSub>
                          <m:r>
                            <a:rPr lang="pt-BR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pt-B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X</m:t>
                                  </m:r>
                                </m:sub>
                                <m:sup>
                                  <m:r>
                                    <a:rPr lang="pt-BR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a:rPr lang="pt-B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pt-B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Y</m:t>
                                  </m:r>
                                </m:sub>
                                <m:sup>
                                  <m:r>
                                    <a:rPr lang="pt-BR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a:rPr lang="pt-B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93D7FB98-1278-A541-86AE-479E904CC8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5522" y="3925565"/>
                <a:ext cx="3034870" cy="7275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eta para a Direita 7">
            <a:extLst>
              <a:ext uri="{FF2B5EF4-FFF2-40B4-BE49-F238E27FC236}">
                <a16:creationId xmlns:a16="http://schemas.microsoft.com/office/drawing/2014/main" id="{9F21460B-E43D-0643-A16A-E718BAC23278}"/>
              </a:ext>
            </a:extLst>
          </p:cNvPr>
          <p:cNvSpPr/>
          <p:nvPr/>
        </p:nvSpPr>
        <p:spPr>
          <a:xfrm>
            <a:off x="4346531" y="4109330"/>
            <a:ext cx="648072" cy="360040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75148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94EA37-DB86-2244-860B-7B7A428D3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Teste de hipótese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79F7377-CDC9-474E-AC71-F1F424D02F9E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dirty="0"/>
                  <a:t>Comparação de médias entre duas amostras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</a:rPr>
                          <m:t>X</m:t>
                        </m:r>
                      </m:sub>
                      <m:sup>
                        <m:r>
                          <a:rPr lang="pt-BR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pt-BR" dirty="0"/>
                  <a:t> 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</a:rPr>
                          <m:t>Y</m:t>
                        </m:r>
                      </m:sub>
                      <m:sup>
                        <m:r>
                          <a:rPr lang="pt-BR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pt-BR" dirty="0"/>
                  <a:t> são conhecidas</a:t>
                </a:r>
              </a:p>
              <a:p>
                <a:pPr lvl="2"/>
                <a:r>
                  <a:rPr lang="pt-BR" dirty="0"/>
                  <a:t>Se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BR" dirty="0">
                        <a:latin typeface="Cambria Math" panose="02040503050406030204" pitchFamily="18" charset="0"/>
                      </a:rPr>
                      <m:t> :</m:t>
                    </m:r>
                    <m:sSub>
                      <m:sSubPr>
                        <m:ctrlPr>
                          <a:rPr lang="pt-BR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dirty="0" err="1">
                            <a:latin typeface="Cambria Math" panose="02040503050406030204" pitchFamily="18" charset="0"/>
                          </a:rPr>
                          <m:t>X</m:t>
                        </m:r>
                      </m:sub>
                    </m:sSub>
                    <m:r>
                      <a:rPr lang="pt-BR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dirty="0" err="1">
                            <a:latin typeface="Cambria Math" panose="02040503050406030204" pitchFamily="18" charset="0"/>
                          </a:rPr>
                          <m:t>Y</m:t>
                        </m:r>
                      </m:sub>
                    </m:sSub>
                  </m:oMath>
                </a14:m>
                <a:r>
                  <a:rPr lang="pt-BR" dirty="0"/>
                  <a:t> é verdadeira</a:t>
                </a:r>
              </a:p>
              <a:p>
                <a:pPr lvl="2"/>
                <a:endParaRPr lang="pt-BR" dirty="0"/>
              </a:p>
              <a:p>
                <a:pPr lvl="2"/>
                <a:endParaRPr lang="pt-BR" dirty="0"/>
              </a:p>
              <a:p>
                <a:pPr lvl="2"/>
                <a:endParaRPr lang="pt-BR" dirty="0"/>
              </a:p>
              <a:p>
                <a:pPr lvl="2"/>
                <a:endParaRPr lang="pt-BR" dirty="0"/>
              </a:p>
              <a:p>
                <a:pPr lvl="2"/>
                <a:r>
                  <a:rPr lang="pt-BR" dirty="0"/>
                  <a:t>E o teste a ser aplicado sobre as amostras é</a:t>
                </a:r>
              </a:p>
              <a:p>
                <a:pPr lvl="1"/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79F7377-CDC9-474E-AC71-F1F424D02F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C22550C6-5C9B-364E-9D8C-78DF768F155F}"/>
                  </a:ext>
                </a:extLst>
              </p:cNvPr>
              <p:cNvSpPr/>
              <p:nvPr/>
            </p:nvSpPr>
            <p:spPr>
              <a:xfrm>
                <a:off x="3026417" y="3165568"/>
                <a:ext cx="3091167" cy="12469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i="0" smtClean="0">
                          <a:latin typeface="Cambria Math" panose="02040503050406030204" pitchFamily="18" charset="0"/>
                        </a:rPr>
                        <m:t>T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</m:d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</m:acc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</m:e>
                          </m:acc>
                        </m:num>
                        <m:den>
                          <m:rad>
                            <m:radPr>
                              <m:degHide m:val="on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t-BR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σ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pt-BR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X</m:t>
                                      </m:r>
                                    </m:sub>
                                    <m:sup>
                                      <m:r>
                                        <a:rPr lang="pt-BR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t-BR" b="0" i="0" smtClean="0">
                                          <a:latin typeface="Cambria Math" panose="02040503050406030204" pitchFamily="18" charset="0"/>
                                        </a:rPr>
                                        <m:t>n</m:t>
                                      </m:r>
                                    </m:e>
                                    <m:sub>
                                      <m:r>
                                        <a:rPr lang="pt-BR" b="0" i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t-BR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σ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pt-BR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Y</m:t>
                                      </m:r>
                                    </m:sub>
                                    <m:sup>
                                      <m:r>
                                        <a:rPr lang="pt-BR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t-BR" i="0">
                                          <a:latin typeface="Cambria Math" panose="02040503050406030204" pitchFamily="18" charset="0"/>
                                        </a:rPr>
                                        <m:t>n</m:t>
                                      </m:r>
                                    </m:e>
                                    <m:sub>
                                      <m:r>
                                        <a:rPr lang="pt-BR" b="0" i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rad>
                        </m:den>
                      </m:f>
                      <m:r>
                        <a:rPr lang="pt-BR" i="0">
                          <a:latin typeface="Cambria Math" panose="02040503050406030204" pitchFamily="18" charset="0"/>
                        </a:rPr>
                        <m:t>~</m:t>
                      </m:r>
                      <m:r>
                        <m:rPr>
                          <m:sty m:val="p"/>
                        </m:rPr>
                        <a:rPr lang="pt-BR" i="0">
                          <a:latin typeface="Cambria Math" panose="02040503050406030204" pitchFamily="18" charset="0"/>
                        </a:rPr>
                        <m:t>N</m:t>
                      </m:r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pt-BR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pt-BR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C22550C6-5C9B-364E-9D8C-78DF768F15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6417" y="3165568"/>
                <a:ext cx="3091167" cy="12469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4C930F70-80F2-5E48-9CC5-F3CB67E0EFC0}"/>
                  </a:ext>
                </a:extLst>
              </p:cNvPr>
              <p:cNvSpPr/>
              <p:nvPr/>
            </p:nvSpPr>
            <p:spPr>
              <a:xfrm>
                <a:off x="3527836" y="5229200"/>
                <a:ext cx="2088329" cy="12469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t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</m:d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</m:acc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</m:e>
                          </m:acc>
                        </m:num>
                        <m:den>
                          <m:rad>
                            <m:radPr>
                              <m:degHide m:val="on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t-BR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σ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pt-BR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X</m:t>
                                      </m:r>
                                    </m:sub>
                                    <m:sup>
                                      <m:r>
                                        <a:rPr lang="pt-BR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t-BR" b="0" i="0" smtClean="0">
                                          <a:latin typeface="Cambria Math" panose="02040503050406030204" pitchFamily="18" charset="0"/>
                                        </a:rPr>
                                        <m:t>n</m:t>
                                      </m:r>
                                    </m:e>
                                    <m:sub>
                                      <m:r>
                                        <a:rPr lang="pt-BR" b="0" i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t-BR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σ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pt-BR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Y</m:t>
                                      </m:r>
                                    </m:sub>
                                    <m:sup>
                                      <m:r>
                                        <a:rPr lang="pt-BR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t-BR" i="0">
                                          <a:latin typeface="Cambria Math" panose="02040503050406030204" pitchFamily="18" charset="0"/>
                                        </a:rPr>
                                        <m:t>n</m:t>
                                      </m:r>
                                    </m:e>
                                    <m:sub>
                                      <m:r>
                                        <a:rPr lang="pt-BR" b="0" i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4C930F70-80F2-5E48-9CC5-F3CB67E0EF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836" y="5229200"/>
                <a:ext cx="2088329" cy="12469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9683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Teste de hipótese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Tipos de problemas</a:t>
            </a:r>
          </a:p>
          <a:p>
            <a:pPr lvl="1"/>
            <a:r>
              <a:rPr lang="pt-BR" dirty="0"/>
              <a:t>Problemas de uma amostra</a:t>
            </a:r>
          </a:p>
          <a:p>
            <a:pPr lvl="2"/>
            <a:r>
              <a:rPr lang="pt-BR" dirty="0"/>
              <a:t>Avaliar uma afirmação sobre o </a:t>
            </a:r>
            <a:r>
              <a:rPr lang="pt-BR" b="1" dirty="0">
                <a:solidFill>
                  <a:srgbClr val="FF0000"/>
                </a:solidFill>
              </a:rPr>
              <a:t>parâmetro</a:t>
            </a:r>
            <a:r>
              <a:rPr lang="pt-BR" dirty="0"/>
              <a:t> estimado de uma amostra é rejeitada ou não</a:t>
            </a:r>
          </a:p>
          <a:p>
            <a:pPr lvl="3"/>
            <a:r>
              <a:rPr lang="pt-BR" i="1" dirty="0" err="1"/>
              <a:t>One-sample</a:t>
            </a:r>
            <a:r>
              <a:rPr lang="pt-BR" i="1" dirty="0"/>
              <a:t> </a:t>
            </a:r>
            <a:r>
              <a:rPr lang="pt-BR" i="1" dirty="0" err="1"/>
              <a:t>problem</a:t>
            </a:r>
            <a:endParaRPr lang="pt-BR" i="1" dirty="0"/>
          </a:p>
          <a:p>
            <a:pPr lvl="1"/>
            <a:r>
              <a:rPr lang="pt-BR" dirty="0"/>
              <a:t>Problemas de duas amostras</a:t>
            </a:r>
          </a:p>
          <a:p>
            <a:pPr lvl="2"/>
            <a:r>
              <a:rPr lang="pt-BR" dirty="0"/>
              <a:t>Avaliar se uma afirmação sobre os </a:t>
            </a:r>
            <a:r>
              <a:rPr lang="pt-BR" b="1" dirty="0">
                <a:solidFill>
                  <a:srgbClr val="FF0000"/>
                </a:solidFill>
              </a:rPr>
              <a:t>parâmetros</a:t>
            </a:r>
            <a:r>
              <a:rPr lang="pt-BR" dirty="0"/>
              <a:t> de duas amostras é rejeitada ou não</a:t>
            </a:r>
          </a:p>
          <a:p>
            <a:pPr lvl="3"/>
            <a:r>
              <a:rPr lang="pt-BR" i="1" dirty="0" err="1"/>
              <a:t>Two-sample</a:t>
            </a:r>
            <a:r>
              <a:rPr lang="pt-BR" i="1" dirty="0"/>
              <a:t> </a:t>
            </a:r>
            <a:r>
              <a:rPr lang="pt-BR" i="1" dirty="0" err="1"/>
              <a:t>problem</a:t>
            </a:r>
            <a:r>
              <a:rPr lang="pt-BR" dirty="0"/>
              <a:t> ou </a:t>
            </a:r>
            <a:r>
              <a:rPr lang="pt-BR" i="1" dirty="0" err="1"/>
              <a:t>Two-independent-sample</a:t>
            </a:r>
            <a:r>
              <a:rPr lang="pt-BR" i="1" dirty="0"/>
              <a:t> </a:t>
            </a:r>
            <a:r>
              <a:rPr lang="pt-BR" i="1" dirty="0" err="1"/>
              <a:t>problem</a:t>
            </a:r>
            <a:endParaRPr lang="pt-BR" dirty="0"/>
          </a:p>
          <a:p>
            <a:pPr lvl="2"/>
            <a:r>
              <a:rPr lang="pt-BR" dirty="0"/>
              <a:t>Se as amostras são “pareadas”</a:t>
            </a:r>
          </a:p>
          <a:p>
            <a:pPr lvl="3"/>
            <a:r>
              <a:rPr lang="pt-BR" i="1" dirty="0" err="1"/>
              <a:t>Paired</a:t>
            </a:r>
            <a:r>
              <a:rPr lang="pt-BR" i="1" dirty="0"/>
              <a:t>-data </a:t>
            </a:r>
            <a:r>
              <a:rPr lang="pt-BR" i="1" dirty="0" err="1"/>
              <a:t>problem</a:t>
            </a:r>
            <a:r>
              <a:rPr lang="pt-BR" dirty="0"/>
              <a:t> ou </a:t>
            </a:r>
            <a:r>
              <a:rPr lang="pt-BR" i="1" dirty="0" err="1"/>
              <a:t>Two-dependent-sample</a:t>
            </a:r>
            <a:r>
              <a:rPr lang="pt-BR" i="1" dirty="0"/>
              <a:t> </a:t>
            </a:r>
            <a:r>
              <a:rPr lang="pt-BR" i="1" dirty="0" err="1"/>
              <a:t>problem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28066981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94EA37-DB86-2244-860B-7B7A428D3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Teste de hipótese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79F7377-CDC9-474E-AC71-F1F424D02F9E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dirty="0"/>
                  <a:t>Comparação de médias entre duas amostras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</a:rPr>
                          <m:t>X</m:t>
                        </m:r>
                      </m:sub>
                      <m:sup>
                        <m:r>
                          <a:rPr lang="pt-BR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pt-BR" dirty="0"/>
                  <a:t> 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</a:rPr>
                          <m:t>Y</m:t>
                        </m:r>
                      </m:sub>
                      <m:sup>
                        <m:r>
                          <a:rPr lang="pt-BR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pt-BR" dirty="0"/>
                  <a:t> são </a:t>
                </a:r>
                <a:r>
                  <a:rPr lang="pt-BR" b="1" dirty="0">
                    <a:solidFill>
                      <a:srgbClr val="FF0000"/>
                    </a:solidFill>
                  </a:rPr>
                  <a:t>desconhecidas mas iguais</a:t>
                </a:r>
              </a:p>
              <a:p>
                <a:pPr lvl="2"/>
                <a:r>
                  <a:rPr lang="pt-BR" dirty="0"/>
                  <a:t>Se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 i="0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BR" i="0" dirty="0" smtClean="0">
                        <a:latin typeface="Cambria Math" panose="02040503050406030204" pitchFamily="18" charset="0"/>
                      </a:rPr>
                      <m:t> :</m:t>
                    </m:r>
                    <m:sSub>
                      <m:sSubPr>
                        <m:ctrlPr>
                          <a:rPr lang="pt-BR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i="0" dirty="0" err="1" smtClean="0">
                            <a:latin typeface="Cambria Math" panose="02040503050406030204" pitchFamily="18" charset="0"/>
                          </a:rPr>
                          <m:t>X</m:t>
                        </m:r>
                      </m:sub>
                    </m:sSub>
                    <m:r>
                      <a:rPr lang="pt-BR" i="0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i="0" dirty="0" err="1" smtClean="0">
                            <a:latin typeface="Cambria Math" panose="02040503050406030204" pitchFamily="18" charset="0"/>
                          </a:rPr>
                          <m:t>Y</m:t>
                        </m:r>
                      </m:sub>
                    </m:sSub>
                  </m:oMath>
                </a14:m>
                <a:r>
                  <a:rPr lang="pt-BR" dirty="0"/>
                  <a:t> é verdadeira</a:t>
                </a:r>
              </a:p>
              <a:p>
                <a:pPr lvl="3"/>
                <a:r>
                  <a:rPr lang="pt-BR" dirty="0"/>
                  <a:t>Calculamos a estimativa de variância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pt-B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dirty="0">
                            <a:latin typeface="Cambria Math" panose="02040503050406030204" pitchFamily="18" charset="0"/>
                          </a:rPr>
                          <m:t>X</m:t>
                        </m:r>
                      </m:sub>
                      <m:sup>
                        <m:r>
                          <a:rPr lang="pt-BR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pt-BR" b="0" i="0" dirty="0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pt-B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dirty="0">
                            <a:latin typeface="Cambria Math" panose="02040503050406030204" pitchFamily="18" charset="0"/>
                          </a:rPr>
                          <m:t>Y</m:t>
                        </m:r>
                      </m:sub>
                      <m:sup>
                        <m:r>
                          <a:rPr lang="pt-BR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pt-BR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/>
                  <a:t> ponderando as variâncias amostrais em uma variância única</a:t>
                </a:r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79F7377-CDC9-474E-AC71-F1F424D02F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EBAF2B93-B071-794A-9C4E-C96059F19A57}"/>
                  </a:ext>
                </a:extLst>
              </p:cNvPr>
              <p:cNvSpPr/>
              <p:nvPr/>
            </p:nvSpPr>
            <p:spPr>
              <a:xfrm>
                <a:off x="2803471" y="3923764"/>
                <a:ext cx="3537059" cy="6751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p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b="0" i="0" smtClean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a:rPr lang="pt-BR" b="0" i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X</m:t>
                              </m:r>
                            </m:sub>
                          </m:sSub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a:rPr lang="pt-B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Y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  <m:sub>
                              <m: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  <m:sub>
                              <m: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EBAF2B93-B071-794A-9C4E-C96059F19A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3471" y="3923764"/>
                <a:ext cx="3537059" cy="6751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38982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94EA37-DB86-2244-860B-7B7A428D3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Teste de hipótese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79F7377-CDC9-474E-AC71-F1F424D02F9E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dirty="0"/>
                  <a:t>Comparação de médias entre duas amostras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pt-B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dirty="0">
                            <a:latin typeface="Cambria Math" panose="02040503050406030204" pitchFamily="18" charset="0"/>
                          </a:rPr>
                          <m:t>X</m:t>
                        </m:r>
                      </m:sub>
                      <m:sup>
                        <m:r>
                          <a:rPr lang="pt-BR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pt-BR" dirty="0"/>
                  <a:t> 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pt-B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dirty="0">
                            <a:latin typeface="Cambria Math" panose="02040503050406030204" pitchFamily="18" charset="0"/>
                          </a:rPr>
                          <m:t>Y</m:t>
                        </m:r>
                      </m:sub>
                      <m:sup>
                        <m:r>
                          <a:rPr lang="pt-BR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pt-BR" dirty="0"/>
                  <a:t> são </a:t>
                </a:r>
                <a:r>
                  <a:rPr lang="pt-BR" b="1" dirty="0">
                    <a:solidFill>
                      <a:srgbClr val="FF0000"/>
                    </a:solidFill>
                  </a:rPr>
                  <a:t>desconhecidas mas iguais</a:t>
                </a:r>
                <a:endParaRPr lang="pt-BR" dirty="0"/>
              </a:p>
              <a:p>
                <a:pPr lvl="2"/>
                <a:r>
                  <a:rPr lang="pt-BR" dirty="0"/>
                  <a:t>Se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BR" dirty="0">
                        <a:latin typeface="Cambria Math" panose="02040503050406030204" pitchFamily="18" charset="0"/>
                      </a:rPr>
                      <m:t> :</m:t>
                    </m:r>
                    <m:sSub>
                      <m:sSubPr>
                        <m:ctrlPr>
                          <a:rPr lang="pt-BR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dirty="0" err="1">
                            <a:latin typeface="Cambria Math" panose="02040503050406030204" pitchFamily="18" charset="0"/>
                          </a:rPr>
                          <m:t>X</m:t>
                        </m:r>
                      </m:sub>
                    </m:sSub>
                    <m:r>
                      <a:rPr lang="pt-BR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dirty="0" err="1">
                            <a:latin typeface="Cambria Math" panose="02040503050406030204" pitchFamily="18" charset="0"/>
                          </a:rPr>
                          <m:t>Y</m:t>
                        </m:r>
                      </m:sub>
                    </m:sSub>
                  </m:oMath>
                </a14:m>
                <a:r>
                  <a:rPr lang="pt-BR" dirty="0"/>
                  <a:t> é verdadeira</a:t>
                </a:r>
              </a:p>
              <a:p>
                <a:pPr lvl="2"/>
                <a:endParaRPr lang="pt-BR" dirty="0"/>
              </a:p>
              <a:p>
                <a:pPr lvl="2"/>
                <a:endParaRPr lang="pt-BR" dirty="0"/>
              </a:p>
              <a:p>
                <a:pPr lvl="2"/>
                <a:endParaRPr lang="pt-BR" dirty="0"/>
              </a:p>
              <a:p>
                <a:pPr lvl="2"/>
                <a:endParaRPr lang="pt-BR" dirty="0"/>
              </a:p>
              <a:p>
                <a:pPr lvl="2"/>
                <a:r>
                  <a:rPr lang="pt-BR" dirty="0"/>
                  <a:t>E o teste a ser aplicado sobre as amostras é</a:t>
                </a:r>
              </a:p>
              <a:p>
                <a:pPr lvl="1"/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79F7377-CDC9-474E-AC71-F1F424D02F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C22550C6-5C9B-364E-9D8C-78DF768F155F}"/>
                  </a:ext>
                </a:extLst>
              </p:cNvPr>
              <p:cNvSpPr/>
              <p:nvPr/>
            </p:nvSpPr>
            <p:spPr>
              <a:xfrm>
                <a:off x="1905629" y="3165568"/>
                <a:ext cx="5332742" cy="10831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i="0" smtClean="0">
                          <a:latin typeface="Cambria Math" panose="02040503050406030204" pitchFamily="18" charset="0"/>
                        </a:rPr>
                        <m:t>T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</m:d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</m:acc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</m:e>
                          </m:acc>
                        </m:num>
                        <m:den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  <m:rad>
                            <m:radPr>
                              <m:degHide m:val="on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t-BR" b="0" i="0" smtClean="0">
                                          <a:latin typeface="Cambria Math" panose="02040503050406030204" pitchFamily="18" charset="0"/>
                                        </a:rPr>
                                        <m:t>n</m:t>
                                      </m:r>
                                    </m:e>
                                    <m:sub>
                                      <m:r>
                                        <a:rPr lang="pt-BR" b="0" i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t-BR" i="0">
                                          <a:latin typeface="Cambria Math" panose="02040503050406030204" pitchFamily="18" charset="0"/>
                                        </a:rPr>
                                        <m:t>n</m:t>
                                      </m:r>
                                    </m:e>
                                    <m:sub>
                                      <m:r>
                                        <a:rPr lang="pt-BR" b="0" i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rad>
                        </m:den>
                      </m:f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pt-BR" i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</m:acc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pt-BR" i="0"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</m:e>
                          </m:acc>
                        </m:num>
                        <m:den>
                          <m:r>
                            <m:rPr>
                              <m:sty m:val="p"/>
                            </m:rPr>
                            <a:rPr lang="pt-BR" i="0">
                              <a:latin typeface="Cambria Math" panose="02040503050406030204" pitchFamily="18" charset="0"/>
                            </a:rPr>
                            <m:t>S</m:t>
                          </m:r>
                        </m:den>
                      </m:f>
                      <m:r>
                        <a:rPr lang="pt-BR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b="0" i="0" smtClean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a:rPr lang="pt-BR" b="0" i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a:rPr lang="pt-B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i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a:rPr lang="pt-BR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b="0" i="0" smtClean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a:rPr lang="pt-BR" b="0" i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r>
                        <a:rPr lang="pt-BR" i="0">
                          <a:latin typeface="Cambria Math" panose="02040503050406030204" pitchFamily="18" charset="0"/>
                        </a:rPr>
                        <m:t>~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  <m:sub>
                              <m: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  <m:sub>
                              <m: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C22550C6-5C9B-364E-9D8C-78DF768F15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629" y="3165568"/>
                <a:ext cx="5332742" cy="10831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4C930F70-80F2-5E48-9CC5-F3CB67E0EFC0}"/>
                  </a:ext>
                </a:extLst>
              </p:cNvPr>
              <p:cNvSpPr/>
              <p:nvPr/>
            </p:nvSpPr>
            <p:spPr>
              <a:xfrm>
                <a:off x="3159242" y="5229200"/>
                <a:ext cx="2825517" cy="91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t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</m:d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</m:acc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</m:e>
                          </m:acc>
                        </m:num>
                        <m:den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den>
                      </m:f>
                      <m:r>
                        <a:rPr lang="pt-BR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i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a:rPr lang="pt-BR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a:rPr lang="pt-BR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i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a:rPr lang="pt-BR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i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a:rPr lang="pt-BR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4C930F70-80F2-5E48-9CC5-F3CB67E0EF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9242" y="5229200"/>
                <a:ext cx="2825517" cy="9106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24789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94EA37-DB86-2244-860B-7B7A428D3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Teste de hipótese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79F7377-CDC9-474E-AC71-F1F424D02F9E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dirty="0"/>
                  <a:t>Comparação de médias entre duas amostras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</a:rPr>
                          <m:t>X</m:t>
                        </m:r>
                      </m:sub>
                      <m:sup>
                        <m:r>
                          <a:rPr lang="pt-BR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pt-BR" dirty="0"/>
                  <a:t> 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</a:rPr>
                          <m:t>Y</m:t>
                        </m:r>
                      </m:sub>
                      <m:sup>
                        <m:r>
                          <a:rPr lang="pt-BR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pt-BR" dirty="0"/>
                  <a:t> são </a:t>
                </a:r>
                <a:r>
                  <a:rPr lang="pt-BR" b="1" dirty="0">
                    <a:solidFill>
                      <a:srgbClr val="FF0000"/>
                    </a:solidFill>
                  </a:rPr>
                  <a:t>desconhecidas mas diferentes</a:t>
                </a:r>
              </a:p>
              <a:p>
                <a:pPr lvl="2"/>
                <a:r>
                  <a:rPr lang="pt-BR" dirty="0"/>
                  <a:t>Problema de </a:t>
                </a:r>
                <a:r>
                  <a:rPr lang="pt-BR" dirty="0" err="1"/>
                  <a:t>Behrens</a:t>
                </a:r>
                <a:r>
                  <a:rPr lang="pt-BR" dirty="0"/>
                  <a:t>-Fisher</a:t>
                </a:r>
              </a:p>
              <a:p>
                <a:pPr lvl="2"/>
                <a:r>
                  <a:rPr lang="pt-BR" dirty="0"/>
                  <a:t>Teste de </a:t>
                </a:r>
                <a:r>
                  <a:rPr lang="pt-BR" dirty="0" err="1"/>
                  <a:t>Welch</a:t>
                </a:r>
                <a:endParaRPr lang="pt-BR" dirty="0"/>
              </a:p>
              <a:p>
                <a:pPr lvl="3"/>
                <a:r>
                  <a:rPr lang="pt-BR" dirty="0"/>
                  <a:t>Teste de comparação de amostras mais usado na prática</a:t>
                </a:r>
              </a:p>
              <a:p>
                <a:pPr lvl="3"/>
                <a:r>
                  <a:rPr lang="pt-BR" dirty="0"/>
                  <a:t>Há um procedimento específico para calcular o grau de liberdade do teste – chamado de </a:t>
                </a:r>
                <a:r>
                  <a:rPr lang="pt-BR" dirty="0" err="1"/>
                  <a:t>v</a:t>
                </a:r>
                <a:endParaRPr lang="pt-BR" dirty="0"/>
              </a:p>
              <a:p>
                <a:pPr lvl="2"/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79F7377-CDC9-474E-AC71-F1F424D02F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50775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94EA37-DB86-2244-860B-7B7A428D3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Teste de hipótese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79F7377-CDC9-474E-AC71-F1F424D02F9E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dirty="0"/>
                  <a:t>Comparação de médias entre duas amostras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pt-B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dirty="0">
                            <a:latin typeface="Cambria Math" panose="02040503050406030204" pitchFamily="18" charset="0"/>
                          </a:rPr>
                          <m:t>X</m:t>
                        </m:r>
                      </m:sub>
                      <m:sup>
                        <m:r>
                          <a:rPr lang="pt-BR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pt-BR" dirty="0"/>
                  <a:t> 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pt-B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dirty="0">
                            <a:latin typeface="Cambria Math" panose="02040503050406030204" pitchFamily="18" charset="0"/>
                          </a:rPr>
                          <m:t>Y</m:t>
                        </m:r>
                      </m:sub>
                      <m:sup>
                        <m:r>
                          <a:rPr lang="pt-BR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pt-BR" dirty="0"/>
                  <a:t> são </a:t>
                </a:r>
                <a:r>
                  <a:rPr lang="pt-BR" b="1" dirty="0">
                    <a:solidFill>
                      <a:srgbClr val="FF0000"/>
                    </a:solidFill>
                  </a:rPr>
                  <a:t>desconhecidas mas diferentes</a:t>
                </a:r>
                <a:endParaRPr lang="pt-BR" dirty="0"/>
              </a:p>
              <a:p>
                <a:pPr lvl="2"/>
                <a:r>
                  <a:rPr lang="pt-BR" dirty="0"/>
                  <a:t>Se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BR" dirty="0">
                        <a:latin typeface="Cambria Math" panose="02040503050406030204" pitchFamily="18" charset="0"/>
                      </a:rPr>
                      <m:t> :</m:t>
                    </m:r>
                    <m:sSub>
                      <m:sSubPr>
                        <m:ctrlPr>
                          <a:rPr lang="pt-BR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dirty="0" err="1">
                            <a:latin typeface="Cambria Math" panose="02040503050406030204" pitchFamily="18" charset="0"/>
                          </a:rPr>
                          <m:t>X</m:t>
                        </m:r>
                      </m:sub>
                    </m:sSub>
                    <m:r>
                      <a:rPr lang="pt-BR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dirty="0" err="1">
                            <a:latin typeface="Cambria Math" panose="02040503050406030204" pitchFamily="18" charset="0"/>
                          </a:rPr>
                          <m:t>Y</m:t>
                        </m:r>
                      </m:sub>
                    </m:sSub>
                  </m:oMath>
                </a14:m>
                <a:r>
                  <a:rPr lang="pt-BR" dirty="0"/>
                  <a:t> é verdadeira</a:t>
                </a:r>
              </a:p>
              <a:p>
                <a:pPr lvl="2"/>
                <a:endParaRPr lang="pt-BR" dirty="0"/>
              </a:p>
              <a:p>
                <a:pPr lvl="2"/>
                <a:endParaRPr lang="pt-BR" dirty="0"/>
              </a:p>
              <a:p>
                <a:pPr lvl="2"/>
                <a:endParaRPr lang="pt-BR" dirty="0"/>
              </a:p>
              <a:p>
                <a:pPr lvl="2"/>
                <a:endParaRPr lang="pt-BR" dirty="0"/>
              </a:p>
              <a:p>
                <a:pPr lvl="2"/>
                <a:r>
                  <a:rPr lang="pt-BR" dirty="0"/>
                  <a:t>E o teste a ser aplicado sobre as amostras é</a:t>
                </a:r>
              </a:p>
              <a:p>
                <a:pPr lvl="1"/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79F7377-CDC9-474E-AC71-F1F424D02F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C22550C6-5C9B-364E-9D8C-78DF768F155F}"/>
                  </a:ext>
                </a:extLst>
              </p:cNvPr>
              <p:cNvSpPr/>
              <p:nvPr/>
            </p:nvSpPr>
            <p:spPr>
              <a:xfrm>
                <a:off x="1597720" y="3268694"/>
                <a:ext cx="2605200" cy="12469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i="0" smtClean="0">
                          <a:latin typeface="Cambria Math" panose="02040503050406030204" pitchFamily="18" charset="0"/>
                        </a:rPr>
                        <m:t>T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</m:d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</m:acc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>
                                      <a:latin typeface="Cambria Math" panose="02040503050406030204" pitchFamily="18" charset="0"/>
                                    </a:rPr>
                                    <m:t>Y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t-BR" b="0" i="0" smtClean="0">
                                          <a:latin typeface="Cambria Math" panose="02040503050406030204" pitchFamily="18" charset="0"/>
                                        </a:rPr>
                                        <m:t>S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pt-BR" b="0" i="0" smtClean="0">
                                          <a:latin typeface="Cambria Math" panose="02040503050406030204" pitchFamily="18" charset="0"/>
                                        </a:rPr>
                                        <m:t>X</m:t>
                                      </m:r>
                                    </m:sub>
                                    <m:sup>
                                      <m:r>
                                        <a:rPr lang="pt-BR" b="0" i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t-BR" b="0" i="0" smtClean="0">
                                          <a:latin typeface="Cambria Math" panose="02040503050406030204" pitchFamily="18" charset="0"/>
                                        </a:rPr>
                                        <m:t>n</m:t>
                                      </m:r>
                                    </m:e>
                                    <m:sub>
                                      <m:r>
                                        <a:rPr lang="pt-BR" b="0" i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t-BR" i="0">
                                          <a:latin typeface="Cambria Math" panose="02040503050406030204" pitchFamily="18" charset="0"/>
                                        </a:rPr>
                                        <m:t>S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pt-BR" b="0" i="0" smtClean="0">
                                          <a:latin typeface="Cambria Math" panose="02040503050406030204" pitchFamily="18" charset="0"/>
                                        </a:rPr>
                                        <m:t>Y</m:t>
                                      </m:r>
                                    </m:sub>
                                    <m:sup>
                                      <m:r>
                                        <a:rPr lang="pt-BR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t-BR" i="0">
                                          <a:latin typeface="Cambria Math" panose="02040503050406030204" pitchFamily="18" charset="0"/>
                                        </a:rPr>
                                        <m:t>n</m:t>
                                      </m:r>
                                    </m:e>
                                    <m:sub>
                                      <m:r>
                                        <a:rPr lang="pt-BR" b="0" i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rad>
                        </m:den>
                      </m:f>
                      <m:r>
                        <a:rPr lang="pt-BR" i="0">
                          <a:latin typeface="Cambria Math" panose="02040503050406030204" pitchFamily="18" charset="0"/>
                        </a:rPr>
                        <m:t>~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C22550C6-5C9B-364E-9D8C-78DF768F15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720" y="3268694"/>
                <a:ext cx="2605200" cy="12469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4C930F70-80F2-5E48-9CC5-F3CB67E0EFC0}"/>
                  </a:ext>
                </a:extLst>
              </p:cNvPr>
              <p:cNvSpPr/>
              <p:nvPr/>
            </p:nvSpPr>
            <p:spPr>
              <a:xfrm>
                <a:off x="3543866" y="5229200"/>
                <a:ext cx="2056268" cy="12469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t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</m:d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b="0" i="0" smtClean="0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</m:acc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b="0" i="0" smtClean="0">
                                      <a:latin typeface="Cambria Math" panose="02040503050406030204" pitchFamily="18" charset="0"/>
                                    </a:rPr>
                                    <m:t>y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t-BR" b="0" i="0" smtClean="0">
                                          <a:latin typeface="Cambria Math" panose="02040503050406030204" pitchFamily="18" charset="0"/>
                                        </a:rPr>
                                        <m:t>s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pt-BR" b="0" i="0" smtClean="0">
                                          <a:latin typeface="Cambria Math" panose="02040503050406030204" pitchFamily="18" charset="0"/>
                                        </a:rPr>
                                        <m:t>x</m:t>
                                      </m:r>
                                    </m:sub>
                                    <m:sup>
                                      <m:r>
                                        <a:rPr lang="pt-BR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t-BR">
                                          <a:latin typeface="Cambria Math" panose="02040503050406030204" pitchFamily="18" charset="0"/>
                                        </a:rPr>
                                        <m:t>n</m:t>
                                      </m:r>
                                    </m:e>
                                    <m:sub>
                                      <m:r>
                                        <a:rPr lang="pt-BR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t-BR" b="0" i="0" smtClean="0">
                                          <a:latin typeface="Cambria Math" panose="02040503050406030204" pitchFamily="18" charset="0"/>
                                        </a:rPr>
                                        <m:t>s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pt-BR" b="0" i="0" smtClean="0">
                                          <a:latin typeface="Cambria Math" panose="02040503050406030204" pitchFamily="18" charset="0"/>
                                        </a:rPr>
                                        <m:t>y</m:t>
                                      </m:r>
                                    </m:sub>
                                    <m:sup>
                                      <m:r>
                                        <a:rPr lang="pt-BR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t-BR">
                                          <a:latin typeface="Cambria Math" panose="02040503050406030204" pitchFamily="18" charset="0"/>
                                        </a:rPr>
                                        <m:t>n</m:t>
                                      </m:r>
                                    </m:e>
                                    <m:sub>
                                      <m:r>
                                        <a:rPr lang="pt-BR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4C930F70-80F2-5E48-9CC5-F3CB67E0EF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866" y="5229200"/>
                <a:ext cx="2056268" cy="12469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6736534F-CA83-5E43-B3F6-C764F2D2AFA8}"/>
                  </a:ext>
                </a:extLst>
              </p:cNvPr>
              <p:cNvSpPr/>
              <p:nvPr/>
            </p:nvSpPr>
            <p:spPr>
              <a:xfrm>
                <a:off x="5198120" y="3068960"/>
                <a:ext cx="2847831" cy="16464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⌈"/>
                          <m:endChr m:val="⌉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Sup>
                                            <m:sSubSupPr>
                                              <m:ctrlPr>
                                                <a:rPr lang="pt-B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pt-BR">
                                                  <a:latin typeface="Cambria Math" panose="02040503050406030204" pitchFamily="18" charset="0"/>
                                                </a:rPr>
                                                <m:t>s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pt-BR">
                                                  <a:latin typeface="Cambria Math" panose="02040503050406030204" pitchFamily="18" charset="0"/>
                                                </a:rPr>
                                                <m:t>x</m:t>
                                              </m:r>
                                            </m:sub>
                                            <m:sup>
                                              <m:r>
                                                <a:rPr lang="pt-BR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pt-B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pt-BR">
                                                  <a:latin typeface="Cambria Math" panose="02040503050406030204" pitchFamily="18" charset="0"/>
                                                </a:rPr>
                                                <m:t>n</m:t>
                                              </m:r>
                                            </m:e>
                                            <m:sub>
                                              <m:r>
                                                <a:rPr lang="pt-BR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  <m:r>
                                        <a:rPr lang="pt-BR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Sup>
                                            <m:sSubSupPr>
                                              <m:ctrlPr>
                                                <a:rPr lang="pt-B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pt-BR">
                                                  <a:latin typeface="Cambria Math" panose="02040503050406030204" pitchFamily="18" charset="0"/>
                                                </a:rPr>
                                                <m:t>s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pt-BR">
                                                  <a:latin typeface="Cambria Math" panose="02040503050406030204" pitchFamily="18" charset="0"/>
                                                </a:rPr>
                                                <m:t>y</m:t>
                                              </m:r>
                                            </m:sub>
                                            <m:sup>
                                              <m:r>
                                                <a:rPr lang="pt-BR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pt-B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pt-BR">
                                                  <a:latin typeface="Cambria Math" panose="02040503050406030204" pitchFamily="18" charset="0"/>
                                                </a:rPr>
                                                <m:t>n</m:t>
                                              </m:r>
                                            </m:e>
                                            <m:sub>
                                              <m:r>
                                                <a:rPr lang="pt-BR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pt-BR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type m:val="skw"/>
                                              <m:ctrlPr>
                                                <a:rPr lang="pt-B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bSup>
                                                <m:sSubSupPr>
                                                  <m:ctrlPr>
                                                    <a:rPr lang="pt-BR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pt-BR">
                                                      <a:latin typeface="Cambria Math" panose="02040503050406030204" pitchFamily="18" charset="0"/>
                                                    </a:rPr>
                                                    <m:t>s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pt-BR">
                                                      <a:latin typeface="Cambria Math" panose="02040503050406030204" pitchFamily="18" charset="0"/>
                                                    </a:rPr>
                                                    <m:t>x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pt-BR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bSup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pt-BR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pt-BR">
                                                      <a:latin typeface="Cambria Math" panose="02040503050406030204" pitchFamily="18" charset="0"/>
                                                    </a:rPr>
                                                    <m:t>n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pt-BR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pt-BR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t-BR">
                                          <a:latin typeface="Cambria Math" panose="02040503050406030204" pitchFamily="18" charset="0"/>
                                        </a:rPr>
                                        <m:t>n</m:t>
                                      </m:r>
                                    </m:e>
                                    <m:sub>
                                      <m:r>
                                        <a:rPr lang="pt-BR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pt-BR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den>
                              </m:f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type m:val="skw"/>
                                              <m:ctrlPr>
                                                <a:rPr lang="pt-B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bSup>
                                                <m:sSubSupPr>
                                                  <m:ctrlPr>
                                                    <a:rPr lang="pt-BR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pt-BR">
                                                      <a:latin typeface="Cambria Math" panose="02040503050406030204" pitchFamily="18" charset="0"/>
                                                    </a:rPr>
                                                    <m:t>s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pt-BR">
                                                      <a:latin typeface="Cambria Math" panose="02040503050406030204" pitchFamily="18" charset="0"/>
                                                    </a:rPr>
                                                    <m:t>y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pt-BR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bSup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pt-BR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pt-BR">
                                                      <a:latin typeface="Cambria Math" panose="02040503050406030204" pitchFamily="18" charset="0"/>
                                                    </a:rPr>
                                                    <m:t>n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pt-BR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pt-BR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t-BR">
                                          <a:latin typeface="Cambria Math" panose="02040503050406030204" pitchFamily="18" charset="0"/>
                                        </a:rPr>
                                        <m:t>n</m:t>
                                      </m:r>
                                    </m:e>
                                    <m:sub>
                                      <m:r>
                                        <a:rPr lang="pt-BR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pt-BR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den>
                              </m:f>
                            </m:den>
                          </m:f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6736534F-CA83-5E43-B3F6-C764F2D2AF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8120" y="3068960"/>
                <a:ext cx="2847831" cy="1646413"/>
              </a:xfrm>
              <a:prstGeom prst="rect">
                <a:avLst/>
              </a:prstGeom>
              <a:blipFill>
                <a:blip r:embed="rId6"/>
                <a:stretch>
                  <a:fillRect b="-3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81204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94EA37-DB86-2244-860B-7B7A428D3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Teste de hipótese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79F7377-CDC9-474E-AC71-F1F424D02F9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Comparação de médias entre duas amostras</a:t>
            </a:r>
          </a:p>
          <a:p>
            <a:pPr lvl="1"/>
            <a:r>
              <a:rPr lang="pt-BR" dirty="0"/>
              <a:t>Amostras pareadas</a:t>
            </a:r>
          </a:p>
          <a:p>
            <a:pPr lvl="2"/>
            <a:r>
              <a:rPr lang="pt-BR" dirty="0"/>
              <a:t>As medições antes e depois são diferentes?</a:t>
            </a:r>
          </a:p>
          <a:p>
            <a:pPr lvl="1"/>
            <a:r>
              <a:rPr lang="pt-BR" dirty="0"/>
              <a:t>Amostras </a:t>
            </a:r>
            <a:r>
              <a:rPr lang="pt-BR" dirty="0" err="1"/>
              <a:t>X</a:t>
            </a:r>
            <a:r>
              <a:rPr lang="pt-BR" dirty="0"/>
              <a:t> e </a:t>
            </a:r>
            <a:r>
              <a:rPr lang="pt-BR" dirty="0" err="1"/>
              <a:t>Y</a:t>
            </a:r>
            <a:r>
              <a:rPr lang="pt-BR" dirty="0"/>
              <a:t> são dependentes</a:t>
            </a:r>
          </a:p>
          <a:p>
            <a:pPr lvl="2"/>
            <a:r>
              <a:rPr lang="pt-BR" dirty="0"/>
              <a:t>E o teste a ser aplicado sobre as amostras é</a:t>
            </a:r>
          </a:p>
          <a:p>
            <a:pPr lvl="3"/>
            <a:r>
              <a:rPr lang="pt-BR" dirty="0"/>
              <a:t>= teste de uma amostra na diferença entre </a:t>
            </a:r>
            <a:r>
              <a:rPr lang="pt-BR" dirty="0" err="1"/>
              <a:t>X</a:t>
            </a:r>
            <a:r>
              <a:rPr lang="pt-BR" dirty="0"/>
              <a:t> e </a:t>
            </a:r>
            <a:r>
              <a:rPr lang="pt-BR" dirty="0" err="1"/>
              <a:t>Y</a:t>
            </a:r>
            <a:endParaRPr lang="pt-BR" dirty="0"/>
          </a:p>
          <a:p>
            <a:pPr lvl="1"/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4579C3E4-D45B-AE4C-BF63-73623F2A12C7}"/>
                  </a:ext>
                </a:extLst>
              </p:cNvPr>
              <p:cNvSpPr/>
              <p:nvPr/>
            </p:nvSpPr>
            <p:spPr>
              <a:xfrm>
                <a:off x="971600" y="4974599"/>
                <a:ext cx="3234603" cy="7004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i="0" smtClean="0">
                          <a:latin typeface="Cambria Math" panose="02040503050406030204" pitchFamily="18" charset="0"/>
                        </a:rPr>
                        <m:t>T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</m:d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e>
                          </m:acc>
                        </m:num>
                        <m:den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sub>
                          </m:sSub>
                        </m:den>
                      </m:f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e>
                      </m:rad>
                      <m:r>
                        <a:rPr lang="pt-BR" i="0">
                          <a:latin typeface="Cambria Math" panose="02040503050406030204" pitchFamily="18" charset="0"/>
                        </a:rPr>
                        <m:t>~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4579C3E4-D45B-AE4C-BF63-73623F2A12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4974599"/>
                <a:ext cx="3234603" cy="7004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6E9E68A1-7054-8E41-8BC5-B730454D9C22}"/>
                  </a:ext>
                </a:extLst>
              </p:cNvPr>
              <p:cNvSpPr/>
              <p:nvPr/>
            </p:nvSpPr>
            <p:spPr>
              <a:xfrm>
                <a:off x="5495376" y="5503200"/>
                <a:ext cx="2038250" cy="6621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</m:sub>
                        <m:sup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  <m:brk m:alnAt="23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t-BR" b="0" i="0" smtClean="0">
                                          <a:latin typeface="Cambria Math" panose="02040503050406030204" pitchFamily="18" charset="0"/>
                                        </a:rPr>
                                        <m:t>d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pt-BR" b="0" i="0" smtClean="0">
                                          <a:latin typeface="Cambria Math" panose="02040503050406030204" pitchFamily="18" charset="0"/>
                                        </a:rPr>
                                        <m:t>i</m:t>
                                      </m:r>
                                    </m:sub>
                                  </m:sSub>
                                  <m:r>
                                    <a:rPr lang="pt-BR" b="0" i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t-BR" b="0" i="0" smtClean="0">
                                          <a:latin typeface="Cambria Math" panose="02040503050406030204" pitchFamily="18" charset="0"/>
                                        </a:rPr>
                                        <m:t>d</m:t>
                                      </m:r>
                                    </m:e>
                                  </m:acc>
                                </m:e>
                              </m:d>
                            </m:e>
                          </m:nary>
                        </m:num>
                        <m:den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6E9E68A1-7054-8E41-8BC5-B730454D9C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5376" y="5503200"/>
                <a:ext cx="2038250" cy="662104"/>
              </a:xfrm>
              <a:prstGeom prst="rect">
                <a:avLst/>
              </a:prstGeom>
              <a:blipFill>
                <a:blip r:embed="rId4"/>
                <a:stretch>
                  <a:fillRect t="-58491" b="-5283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8311E250-EA52-844F-AADF-A9BA9967AE0F}"/>
                  </a:ext>
                </a:extLst>
              </p:cNvPr>
              <p:cNvSpPr/>
              <p:nvPr/>
            </p:nvSpPr>
            <p:spPr>
              <a:xfrm>
                <a:off x="5841080" y="4587489"/>
                <a:ext cx="1346843" cy="6329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</m:e>
                      </m:acc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  <m:brk m:alnAt="23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b="0" i="0" smtClean="0">
                                      <a:latin typeface="Cambria Math" panose="02040503050406030204" pitchFamily="18" charset="0"/>
                                    </a:rPr>
                                    <m:t>d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pt-BR" i="0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8311E250-EA52-844F-AADF-A9BA9967AE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1080" y="4587489"/>
                <a:ext cx="1346843" cy="632994"/>
              </a:xfrm>
              <a:prstGeom prst="rect">
                <a:avLst/>
              </a:prstGeom>
              <a:blipFill>
                <a:blip r:embed="rId5"/>
                <a:stretch>
                  <a:fillRect t="-64706" b="-5490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08935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94EA37-DB86-2244-860B-7B7A428D3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Teste de hipótese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79F7377-CDC9-474E-AC71-F1F424D02F9E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dirty="0"/>
                  <a:t>Comparação de médias entre duas amostras</a:t>
                </a:r>
              </a:p>
              <a:p>
                <a:pPr lvl="1"/>
                <a:r>
                  <a:rPr lang="pt-BR" dirty="0"/>
                  <a:t>Amostras pareadas</a:t>
                </a:r>
              </a:p>
              <a:p>
                <a:pPr lvl="2"/>
                <a:r>
                  <a:rPr lang="pt-BR" dirty="0"/>
                  <a:t>As medições antes e depois são diferentes?</a:t>
                </a:r>
              </a:p>
              <a:p>
                <a:pPr lvl="1"/>
                <a:r>
                  <a:rPr lang="pt-BR" dirty="0"/>
                  <a:t>Amostras </a:t>
                </a:r>
                <a:r>
                  <a:rPr lang="pt-BR" dirty="0" err="1"/>
                  <a:t>X</a:t>
                </a:r>
                <a:r>
                  <a:rPr lang="pt-BR" dirty="0"/>
                  <a:t> e </a:t>
                </a:r>
                <a:r>
                  <a:rPr lang="pt-BR" dirty="0" err="1"/>
                  <a:t>Y</a:t>
                </a:r>
                <a:r>
                  <a:rPr lang="pt-BR" dirty="0"/>
                  <a:t> são dependentes</a:t>
                </a: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i="0" dirty="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pt-BR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i="0" dirty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pt-BR" i="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pt-BR" i="0" dirty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pt-BR" i="0" dirty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pt-BR" b="0" i="0" dirty="0" smtClean="0">
                        <a:latin typeface="Cambria Math" panose="02040503050406030204" pitchFamily="18" charset="0"/>
                      </a:rPr>
                      <m:t>N</m:t>
                    </m:r>
                    <m:d>
                      <m:dPr>
                        <m:ctrlPr>
                          <a:rPr lang="pt-BR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0" dirty="0">
                            <a:latin typeface="Cambria Math" panose="02040503050406030204" pitchFamily="18" charset="0"/>
                          </a:rPr>
                          <m:t>0,</m:t>
                        </m:r>
                        <m:sSubSup>
                          <m:sSubSupPr>
                            <m:ctrlPr>
                              <a:rPr lang="pt-B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pt-BR" i="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 i="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D</m:t>
                            </m:r>
                          </m:sub>
                          <m:sup>
                            <m:r>
                              <a:rPr lang="pt-BR" i="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endParaRPr lang="pt-BR" dirty="0"/>
              </a:p>
              <a:p>
                <a:pPr lvl="2"/>
                <a:r>
                  <a:rPr lang="pt-BR" dirty="0"/>
                  <a:t>Se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BR" dirty="0">
                        <a:latin typeface="Cambria Math" panose="02040503050406030204" pitchFamily="18" charset="0"/>
                      </a:rPr>
                      <m:t> :</m:t>
                    </m:r>
                    <m:sSub>
                      <m:sSubPr>
                        <m:ctrlPr>
                          <a:rPr lang="pt-BR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dirty="0" err="1">
                            <a:latin typeface="Cambria Math" panose="02040503050406030204" pitchFamily="18" charset="0"/>
                          </a:rPr>
                          <m:t>X</m:t>
                        </m:r>
                      </m:sub>
                    </m:sSub>
                    <m:r>
                      <a:rPr lang="pt-BR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dirty="0" err="1">
                            <a:latin typeface="Cambria Math" panose="02040503050406030204" pitchFamily="18" charset="0"/>
                          </a:rPr>
                          <m:t>Y</m:t>
                        </m:r>
                      </m:sub>
                    </m:sSub>
                  </m:oMath>
                </a14:m>
                <a:r>
                  <a:rPr lang="pt-BR" dirty="0"/>
                  <a:t> é verdadeira ou ...</a:t>
                </a:r>
              </a:p>
              <a:p>
                <a:pPr lvl="2"/>
                <a:r>
                  <a:rPr lang="pt-BR" dirty="0"/>
                  <a:t>Se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BR" dirty="0">
                        <a:latin typeface="Cambria Math" panose="02040503050406030204" pitchFamily="18" charset="0"/>
                      </a:rPr>
                      <m:t> :</m:t>
                    </m:r>
                    <m:sSub>
                      <m:sSubPr>
                        <m:ctrlPr>
                          <a:rPr lang="pt-BR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</a:rPr>
                          <m:t>D</m:t>
                        </m:r>
                      </m:sub>
                    </m:sSub>
                    <m:r>
                      <a:rPr lang="pt-BR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pt-BR" dirty="0"/>
                  <a:t> é verdadeira</a:t>
                </a:r>
              </a:p>
              <a:p>
                <a:pPr lvl="1"/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79F7377-CDC9-474E-AC71-F1F424D02F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4579C3E4-D45B-AE4C-BF63-73623F2A12C7}"/>
                  </a:ext>
                </a:extLst>
              </p:cNvPr>
              <p:cNvSpPr/>
              <p:nvPr/>
            </p:nvSpPr>
            <p:spPr>
              <a:xfrm>
                <a:off x="971600" y="5328278"/>
                <a:ext cx="3394327" cy="6930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i="0" smtClean="0">
                          <a:latin typeface="Cambria Math" panose="02040503050406030204" pitchFamily="18" charset="0"/>
                        </a:rPr>
                        <m:t>T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</m:d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e>
                          </m:acc>
                        </m:num>
                        <m:den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i="0" smtClean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sub>
                          </m:sSub>
                        </m:den>
                      </m:f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e>
                      </m:rad>
                      <m:r>
                        <a:rPr lang="pt-BR" i="0">
                          <a:latin typeface="Cambria Math" panose="02040503050406030204" pitchFamily="18" charset="0"/>
                        </a:rPr>
                        <m:t>~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4579C3E4-D45B-AE4C-BF63-73623F2A12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5328278"/>
                <a:ext cx="3394327" cy="6930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6E9E68A1-7054-8E41-8BC5-B730454D9C22}"/>
                  </a:ext>
                </a:extLst>
              </p:cNvPr>
              <p:cNvSpPr/>
              <p:nvPr/>
            </p:nvSpPr>
            <p:spPr>
              <a:xfrm>
                <a:off x="5495376" y="5856879"/>
                <a:ext cx="2100960" cy="6476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pt-BR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</m:sub>
                        <m:sup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  <m:brk m:alnAt="23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t-BR" b="0" i="0" smtClean="0">
                                          <a:latin typeface="Cambria Math" panose="02040503050406030204" pitchFamily="18" charset="0"/>
                                        </a:rPr>
                                        <m:t>D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pt-BR" b="0" i="0" smtClean="0">
                                          <a:latin typeface="Cambria Math" panose="02040503050406030204" pitchFamily="18" charset="0"/>
                                        </a:rPr>
                                        <m:t>i</m:t>
                                      </m:r>
                                    </m:sub>
                                  </m:sSub>
                                  <m:r>
                                    <a:rPr lang="pt-BR" b="0" i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t-BR" b="0" i="0" smtClean="0">
                                          <a:latin typeface="Cambria Math" panose="02040503050406030204" pitchFamily="18" charset="0"/>
                                        </a:rPr>
                                        <m:t>D</m:t>
                                      </m:r>
                                    </m:e>
                                  </m:acc>
                                </m:e>
                              </m:d>
                            </m:e>
                          </m:nary>
                        </m:num>
                        <m:den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6E9E68A1-7054-8E41-8BC5-B730454D9C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5376" y="5856879"/>
                <a:ext cx="2100960" cy="647678"/>
              </a:xfrm>
              <a:prstGeom prst="rect">
                <a:avLst/>
              </a:prstGeom>
              <a:blipFill>
                <a:blip r:embed="rId5"/>
                <a:stretch>
                  <a:fillRect t="-61538" b="-5384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8311E250-EA52-844F-AADF-A9BA9967AE0F}"/>
                  </a:ext>
                </a:extLst>
              </p:cNvPr>
              <p:cNvSpPr/>
              <p:nvPr/>
            </p:nvSpPr>
            <p:spPr>
              <a:xfrm>
                <a:off x="5838098" y="4941168"/>
                <a:ext cx="1415516" cy="6365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</m:e>
                      </m:acc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  <m:brk m:alnAt="23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i="0">
                                      <a:latin typeface="Cambria Math" panose="02040503050406030204" pitchFamily="18" charset="0"/>
                                    </a:rPr>
                                    <m:t>D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pt-BR" i="0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8311E250-EA52-844F-AADF-A9BA9967AE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8098" y="4941168"/>
                <a:ext cx="1415516" cy="636585"/>
              </a:xfrm>
              <a:prstGeom prst="rect">
                <a:avLst/>
              </a:prstGeom>
              <a:blipFill>
                <a:blip r:embed="rId6"/>
                <a:stretch>
                  <a:fillRect t="-64706" b="-5490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82646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94EA37-DB86-2244-860B-7B7A428D3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Teste de hipótese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79F7377-CDC9-474E-AC71-F1F424D02F9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Outros testes que podemos fazer</a:t>
            </a:r>
          </a:p>
          <a:p>
            <a:pPr lvl="1"/>
            <a:r>
              <a:rPr lang="pt-BR" dirty="0"/>
              <a:t>Testes binomiais</a:t>
            </a:r>
          </a:p>
          <a:p>
            <a:pPr lvl="2"/>
            <a:r>
              <a:rPr lang="pt-BR" dirty="0"/>
              <a:t>De uma ou duas amostras</a:t>
            </a:r>
          </a:p>
          <a:p>
            <a:pPr lvl="2"/>
            <a:r>
              <a:rPr lang="pt-BR" dirty="0"/>
              <a:t>Usado para decisões do tipo sim ou não</a:t>
            </a:r>
          </a:p>
          <a:p>
            <a:pPr lvl="2"/>
            <a:endParaRPr lang="pt-BR" dirty="0"/>
          </a:p>
          <a:p>
            <a:pPr lvl="2"/>
            <a:r>
              <a:rPr lang="pt-BR" dirty="0"/>
              <a:t>... Deixo para vocês estudarem!</a:t>
            </a:r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306856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94EA37-DB86-2244-860B-7B7A428D3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Teste de hipótese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79F7377-CDC9-474E-AC71-F1F424D02F9E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dirty="0"/>
                  <a:t>Testes não-paramétricos</a:t>
                </a:r>
              </a:p>
              <a:p>
                <a:pPr lvl="1"/>
                <a:r>
                  <a:rPr lang="pt-BR" dirty="0"/>
                  <a:t>Relaxamos algumas suposições</a:t>
                </a:r>
              </a:p>
              <a:p>
                <a:pPr lvl="2"/>
                <a:r>
                  <a:rPr lang="pt-BR" dirty="0"/>
                  <a:t>Não conhecemos a distribuição </a:t>
                </a:r>
                <a:r>
                  <a:rPr lang="pt-BR" dirty="0" err="1"/>
                  <a:t>X</a:t>
                </a:r>
                <a:r>
                  <a:rPr lang="pt-BR" dirty="0"/>
                  <a:t> (e </a:t>
                </a:r>
                <a:r>
                  <a:rPr lang="pt-BR" dirty="0" err="1"/>
                  <a:t>Y</a:t>
                </a:r>
                <a:r>
                  <a:rPr lang="pt-BR" dirty="0"/>
                  <a:t>)</a:t>
                </a:r>
              </a:p>
              <a:p>
                <a:pPr lvl="2"/>
                <a:r>
                  <a:rPr lang="pt-BR" dirty="0"/>
                  <a:t>Ou essas distribuições não obedecem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i="0" dirty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pt-BR" i="0" dirty="0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endParaRPr lang="pt-BR" dirty="0"/>
              </a:p>
              <a:p>
                <a:pPr lvl="2"/>
                <a:endParaRPr lang="pt-BR" dirty="0"/>
              </a:p>
              <a:p>
                <a:pPr lvl="1"/>
                <a:r>
                  <a:rPr lang="pt-BR" dirty="0"/>
                  <a:t>Teste </a:t>
                </a:r>
                <a:r>
                  <a:rPr lang="pt-BR" dirty="0" err="1"/>
                  <a:t>U</a:t>
                </a:r>
                <a:r>
                  <a:rPr lang="pt-BR" dirty="0"/>
                  <a:t> de </a:t>
                </a:r>
                <a:r>
                  <a:rPr lang="pt-BR" dirty="0" err="1"/>
                  <a:t>Wilcoxon</a:t>
                </a:r>
                <a:r>
                  <a:rPr lang="pt-BR" dirty="0"/>
                  <a:t>-Mann-Whitney</a:t>
                </a:r>
              </a:p>
              <a:p>
                <a:pPr lvl="2"/>
                <a:r>
                  <a:rPr lang="pt-BR" dirty="0"/>
                  <a:t>Alternativa ao teste </a:t>
                </a:r>
                <a:r>
                  <a:rPr lang="pt-BR" dirty="0" err="1"/>
                  <a:t>t</a:t>
                </a:r>
                <a:endParaRPr lang="pt-BR" dirty="0"/>
              </a:p>
              <a:p>
                <a:pPr lvl="3"/>
                <a:r>
                  <a:rPr lang="pt-BR" dirty="0"/>
                  <a:t>Você pode usá-lo nos problemas anteriores no lugar de </a:t>
                </a:r>
                <a:r>
                  <a:rPr lang="pt-BR" dirty="0" err="1"/>
                  <a:t>t</a:t>
                </a:r>
                <a:endParaRPr lang="pt-BR" dirty="0"/>
              </a:p>
              <a:p>
                <a:pPr lvl="2"/>
                <a:r>
                  <a:rPr lang="pt-BR" dirty="0"/>
                  <a:t>Usa a relação de ordem entres os valores observados</a:t>
                </a:r>
              </a:p>
              <a:p>
                <a:pPr lvl="3"/>
                <a:r>
                  <a:rPr lang="pt-BR" dirty="0"/>
                  <a:t>Ao invés dos próprios valores observados</a:t>
                </a:r>
              </a:p>
              <a:p>
                <a:pPr lvl="2"/>
                <a:r>
                  <a:rPr lang="pt-BR" dirty="0"/>
                  <a:t>Soma de postos dos valores observados</a:t>
                </a:r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79F7377-CDC9-474E-AC71-F1F424D02F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467" t="-1326" b="-53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68610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94EA37-DB86-2244-860B-7B7A428D3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Teste de hipótese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79F7377-CDC9-474E-AC71-F1F424D02F9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Teste </a:t>
            </a:r>
            <a:r>
              <a:rPr lang="pt-BR" dirty="0" err="1"/>
              <a:t>U</a:t>
            </a:r>
            <a:r>
              <a:rPr lang="pt-BR" dirty="0"/>
              <a:t> de </a:t>
            </a:r>
            <a:r>
              <a:rPr lang="pt-BR" dirty="0" err="1"/>
              <a:t>Wilcoxon</a:t>
            </a:r>
            <a:r>
              <a:rPr lang="pt-BR" dirty="0"/>
              <a:t>-Mann-Whitney</a:t>
            </a:r>
          </a:p>
          <a:p>
            <a:pPr lvl="1"/>
            <a:r>
              <a:rPr lang="pt-BR" dirty="0"/>
              <a:t>Aparece na literatura com dois nomes:</a:t>
            </a:r>
          </a:p>
          <a:p>
            <a:pPr lvl="2"/>
            <a:r>
              <a:rPr lang="pt-BR" dirty="0"/>
              <a:t>Teste W da Soma de postos de </a:t>
            </a:r>
            <a:r>
              <a:rPr lang="pt-BR" dirty="0" err="1"/>
              <a:t>Wilcoxon</a:t>
            </a:r>
            <a:endParaRPr lang="pt-BR" dirty="0"/>
          </a:p>
          <a:p>
            <a:pPr lvl="3"/>
            <a:r>
              <a:rPr lang="pt-BR" i="1" dirty="0" err="1"/>
              <a:t>Wilcoxon</a:t>
            </a:r>
            <a:r>
              <a:rPr lang="pt-BR" i="1" dirty="0"/>
              <a:t> </a:t>
            </a:r>
            <a:r>
              <a:rPr lang="pt-BR" i="1" dirty="0" err="1"/>
              <a:t>rank</a:t>
            </a:r>
            <a:r>
              <a:rPr lang="pt-BR" i="1" dirty="0"/>
              <a:t> sum </a:t>
            </a:r>
            <a:r>
              <a:rPr lang="pt-BR" i="1" dirty="0" err="1"/>
              <a:t>test</a:t>
            </a:r>
            <a:endParaRPr lang="pt-BR" i="1" dirty="0"/>
          </a:p>
          <a:p>
            <a:pPr lvl="2"/>
            <a:r>
              <a:rPr lang="pt-BR" dirty="0"/>
              <a:t>Teste </a:t>
            </a:r>
            <a:r>
              <a:rPr lang="pt-BR" dirty="0" err="1"/>
              <a:t>U</a:t>
            </a:r>
            <a:r>
              <a:rPr lang="pt-BR" dirty="0"/>
              <a:t> de Mann-Whitney</a:t>
            </a:r>
          </a:p>
          <a:p>
            <a:pPr lvl="3"/>
            <a:r>
              <a:rPr lang="pt-BR" i="1" dirty="0"/>
              <a:t>Mann-Whitney </a:t>
            </a:r>
            <a:r>
              <a:rPr lang="pt-BR" i="1" dirty="0" err="1"/>
              <a:t>test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31902204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94EA37-DB86-2244-860B-7B7A428D3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Teste de hipótese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79F7377-CDC9-474E-AC71-F1F424D02F9E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dirty="0"/>
                  <a:t>Teste </a:t>
                </a:r>
                <a:r>
                  <a:rPr lang="pt-BR" dirty="0" err="1"/>
                  <a:t>U</a:t>
                </a:r>
                <a:r>
                  <a:rPr lang="pt-BR" dirty="0"/>
                  <a:t> de </a:t>
                </a:r>
                <a:r>
                  <a:rPr lang="pt-BR" dirty="0" err="1"/>
                  <a:t>Wilcoxon</a:t>
                </a:r>
                <a:r>
                  <a:rPr lang="pt-BR" dirty="0"/>
                  <a:t>-Mann-Whitney</a:t>
                </a:r>
              </a:p>
              <a:p>
                <a:pPr lvl="1"/>
                <a:r>
                  <a:rPr lang="pt-BR" dirty="0"/>
                  <a:t>Distribuição</a:t>
                </a:r>
              </a:p>
              <a:p>
                <a:pPr lvl="2"/>
                <a:r>
                  <a:rPr lang="pt-BR" dirty="0" err="1"/>
                  <a:t>X</a:t>
                </a:r>
                <a:r>
                  <a:rPr lang="pt-BR" dirty="0"/>
                  <a:t> e </a:t>
                </a:r>
                <a:r>
                  <a:rPr lang="pt-BR" dirty="0" err="1"/>
                  <a:t>Y</a:t>
                </a:r>
                <a:r>
                  <a:rPr lang="pt-BR" dirty="0"/>
                  <a:t> ☞ não conheço</a:t>
                </a:r>
              </a:p>
              <a:p>
                <a:pPr lvl="1"/>
                <a:r>
                  <a:rPr lang="pt-BR" dirty="0"/>
                  <a:t>Formular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BR" dirty="0"/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pt-BR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BR" b="0" i="0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</m:d>
                    <m:r>
                      <a:rPr lang="pt-BR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pt-BR" b="0" i="0" smtClean="0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endParaRPr lang="pt-BR" b="0" dirty="0"/>
              </a:p>
              <a:p>
                <a:pPr lvl="3"/>
                <a:r>
                  <a:rPr lang="pt-BR" dirty="0"/>
                  <a:t>Probabilidade de um valor observado de </a:t>
                </a:r>
                <a:r>
                  <a:rPr lang="pt-BR" dirty="0" err="1"/>
                  <a:t>x</a:t>
                </a:r>
                <a:r>
                  <a:rPr lang="pt-BR" dirty="0"/>
                  <a:t> &gt; um valor observado de </a:t>
                </a:r>
                <a:r>
                  <a:rPr lang="pt-BR" dirty="0" err="1"/>
                  <a:t>y</a:t>
                </a:r>
                <a:r>
                  <a:rPr lang="pt-BR" dirty="0"/>
                  <a:t> É IGUAL à probabilidade de um valor observado de </a:t>
                </a:r>
                <a:r>
                  <a:rPr lang="pt-BR" dirty="0" err="1"/>
                  <a:t>y</a:t>
                </a:r>
                <a:r>
                  <a:rPr lang="pt-BR" dirty="0"/>
                  <a:t> &gt; valor observado de </a:t>
                </a:r>
                <a:r>
                  <a:rPr lang="pt-BR" dirty="0" err="1"/>
                  <a:t>x</a:t>
                </a:r>
                <a:endParaRPr lang="pt-BR" dirty="0"/>
              </a:p>
              <a:p>
                <a:pPr lvl="3"/>
                <a:r>
                  <a:rPr lang="pt-BR" dirty="0"/>
                  <a:t>Combinação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dirty="0"/>
                  <a:t> de possibilidades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pt-BR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pt-BR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Y</m:t>
                        </m:r>
                      </m:e>
                    </m:d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m:rPr>
                        <m:sty m:val="p"/>
                      </m:rPr>
                      <a:rPr lang="pt-BR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a:rPr lang="pt-BR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79F7377-CDC9-474E-AC71-F1F424D02F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4940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B455AC-9ADF-7C49-A10D-073F04BB4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Teste de hipótese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C30CE7F-1F42-E241-BCCC-97EBEEB8DFAC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Formulação da hipótese</a:t>
                </a:r>
              </a:p>
              <a:p>
                <a:pPr lvl="1"/>
                <a:r>
                  <a:rPr lang="pt-BR" dirty="0"/>
                  <a:t>Princípios</a:t>
                </a:r>
              </a:p>
              <a:p>
                <a:pPr lvl="2"/>
                <a:r>
                  <a:rPr lang="pt-BR" dirty="0"/>
                  <a:t>Questão sobre população deve ser respondida, a um certo nível de incerteza, a partir de uma amostra</a:t>
                </a:r>
              </a:p>
              <a:p>
                <a:pPr lvl="3"/>
                <a:r>
                  <a:rPr lang="pt-BR" dirty="0"/>
                  <a:t>Hipótese estatisticamente provada</a:t>
                </a:r>
              </a:p>
              <a:p>
                <a:pPr lvl="2"/>
                <a:endParaRPr lang="pt-BR" dirty="0"/>
              </a:p>
              <a:p>
                <a:pPr lvl="2"/>
                <a:r>
                  <a:rPr lang="pt-BR" dirty="0"/>
                  <a:t>O que </a:t>
                </a:r>
                <a:r>
                  <a:rPr lang="pt-BR" b="1" dirty="0">
                    <a:solidFill>
                      <a:srgbClr val="FF0000"/>
                    </a:solidFill>
                  </a:rPr>
                  <a:t>queremos provar</a:t>
                </a:r>
                <a:r>
                  <a:rPr lang="pt-BR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 b="0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pt-BR" dirty="0"/>
              </a:p>
              <a:p>
                <a:pPr lvl="3"/>
                <a:r>
                  <a:rPr lang="pt-BR" dirty="0"/>
                  <a:t>Hipótese alternativa</a:t>
                </a:r>
              </a:p>
              <a:p>
                <a:pPr lvl="2"/>
                <a:r>
                  <a:rPr lang="pt-BR" dirty="0"/>
                  <a:t>O que NÃO queremos provar: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 i="0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pt-BR" dirty="0"/>
              </a:p>
              <a:p>
                <a:pPr lvl="3"/>
                <a:r>
                  <a:rPr lang="pt-BR" dirty="0"/>
                  <a:t>Queremos </a:t>
                </a:r>
                <a:r>
                  <a:rPr lang="pt-BR" b="1" dirty="0">
                    <a:solidFill>
                      <a:srgbClr val="FF0000"/>
                    </a:solidFill>
                  </a:rPr>
                  <a:t>rejeitá-la</a:t>
                </a:r>
              </a:p>
              <a:p>
                <a:pPr lvl="3"/>
                <a:r>
                  <a:rPr lang="pt-BR" dirty="0"/>
                  <a:t>Hipótese nula</a:t>
                </a:r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C30CE7F-1F42-E241-BCCC-97EBEEB8DF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514059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94EA37-DB86-2244-860B-7B7A428D3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Teste de hipótese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79F7377-CDC9-474E-AC71-F1F424D02F9E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dirty="0"/>
                  <a:t>Teste </a:t>
                </a:r>
                <a:r>
                  <a:rPr lang="pt-BR" dirty="0" err="1"/>
                  <a:t>U</a:t>
                </a:r>
                <a:r>
                  <a:rPr lang="pt-BR" dirty="0"/>
                  <a:t> de </a:t>
                </a:r>
                <a:r>
                  <a:rPr lang="pt-BR" dirty="0" err="1"/>
                  <a:t>Wilcoxon</a:t>
                </a:r>
                <a:r>
                  <a:rPr lang="pt-BR" dirty="0"/>
                  <a:t>-Mann-Whitney</a:t>
                </a:r>
              </a:p>
              <a:p>
                <a:pPr lvl="1"/>
                <a:r>
                  <a:rPr lang="pt-BR" dirty="0"/>
                  <a:t>Defina o teste estatístico</a:t>
                </a:r>
              </a:p>
              <a:p>
                <a:pPr lvl="2"/>
                <a:r>
                  <a:rPr lang="pt-BR" dirty="0"/>
                  <a:t>Formar um conjunto com todas as observações de </a:t>
                </a:r>
                <a:r>
                  <a:rPr lang="pt-BR" dirty="0" err="1"/>
                  <a:t>X</a:t>
                </a:r>
                <a:r>
                  <a:rPr lang="pt-BR" dirty="0"/>
                  <a:t> e </a:t>
                </a:r>
                <a:r>
                  <a:rPr lang="pt-BR" dirty="0" err="1"/>
                  <a:t>Y</a:t>
                </a:r>
                <a:endParaRPr lang="pt-BR" dirty="0"/>
              </a:p>
              <a:p>
                <a:pPr lvl="3"/>
                <a14:m>
                  <m:oMath xmlns:m="http://schemas.openxmlformats.org/officeDocument/2006/math">
                    <m:r>
                      <a:rPr lang="pt-BR" b="0" i="0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b="0" i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b="0" i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  <m:sub>
                            <m:r>
                              <a:rPr lang="pt-BR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pt-BR" b="0" i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b="0" i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b="0" i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  <m:sub>
                            <m:r>
                              <a:rPr lang="pt-BR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pt-BR" b="0" i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pt-BR" dirty="0"/>
              </a:p>
              <a:p>
                <a:pPr lvl="2"/>
                <a:r>
                  <a:rPr lang="pt-BR" dirty="0"/>
                  <a:t>Ordenar esse conjunto (menor para maior)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pt-BR" i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pt-BR" i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i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b>
                            <m:r>
                              <a:rPr lang="pt-BR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b>
                            <m:r>
                              <a:rPr lang="pt-BR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pt-BR" i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  <m:sub>
                            <m:r>
                              <a:rPr lang="pt-BR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pt-BR" i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i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pt-BR" i="0">
                        <a:latin typeface="Cambria Math" panose="02040503050406030204" pitchFamily="18" charset="0"/>
                      </a:rPr>
                      <m:t>,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pt-BR" i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pt-BR" dirty="0"/>
              </a:p>
              <a:p>
                <a:pPr lvl="2"/>
                <a:r>
                  <a:rPr lang="pt-BR" dirty="0"/>
                  <a:t>Numerá-los de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pt-BR" dirty="0"/>
                  <a:t> até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0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a:rPr lang="pt-BR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i="0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a:rPr lang="pt-BR" i="0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b="0" i="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dirty="0"/>
              </a:p>
              <a:p>
                <a:pPr lvl="3"/>
                <a14:m>
                  <m:oMath xmlns:m="http://schemas.openxmlformats.org/officeDocument/2006/math">
                    <m:r>
                      <a:rPr lang="pt-BR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pt-BR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pt-BR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b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pt-BR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b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pt-BR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pt-BR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  <m:sub>
                            <m:r>
                              <a:rPr lang="pt-BR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>
                      <a:rPr lang="pt-BR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lang="pt-BR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pt-BR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  <m:r>
                      <a:rPr lang="pt-BR">
                        <a:latin typeface="Cambria Math" panose="02040503050406030204" pitchFamily="18" charset="0"/>
                      </a:rPr>
                      <m:t>,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…</m:t>
                    </m:r>
                    <m:r>
                      <a:rPr lang="pt-BR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pt-BR" dirty="0"/>
              </a:p>
              <a:p>
                <a:pPr lvl="3"/>
                <a:r>
                  <a:rPr lang="pt-BR" i="1" dirty="0" err="1"/>
                  <a:t>ranks</a:t>
                </a:r>
                <a:r>
                  <a:rPr lang="pt-BR" dirty="0"/>
                  <a:t> ☞ postos/posições</a:t>
                </a:r>
              </a:p>
              <a:p>
                <a:pPr lvl="3"/>
                <a:r>
                  <a:rPr lang="pt-BR" dirty="0"/>
                  <a:t>Há um tratamento específico para valores iguais (</a:t>
                </a:r>
                <a:r>
                  <a:rPr lang="pt-BR" i="1" dirty="0" err="1"/>
                  <a:t>ties</a:t>
                </a:r>
                <a:r>
                  <a:rPr lang="pt-BR" dirty="0"/>
                  <a:t>)</a:t>
                </a:r>
              </a:p>
              <a:p>
                <a:pPr lvl="3"/>
                <a:endParaRPr lang="pt-BR" i="1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79F7377-CDC9-474E-AC71-F1F424D02F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55824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94EA37-DB86-2244-860B-7B7A428D3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Teste de hipótese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79F7377-CDC9-474E-AC71-F1F424D02F9E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dirty="0"/>
                  <a:t>Teste </a:t>
                </a:r>
                <a:r>
                  <a:rPr lang="pt-BR" dirty="0" err="1"/>
                  <a:t>U</a:t>
                </a:r>
                <a:r>
                  <a:rPr lang="pt-BR" dirty="0"/>
                  <a:t> de </a:t>
                </a:r>
                <a:r>
                  <a:rPr lang="pt-BR" dirty="0" err="1"/>
                  <a:t>Wilcoxon</a:t>
                </a:r>
                <a:r>
                  <a:rPr lang="pt-BR" dirty="0"/>
                  <a:t>-Mann-Whitney</a:t>
                </a:r>
              </a:p>
              <a:p>
                <a:pPr lvl="1"/>
                <a:r>
                  <a:rPr lang="pt-BR" dirty="0"/>
                  <a:t>Defina o teste estatístico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1+</m:t>
                        </m:r>
                      </m:sub>
                    </m:sSub>
                  </m:oMath>
                </a14:m>
                <a:r>
                  <a:rPr lang="pt-BR" dirty="0"/>
                  <a:t> ☞ soma das postos (</a:t>
                </a:r>
                <a:r>
                  <a:rPr lang="pt-BR" i="1" dirty="0" err="1"/>
                  <a:t>ranks</a:t>
                </a:r>
                <a:r>
                  <a:rPr lang="pt-BR" dirty="0"/>
                  <a:t>) de </a:t>
                </a:r>
                <a:r>
                  <a:rPr lang="pt-BR" dirty="0" err="1"/>
                  <a:t>X</a:t>
                </a:r>
                <a:endParaRPr lang="pt-BR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BR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lang="pt-BR" dirty="0"/>
                  <a:t> ☞ soma das postos (</a:t>
                </a:r>
                <a:r>
                  <a:rPr lang="pt-BR" i="1" dirty="0" err="1"/>
                  <a:t>ranks</a:t>
                </a:r>
                <a:r>
                  <a:rPr lang="pt-BR" dirty="0"/>
                  <a:t>) de </a:t>
                </a:r>
                <a:r>
                  <a:rPr lang="pt-BR" dirty="0" err="1"/>
                  <a:t>Y</a:t>
                </a:r>
                <a:endParaRPr lang="pt-BR" dirty="0"/>
              </a:p>
              <a:p>
                <a:pPr lvl="2"/>
                <a:endParaRPr lang="pt-BR" dirty="0"/>
              </a:p>
              <a:p>
                <a:pPr lvl="2"/>
                <a:endParaRPr lang="pt-BR" dirty="0"/>
              </a:p>
              <a:p>
                <a:pPr lvl="2"/>
                <a:endParaRPr lang="pt-BR" dirty="0"/>
              </a:p>
              <a:p>
                <a:pPr lvl="2"/>
                <a:endParaRPr lang="pt-BR" dirty="0"/>
              </a:p>
              <a:p>
                <a:pPr lvl="2"/>
                <a:r>
                  <a:rPr lang="pt-BR" dirty="0"/>
                  <a:t>Alternativa para calcular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</a:rPr>
                          <m:t>U</m:t>
                        </m:r>
                      </m:e>
                      <m:sub>
                        <m:r>
                          <a:rPr lang="pt-BR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dirty="0"/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</a:rPr>
                          <m:t>U</m:t>
                        </m:r>
                      </m:e>
                      <m:sub>
                        <m:r>
                          <a:rPr lang="pt-BR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pt-BR" dirty="0"/>
              </a:p>
              <a:p>
                <a:pPr lvl="3"/>
                <a:r>
                  <a:rPr lang="pt-BR" dirty="0"/>
                  <a:t>Para cada </a:t>
                </a:r>
                <a:r>
                  <a:rPr lang="pt-BR" dirty="0" err="1"/>
                  <a:t>i</a:t>
                </a:r>
                <a:r>
                  <a:rPr lang="pt-BR" dirty="0"/>
                  <a:t> e para todo </a:t>
                </a:r>
                <a:r>
                  <a:rPr lang="pt-BR" dirty="0" err="1"/>
                  <a:t>j</a:t>
                </a:r>
                <a:r>
                  <a:rPr lang="pt-BR" dirty="0"/>
                  <a:t>, contar número de vezes 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i="0" dirty="0" err="1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pt-BR" i="0" dirty="0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pt-BR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 dirty="0" err="1" smtClean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i="0" dirty="0" err="1" smtClean="0"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</m:sSub>
                  </m:oMath>
                </a14:m>
                <a:endParaRPr lang="pt-BR" dirty="0"/>
              </a:p>
              <a:p>
                <a:pPr lvl="4"/>
                <a:r>
                  <a:rPr lang="pt-BR" dirty="0"/>
                  <a:t>Oneroso computacionalmente</a:t>
                </a:r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79F7377-CDC9-474E-AC71-F1F424D02F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2FF5E691-3865-CA49-B680-8AEA1AC23FB0}"/>
                  </a:ext>
                </a:extLst>
              </p:cNvPr>
              <p:cNvSpPr txBox="1"/>
              <p:nvPr/>
            </p:nvSpPr>
            <p:spPr>
              <a:xfrm>
                <a:off x="4355976" y="3573016"/>
                <a:ext cx="3424977" cy="6280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U</m:t>
                          </m:r>
                        </m:e>
                        <m:sub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n</m:t>
                              </m:r>
                            </m:e>
                            <m:sub>
                              <m: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a:rPr lang="pt-B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R</m:t>
                          </m:r>
                        </m:e>
                        <m:sub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2FF5E691-3865-CA49-B680-8AEA1AC23F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3573016"/>
                <a:ext cx="3424977" cy="628057"/>
              </a:xfrm>
              <a:prstGeom prst="rect">
                <a:avLst/>
              </a:prstGeom>
              <a:blipFill>
                <a:blip r:embed="rId4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04ECD833-FB53-3544-8EE3-1A4DE4050807}"/>
                  </a:ext>
                </a:extLst>
              </p:cNvPr>
              <p:cNvSpPr txBox="1"/>
              <p:nvPr/>
            </p:nvSpPr>
            <p:spPr>
              <a:xfrm>
                <a:off x="4355975" y="4339107"/>
                <a:ext cx="3497431" cy="6280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U</m:t>
                          </m:r>
                        </m:e>
                        <m:sub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n</m:t>
                              </m:r>
                            </m:e>
                            <m:sub>
                              <m: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a:rPr lang="pt-B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R</m:t>
                          </m:r>
                        </m:e>
                        <m:sub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2+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04ECD833-FB53-3544-8EE3-1A4DE40508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5" y="4339107"/>
                <a:ext cx="3497431" cy="628057"/>
              </a:xfrm>
              <a:prstGeom prst="rect">
                <a:avLst/>
              </a:prstGeom>
              <a:blipFill>
                <a:blip r:embed="rId5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E5E6F6B0-95F0-0841-877D-24991D9E78C7}"/>
                  </a:ext>
                </a:extLst>
              </p:cNvPr>
              <p:cNvSpPr txBox="1"/>
              <p:nvPr/>
            </p:nvSpPr>
            <p:spPr>
              <a:xfrm>
                <a:off x="1396444" y="4154441"/>
                <a:ext cx="2743508" cy="3931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min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⁡(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U</m:t>
                          </m:r>
                        </m:e>
                        <m:sub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U</m:t>
                          </m:r>
                        </m:e>
                        <m:sub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pt-BR" i="0">
                          <a:latin typeface="Cambria Math" panose="02040503050406030204" pitchFamily="18" charset="0"/>
                        </a:rPr>
                        <m:t>~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u</m:t>
                          </m:r>
                        </m:e>
                        <m:sub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  <m:sub>
                              <m: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  <m:sub>
                              <m: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α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E5E6F6B0-95F0-0841-877D-24991D9E78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444" y="4154441"/>
                <a:ext cx="2743508" cy="393121"/>
              </a:xfrm>
              <a:prstGeom prst="rect">
                <a:avLst/>
              </a:prstGeom>
              <a:blipFill>
                <a:blip r:embed="rId6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49714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94EA37-DB86-2244-860B-7B7A428D3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Teste de hipótese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79F7377-CDC9-474E-AC71-F1F424D02F9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Teste </a:t>
            </a:r>
            <a:r>
              <a:rPr lang="pt-BR" dirty="0" err="1"/>
              <a:t>U</a:t>
            </a:r>
            <a:r>
              <a:rPr lang="pt-BR" dirty="0"/>
              <a:t> de </a:t>
            </a:r>
            <a:r>
              <a:rPr lang="pt-BR" dirty="0" err="1"/>
              <a:t>Wilcoxon</a:t>
            </a:r>
            <a:r>
              <a:rPr lang="pt-BR" dirty="0"/>
              <a:t>-Mann-Whitney</a:t>
            </a:r>
          </a:p>
          <a:p>
            <a:pPr lvl="1"/>
            <a:r>
              <a:rPr lang="pt-BR" dirty="0"/>
              <a:t>E o teste a ser aplicado sobre as amostras é</a:t>
            </a:r>
          </a:p>
          <a:p>
            <a:pPr lvl="2"/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2FF5E691-3865-CA49-B680-8AEA1AC23FB0}"/>
                  </a:ext>
                </a:extLst>
              </p:cNvPr>
              <p:cNvSpPr txBox="1"/>
              <p:nvPr/>
            </p:nvSpPr>
            <p:spPr>
              <a:xfrm>
                <a:off x="4355977" y="2708920"/>
                <a:ext cx="3424977" cy="6280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u</m:t>
                          </m:r>
                        </m:e>
                        <m:sub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n</m:t>
                              </m:r>
                            </m:e>
                            <m:sub>
                              <m: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a:rPr lang="pt-B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r</m:t>
                          </m:r>
                        </m:e>
                        <m:sub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2FF5E691-3865-CA49-B680-8AEA1AC23F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7" y="2708920"/>
                <a:ext cx="3424977" cy="628057"/>
              </a:xfrm>
              <a:prstGeom prst="rect">
                <a:avLst/>
              </a:prstGeom>
              <a:blipFill>
                <a:blip r:embed="rId3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04ECD833-FB53-3544-8EE3-1A4DE4050807}"/>
                  </a:ext>
                </a:extLst>
              </p:cNvPr>
              <p:cNvSpPr txBox="1"/>
              <p:nvPr/>
            </p:nvSpPr>
            <p:spPr>
              <a:xfrm>
                <a:off x="4355976" y="3475011"/>
                <a:ext cx="3424977" cy="6280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u</m:t>
                          </m:r>
                        </m:e>
                        <m:sub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n</m:t>
                              </m:r>
                            </m:e>
                            <m:sub>
                              <m: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a:rPr lang="pt-B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r</m:t>
                          </m:r>
                        </m:e>
                        <m:sub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2+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04ECD833-FB53-3544-8EE3-1A4DE40508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3475011"/>
                <a:ext cx="3424977" cy="628057"/>
              </a:xfrm>
              <a:prstGeom prst="rect">
                <a:avLst/>
              </a:prstGeom>
              <a:blipFill>
                <a:blip r:embed="rId4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E5E6F6B0-95F0-0841-877D-24991D9E78C7}"/>
                  </a:ext>
                </a:extLst>
              </p:cNvPr>
              <p:cNvSpPr txBox="1"/>
              <p:nvPr/>
            </p:nvSpPr>
            <p:spPr>
              <a:xfrm>
                <a:off x="1763688" y="3290345"/>
                <a:ext cx="18335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min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⁡(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u</m:t>
                          </m:r>
                        </m:e>
                        <m:sub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u</m:t>
                          </m:r>
                        </m:e>
                        <m:sub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E5E6F6B0-95F0-0841-877D-24991D9E78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3290345"/>
                <a:ext cx="1833514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ela 6">
                <a:extLst>
                  <a:ext uri="{FF2B5EF4-FFF2-40B4-BE49-F238E27FC236}">
                    <a16:creationId xmlns:a16="http://schemas.microsoft.com/office/drawing/2014/main" id="{44547601-2CA1-C141-B724-DEE0FEBFCA6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2645409"/>
                  </p:ext>
                </p:extLst>
              </p:nvPr>
            </p:nvGraphicFramePr>
            <p:xfrm>
              <a:off x="1403648" y="4519256"/>
              <a:ext cx="6360369" cy="1635952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451992">
                      <a:extLst>
                        <a:ext uri="{9D8B030D-6E8A-4147-A177-3AD203B41FA5}">
                          <a16:colId xmlns:a16="http://schemas.microsoft.com/office/drawing/2014/main" val="3827655433"/>
                        </a:ext>
                      </a:extLst>
                    </a:gridCol>
                    <a:gridCol w="1451992">
                      <a:extLst>
                        <a:ext uri="{9D8B030D-6E8A-4147-A177-3AD203B41FA5}">
                          <a16:colId xmlns:a16="http://schemas.microsoft.com/office/drawing/2014/main" val="2935490800"/>
                        </a:ext>
                      </a:extLst>
                    </a:gridCol>
                    <a:gridCol w="3456385">
                      <a:extLst>
                        <a:ext uri="{9D8B030D-6E8A-4147-A177-3AD203B41FA5}">
                          <a16:colId xmlns:a16="http://schemas.microsoft.com/office/drawing/2014/main" val="113227018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i="0" dirty="0"/>
                            <a:t>H</a:t>
                          </a:r>
                          <a:r>
                            <a:rPr lang="pt-BR" i="0" baseline="-25000" dirty="0"/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i="0" dirty="0"/>
                            <a:t>H</a:t>
                          </a:r>
                          <a:r>
                            <a:rPr lang="pt-BR" i="0" baseline="-25000" dirty="0"/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i="0" dirty="0"/>
                            <a:t>Rejeita H</a:t>
                          </a:r>
                          <a:r>
                            <a:rPr lang="pt-BR" i="0" baseline="-25000" dirty="0"/>
                            <a:t>0</a:t>
                          </a:r>
                          <a:r>
                            <a:rPr lang="pt-BR" i="0" dirty="0"/>
                            <a:t> se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951842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0" dirty="0" smtClean="0">
                                        <a:latin typeface="Cambria Math" panose="02040503050406030204" pitchFamily="18" charset="0"/>
                                      </a:rPr>
                                      <m:t>μ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pt-BR" b="0" i="0" dirty="0" smtClean="0"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sub>
                                </m:sSub>
                                <m:r>
                                  <a:rPr lang="pt-BR" i="0" dirty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pt-BR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0" dirty="0">
                                        <a:latin typeface="Cambria Math" panose="02040503050406030204" pitchFamily="18" charset="0"/>
                                      </a:rPr>
                                      <m:t>μ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pt-BR" b="0" i="0" dirty="0" smtClean="0">
                                        <a:latin typeface="Cambria Math" panose="02040503050406030204" pitchFamily="18" charset="0"/>
                                      </a:rPr>
                                      <m:t>Y</m:t>
                                    </m:r>
                                    <m:r>
                                      <a:rPr lang="pt-BR" b="0" i="0" dirty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0" dirty="0" smtClean="0">
                                        <a:latin typeface="Cambria Math" panose="02040503050406030204" pitchFamily="18" charset="0"/>
                                      </a:rPr>
                                      <m:t>μ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pt-BR" b="0" i="0" dirty="0" smtClean="0"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sub>
                                </m:sSub>
                                <m:r>
                                  <a:rPr lang="pt-BR" i="0" dirty="0" smtClean="0">
                                    <a:latin typeface="Cambria Math" panose="02040503050406030204" pitchFamily="18" charset="0"/>
                                  </a:rPr>
                                  <m:t>≠</m:t>
                                </m:r>
                                <m:sSub>
                                  <m:sSubPr>
                                    <m:ctrlPr>
                                      <a:rPr lang="pt-BR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0" dirty="0">
                                        <a:latin typeface="Cambria Math" panose="02040503050406030204" pitchFamily="18" charset="0"/>
                                      </a:rPr>
                                      <m:t>μ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pt-BR" b="0" i="0" dirty="0" smtClean="0">
                                        <a:latin typeface="Cambria Math" panose="02040503050406030204" pitchFamily="18" charset="0"/>
                                      </a:rPr>
                                      <m:t>Y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pt-BR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u</m:t>
                                </m:r>
                                <m:r>
                                  <a:rPr lang="pt-BR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&gt;</m:t>
                                </m:r>
                                <m:sSub>
                                  <m:sSub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t-BR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u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pt-B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pt-BR" b="0" i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n</m:t>
                                        </m:r>
                                      </m:e>
                                      <m:sub>
                                        <m:r>
                                          <a:rPr lang="pt-BR" b="0" i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pt-BR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pt-B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pt-BR" b="0" i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n</m:t>
                                        </m:r>
                                      </m:e>
                                      <m:sub>
                                        <m:r>
                                          <a:rPr lang="pt-BR" b="0" i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pt-BR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 </m:t>
                                    </m:r>
                                    <m:f>
                                      <m:fPr>
                                        <m:ctrlPr>
                                          <a:rPr lang="pt-B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m:rPr>
                                            <m:sty m:val="p"/>
                                          </m:rPr>
                                          <a:rPr lang="el-GR" b="0" i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α</m:t>
                                        </m:r>
                                      </m:num>
                                      <m:den>
                                        <m:r>
                                          <a:rPr lang="pt-BR" b="0" i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b>
                                </m:sSub>
                              </m:oMath>
                            </m:oMathPara>
                          </a14:m>
                          <a:endParaRPr lang="pt-BR" i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168090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0" dirty="0" smtClean="0">
                                        <a:latin typeface="Cambria Math" panose="02040503050406030204" pitchFamily="18" charset="0"/>
                                      </a:rPr>
                                      <m:t>μ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pt-BR" b="0" i="0" dirty="0" smtClean="0"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sub>
                                </m:sSub>
                                <m:r>
                                  <a:rPr lang="pt-BR" i="0" dirty="0"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sSub>
                                  <m:sSubPr>
                                    <m:ctrlPr>
                                      <a:rPr lang="pt-BR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0" dirty="0">
                                        <a:latin typeface="Cambria Math" panose="02040503050406030204" pitchFamily="18" charset="0"/>
                                      </a:rPr>
                                      <m:t>μ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pt-BR" b="0" i="0" dirty="0" smtClean="0">
                                        <a:latin typeface="Cambria Math" panose="02040503050406030204" pitchFamily="18" charset="0"/>
                                      </a:rPr>
                                      <m:t>Y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0" dirty="0" smtClean="0">
                                        <a:latin typeface="Cambria Math" panose="02040503050406030204" pitchFamily="18" charset="0"/>
                                      </a:rPr>
                                      <m:t>μ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pt-BR" b="0" i="0" dirty="0" smtClean="0"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sub>
                                </m:sSub>
                                <m:r>
                                  <a:rPr lang="pt-BR" i="0" dirty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pt-BR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0" dirty="0">
                                        <a:latin typeface="Cambria Math" panose="02040503050406030204" pitchFamily="18" charset="0"/>
                                      </a:rPr>
                                      <m:t>μ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pt-BR" b="0" i="0" dirty="0" smtClean="0">
                                        <a:latin typeface="Cambria Math" panose="02040503050406030204" pitchFamily="18" charset="0"/>
                                      </a:rPr>
                                      <m:t>Y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pt-BR" b="0" i="0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u</m:t>
                                </m:r>
                                <m:r>
                                  <a:rPr lang="pt-BR" b="0" i="0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&gt;</m:t>
                                </m:r>
                                <m:sSub>
                                  <m:sSub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t-BR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u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pt-B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pt-BR" b="0" i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n</m:t>
                                        </m:r>
                                      </m:e>
                                      <m:sub>
                                        <m:r>
                                          <a:rPr lang="pt-BR" b="0" i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pt-BR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pt-B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pt-BR" b="0" i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n</m:t>
                                        </m:r>
                                      </m:e>
                                      <m:sub>
                                        <m:r>
                                          <a:rPr lang="pt-BR" b="0" i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pt-BR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l-GR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α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i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850149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0" dirty="0" smtClean="0">
                                        <a:latin typeface="Cambria Math" panose="02040503050406030204" pitchFamily="18" charset="0"/>
                                      </a:rPr>
                                      <m:t>μ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pt-BR" b="0" i="0" dirty="0" smtClean="0"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sub>
                                </m:sSub>
                                <m:r>
                                  <a:rPr lang="pt-BR" i="0" dirty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sSub>
                                  <m:sSubPr>
                                    <m:ctrlPr>
                                      <a:rPr lang="pt-BR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0" dirty="0">
                                        <a:latin typeface="Cambria Math" panose="02040503050406030204" pitchFamily="18" charset="0"/>
                                      </a:rPr>
                                      <m:t>μ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pt-BR" b="0" i="0" dirty="0" smtClean="0">
                                        <a:latin typeface="Cambria Math" panose="02040503050406030204" pitchFamily="18" charset="0"/>
                                      </a:rPr>
                                      <m:t>Y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0" dirty="0" smtClean="0">
                                        <a:latin typeface="Cambria Math" panose="02040503050406030204" pitchFamily="18" charset="0"/>
                                      </a:rPr>
                                      <m:t>μ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pt-BR" b="0" i="0" dirty="0" smtClean="0"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sub>
                                </m:sSub>
                                <m:r>
                                  <a:rPr lang="pt-BR" i="0" dirty="0"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sSub>
                                  <m:sSubPr>
                                    <m:ctrlPr>
                                      <a:rPr lang="pt-BR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0" dirty="0">
                                        <a:latin typeface="Cambria Math" panose="02040503050406030204" pitchFamily="18" charset="0"/>
                                      </a:rPr>
                                      <m:t>μ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pt-BR" b="0" i="0" dirty="0" smtClean="0">
                                        <a:latin typeface="Cambria Math" panose="02040503050406030204" pitchFamily="18" charset="0"/>
                                      </a:rPr>
                                      <m:t>Y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pt-BR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u</m:t>
                                </m:r>
                                <m:r>
                                  <a:rPr lang="pt-BR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t-BR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u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pt-B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pt-BR" b="0" i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n</m:t>
                                        </m:r>
                                      </m:e>
                                      <m:sub>
                                        <m:r>
                                          <a:rPr lang="pt-BR" b="0" i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pt-BR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pt-B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pt-BR" b="0" i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n</m:t>
                                        </m:r>
                                      </m:e>
                                      <m:sub>
                                        <m:r>
                                          <a:rPr lang="pt-BR" b="0" i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pt-BR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pt-BR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α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i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1567437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ela 6">
                <a:extLst>
                  <a:ext uri="{FF2B5EF4-FFF2-40B4-BE49-F238E27FC236}">
                    <a16:creationId xmlns:a16="http://schemas.microsoft.com/office/drawing/2014/main" id="{44547601-2CA1-C141-B724-DEE0FEBFCA6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2645409"/>
                  </p:ext>
                </p:extLst>
              </p:nvPr>
            </p:nvGraphicFramePr>
            <p:xfrm>
              <a:off x="1403648" y="4519256"/>
              <a:ext cx="6360369" cy="1635952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451992">
                      <a:extLst>
                        <a:ext uri="{9D8B030D-6E8A-4147-A177-3AD203B41FA5}">
                          <a16:colId xmlns:a16="http://schemas.microsoft.com/office/drawing/2014/main" val="3827655433"/>
                        </a:ext>
                      </a:extLst>
                    </a:gridCol>
                    <a:gridCol w="1451992">
                      <a:extLst>
                        <a:ext uri="{9D8B030D-6E8A-4147-A177-3AD203B41FA5}">
                          <a16:colId xmlns:a16="http://schemas.microsoft.com/office/drawing/2014/main" val="2935490800"/>
                        </a:ext>
                      </a:extLst>
                    </a:gridCol>
                    <a:gridCol w="3456385">
                      <a:extLst>
                        <a:ext uri="{9D8B030D-6E8A-4147-A177-3AD203B41FA5}">
                          <a16:colId xmlns:a16="http://schemas.microsoft.com/office/drawing/2014/main" val="113227018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i="0" dirty="0"/>
                            <a:t>H</a:t>
                          </a:r>
                          <a:r>
                            <a:rPr lang="pt-BR" i="0" baseline="-25000" dirty="0"/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i="0" dirty="0"/>
                            <a:t>H</a:t>
                          </a:r>
                          <a:r>
                            <a:rPr lang="pt-BR" i="0" baseline="-25000" dirty="0"/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i="0" dirty="0"/>
                            <a:t>Rejeita H</a:t>
                          </a:r>
                          <a:r>
                            <a:rPr lang="pt-BR" i="0" baseline="-25000" dirty="0"/>
                            <a:t>0</a:t>
                          </a:r>
                          <a:r>
                            <a:rPr lang="pt-BR" i="0" dirty="0"/>
                            <a:t> se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95184297"/>
                      </a:ext>
                    </a:extLst>
                  </a:tr>
                  <a:tr h="486474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870" t="-79487" r="-337391" b="-1589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101754" t="-79487" r="-240351" b="-1589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84249" t="-79487" r="-366" b="-1589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6809008"/>
                      </a:ext>
                    </a:extLst>
                  </a:tr>
                  <a:tr h="389319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870" t="-225806" r="-33739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101754" t="-225806" r="-24035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84249" t="-225806" r="-366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5014962"/>
                      </a:ext>
                    </a:extLst>
                  </a:tr>
                  <a:tr h="389319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870" t="-325806" r="-33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101754" t="-325806" r="-240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84249" t="-325806" r="-3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1567437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6494921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94EA37-DB86-2244-860B-7B7A428D3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Teste de hipótese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79F7377-CDC9-474E-AC71-F1F424D02F9E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dirty="0"/>
                  <a:t>Teste </a:t>
                </a:r>
                <a:r>
                  <a:rPr lang="pt-BR" dirty="0" err="1"/>
                  <a:t>U</a:t>
                </a:r>
                <a:r>
                  <a:rPr lang="pt-BR" dirty="0"/>
                  <a:t> de </a:t>
                </a:r>
                <a:r>
                  <a:rPr lang="pt-BR" dirty="0" err="1"/>
                  <a:t>Wilcoxon</a:t>
                </a:r>
                <a:r>
                  <a:rPr lang="pt-BR" dirty="0"/>
                  <a:t>-Mann-Whitney</a:t>
                </a:r>
              </a:p>
              <a:p>
                <a:pPr lvl="1"/>
                <a:r>
                  <a:rPr lang="pt-BR" dirty="0"/>
                  <a:t>Defina o teste estatístico</a:t>
                </a:r>
              </a:p>
              <a:p>
                <a:pPr lvl="2"/>
                <a:r>
                  <a:rPr lang="pt-BR" dirty="0"/>
                  <a:t>Caso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a:rPr lang="pt-BR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dirty="0"/>
                  <a:t> ou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a:rPr lang="pt-BR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dirty="0"/>
                  <a:t> sejam grandes (superior a 8)</a:t>
                </a:r>
              </a:p>
              <a:p>
                <a:pPr lvl="3"/>
                <a:r>
                  <a:rPr lang="pt-BR" dirty="0"/>
                  <a:t>Podemos usar a aproximação pela N()</a:t>
                </a:r>
              </a:p>
              <a:p>
                <a:pPr lvl="4"/>
                <a:r>
                  <a:rPr lang="pt-BR" dirty="0"/>
                  <a:t>Há uma versão para </a:t>
                </a:r>
                <a:r>
                  <a:rPr lang="pt-BR" i="1" dirty="0" err="1"/>
                  <a:t>ties</a:t>
                </a: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79F7377-CDC9-474E-AC71-F1F424D02F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7B4CC47A-F2F2-2A44-8D18-734D807DF570}"/>
                  </a:ext>
                </a:extLst>
              </p:cNvPr>
              <p:cNvSpPr txBox="1"/>
              <p:nvPr/>
            </p:nvSpPr>
            <p:spPr>
              <a:xfrm>
                <a:off x="2332830" y="3922236"/>
                <a:ext cx="4478341" cy="10909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T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</m:d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U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b="0" i="0" smtClean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a:rPr lang="pt-BR" b="0" i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a:rPr lang="pt-B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rad>
                            <m:radPr>
                              <m:degHide m:val="on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t-BR" i="0">
                                          <a:latin typeface="Cambria Math" panose="02040503050406030204" pitchFamily="18" charset="0"/>
                                        </a:rPr>
                                        <m:t>n</m:t>
                                      </m:r>
                                    </m:e>
                                    <m:sub>
                                      <m:r>
                                        <a:rPr lang="pt-BR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pt-BR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t-BR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n</m:t>
                                      </m:r>
                                    </m:e>
                                    <m:sub>
                                      <m:r>
                                        <a:rPr lang="pt-BR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pt-BR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∙(</m:t>
                                  </m:r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t-BR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n</m:t>
                                      </m:r>
                                    </m:e>
                                    <m:sub>
                                      <m:r>
                                        <a:rPr lang="pt-BR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pt-BR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t-BR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n</m:t>
                                      </m:r>
                                    </m:e>
                                    <m:sub>
                                      <m:r>
                                        <a:rPr lang="pt-BR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pt-BR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+1)</m:t>
                                  </m:r>
                                </m:num>
                                <m:den>
                                  <m:r>
                                    <a:rPr lang="pt-BR" b="0" i="0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</m:e>
                          </m:rad>
                        </m:den>
                      </m:f>
                      <m:r>
                        <a:rPr lang="pt-BR" i="0">
                          <a:latin typeface="Cambria Math" panose="02040503050406030204" pitchFamily="18" charset="0"/>
                        </a:rPr>
                        <m:t>~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(0,1)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7B4CC47A-F2F2-2A44-8D18-734D807DF5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2830" y="3922236"/>
                <a:ext cx="4478341" cy="10909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523656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94EA37-DB86-2244-860B-7B7A428D3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Teste de hipótese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79F7377-CDC9-474E-AC71-F1F424D02F9E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dirty="0"/>
                  <a:t>Teste </a:t>
                </a:r>
                <a:r>
                  <a:rPr lang="pt-BR" dirty="0" err="1"/>
                  <a:t>U</a:t>
                </a:r>
                <a:r>
                  <a:rPr lang="pt-BR" dirty="0"/>
                  <a:t> de </a:t>
                </a:r>
                <a:r>
                  <a:rPr lang="pt-BR" dirty="0" err="1"/>
                  <a:t>Wilcoxon</a:t>
                </a:r>
                <a:r>
                  <a:rPr lang="pt-BR" dirty="0"/>
                  <a:t>-Mann-Whitney</a:t>
                </a:r>
              </a:p>
              <a:p>
                <a:pPr lvl="1"/>
                <a:r>
                  <a:rPr lang="pt-BR" dirty="0"/>
                  <a:t>Defina o teste estatístico</a:t>
                </a:r>
              </a:p>
              <a:p>
                <a:pPr lvl="2"/>
                <a:r>
                  <a:rPr lang="pt-BR" dirty="0"/>
                  <a:t>Caso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a:rPr lang="pt-BR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dirty="0"/>
                  <a:t> ou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a:rPr lang="pt-BR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dirty="0"/>
                  <a:t> sejam grandes (superior a 8)</a:t>
                </a:r>
              </a:p>
              <a:p>
                <a:pPr lvl="3"/>
                <a:r>
                  <a:rPr lang="pt-BR" dirty="0"/>
                  <a:t>Podemos usar a aproximação pela N()</a:t>
                </a:r>
              </a:p>
              <a:p>
                <a:pPr lvl="4"/>
                <a:r>
                  <a:rPr lang="pt-BR" dirty="0"/>
                  <a:t>Há uma versão para </a:t>
                </a:r>
                <a:r>
                  <a:rPr lang="pt-BR" i="1" dirty="0" err="1"/>
                  <a:t>ties</a:t>
                </a: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79F7377-CDC9-474E-AC71-F1F424D02F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7B4CC47A-F2F2-2A44-8D18-734D807DF570}"/>
                  </a:ext>
                </a:extLst>
              </p:cNvPr>
              <p:cNvSpPr txBox="1"/>
              <p:nvPr/>
            </p:nvSpPr>
            <p:spPr>
              <a:xfrm>
                <a:off x="2332830" y="3922236"/>
                <a:ext cx="4478341" cy="10909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T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</m:d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U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b="0" i="0" smtClean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a:rPr lang="pt-BR" b="0" i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a:rPr lang="pt-B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rad>
                            <m:radPr>
                              <m:degHide m:val="on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t-BR" i="0">
                                          <a:latin typeface="Cambria Math" panose="02040503050406030204" pitchFamily="18" charset="0"/>
                                        </a:rPr>
                                        <m:t>n</m:t>
                                      </m:r>
                                    </m:e>
                                    <m:sub>
                                      <m:r>
                                        <a:rPr lang="pt-BR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pt-BR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t-BR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n</m:t>
                                      </m:r>
                                    </m:e>
                                    <m:sub>
                                      <m:r>
                                        <a:rPr lang="pt-BR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pt-BR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∙(</m:t>
                                  </m:r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t-BR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n</m:t>
                                      </m:r>
                                    </m:e>
                                    <m:sub>
                                      <m:r>
                                        <a:rPr lang="pt-BR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pt-BR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t-BR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n</m:t>
                                      </m:r>
                                    </m:e>
                                    <m:sub>
                                      <m:r>
                                        <a:rPr lang="pt-BR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pt-BR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+1)</m:t>
                                  </m:r>
                                </m:num>
                                <m:den>
                                  <m:r>
                                    <a:rPr lang="pt-BR" b="0" i="0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</m:e>
                          </m:rad>
                        </m:den>
                      </m:f>
                      <m:r>
                        <a:rPr lang="pt-BR" i="0">
                          <a:latin typeface="Cambria Math" panose="02040503050406030204" pitchFamily="18" charset="0"/>
                        </a:rPr>
                        <m:t>~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(0,1)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7B4CC47A-F2F2-2A44-8D18-734D807DF5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2830" y="3922236"/>
                <a:ext cx="4478341" cy="10909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E13ED391-20FE-5D4C-A23B-98DABDF8FCDB}"/>
              </a:ext>
            </a:extLst>
          </p:cNvPr>
          <p:cNvSpPr/>
          <p:nvPr/>
        </p:nvSpPr>
        <p:spPr>
          <a:xfrm>
            <a:off x="4355976" y="3789040"/>
            <a:ext cx="936104" cy="72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7EE5090-C70A-524F-A26B-61476059A52F}"/>
              </a:ext>
            </a:extLst>
          </p:cNvPr>
          <p:cNvSpPr/>
          <p:nvPr/>
        </p:nvSpPr>
        <p:spPr>
          <a:xfrm>
            <a:off x="3275856" y="4306168"/>
            <a:ext cx="2808312" cy="840204"/>
          </a:xfrm>
          <a:prstGeom prst="ellipse">
            <a:avLst/>
          </a:prstGeom>
          <a:noFill/>
          <a:ln w="3810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2495B3F6-CDA5-8343-8EE9-7DFFF86BDC02}"/>
                  </a:ext>
                </a:extLst>
              </p:cNvPr>
              <p:cNvSpPr txBox="1"/>
              <p:nvPr/>
            </p:nvSpPr>
            <p:spPr>
              <a:xfrm>
                <a:off x="5510977" y="3560204"/>
                <a:ext cx="11269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>
                    <a:solidFill>
                      <a:srgbClr val="FF0000"/>
                    </a:solidFill>
                  </a:rPr>
                  <a:t>média -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pt-BR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U</m:t>
                        </m:r>
                      </m:e>
                    </m:acc>
                  </m:oMath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2495B3F6-CDA5-8343-8EE9-7DFFF86BDC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0977" y="3560204"/>
                <a:ext cx="1126912" cy="369332"/>
              </a:xfrm>
              <a:prstGeom prst="rect">
                <a:avLst/>
              </a:prstGeom>
              <a:blipFill>
                <a:blip r:embed="rId5"/>
                <a:stretch>
                  <a:fillRect l="-3333" t="-3333" b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63E92124-9638-D447-8D75-4FB271CE603C}"/>
                  </a:ext>
                </a:extLst>
              </p:cNvPr>
              <p:cNvSpPr txBox="1"/>
              <p:nvPr/>
            </p:nvSpPr>
            <p:spPr>
              <a:xfrm>
                <a:off x="5364088" y="5160972"/>
                <a:ext cx="14822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>
                    <a:solidFill>
                      <a:srgbClr val="FF0000"/>
                    </a:solidFill>
                  </a:rPr>
                  <a:t>variância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U</m:t>
                        </m:r>
                      </m:sub>
                    </m:sSub>
                  </m:oMath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63E92124-9638-D447-8D75-4FB271CE60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5160972"/>
                <a:ext cx="1482201" cy="369332"/>
              </a:xfrm>
              <a:prstGeom prst="rect">
                <a:avLst/>
              </a:prstGeom>
              <a:blipFill>
                <a:blip r:embed="rId6"/>
                <a:stretch>
                  <a:fillRect l="-2542" t="-3333" b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665608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94EA37-DB86-2244-860B-7B7A428D3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Teste de hipótese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79F7377-CDC9-474E-AC71-F1F424D02F9E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dirty="0"/>
                  <a:t>Teste </a:t>
                </a:r>
                <a:r>
                  <a:rPr lang="pt-BR" dirty="0" err="1"/>
                  <a:t>U</a:t>
                </a:r>
                <a:r>
                  <a:rPr lang="pt-BR" dirty="0"/>
                  <a:t> de </a:t>
                </a:r>
                <a:r>
                  <a:rPr lang="pt-BR" dirty="0" err="1"/>
                  <a:t>Wilcoxon</a:t>
                </a:r>
                <a:r>
                  <a:rPr lang="pt-BR" dirty="0"/>
                  <a:t>-Mann-Whitney</a:t>
                </a:r>
              </a:p>
              <a:p>
                <a:pPr lvl="1"/>
                <a:r>
                  <a:rPr lang="pt-BR" dirty="0"/>
                  <a:t>Caso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a:rPr lang="pt-BR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dirty="0"/>
                  <a:t> ou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a:rPr lang="pt-BR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dirty="0"/>
                  <a:t> sejam grandes (superior a 8)</a:t>
                </a:r>
              </a:p>
              <a:p>
                <a:pPr lvl="2"/>
                <a:r>
                  <a:rPr lang="pt-BR" dirty="0"/>
                  <a:t>Podemos usar a aproximação pela N()</a:t>
                </a:r>
              </a:p>
              <a:p>
                <a:pPr lvl="2"/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79F7377-CDC9-474E-AC71-F1F424D02F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ela 6">
                <a:extLst>
                  <a:ext uri="{FF2B5EF4-FFF2-40B4-BE49-F238E27FC236}">
                    <a16:creationId xmlns:a16="http://schemas.microsoft.com/office/drawing/2014/main" id="{44547601-2CA1-C141-B724-DEE0FEBFCA6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30560239"/>
                  </p:ext>
                </p:extLst>
              </p:nvPr>
            </p:nvGraphicFramePr>
            <p:xfrm>
              <a:off x="1403648" y="4519256"/>
              <a:ext cx="6360369" cy="159899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451992">
                      <a:extLst>
                        <a:ext uri="{9D8B030D-6E8A-4147-A177-3AD203B41FA5}">
                          <a16:colId xmlns:a16="http://schemas.microsoft.com/office/drawing/2014/main" val="3827655433"/>
                        </a:ext>
                      </a:extLst>
                    </a:gridCol>
                    <a:gridCol w="1451992">
                      <a:extLst>
                        <a:ext uri="{9D8B030D-6E8A-4147-A177-3AD203B41FA5}">
                          <a16:colId xmlns:a16="http://schemas.microsoft.com/office/drawing/2014/main" val="2935490800"/>
                        </a:ext>
                      </a:extLst>
                    </a:gridCol>
                    <a:gridCol w="3456385">
                      <a:extLst>
                        <a:ext uri="{9D8B030D-6E8A-4147-A177-3AD203B41FA5}">
                          <a16:colId xmlns:a16="http://schemas.microsoft.com/office/drawing/2014/main" val="113227018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i="0" dirty="0"/>
                            <a:t>H</a:t>
                          </a:r>
                          <a:r>
                            <a:rPr lang="pt-BR" i="0" baseline="-25000" dirty="0"/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i="0" dirty="0"/>
                            <a:t>H</a:t>
                          </a:r>
                          <a:r>
                            <a:rPr lang="pt-BR" i="0" baseline="-25000" dirty="0"/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i="0" dirty="0"/>
                            <a:t>Rejeita H</a:t>
                          </a:r>
                          <a:r>
                            <a:rPr lang="pt-BR" i="0" baseline="-25000" dirty="0"/>
                            <a:t>0</a:t>
                          </a:r>
                          <a:r>
                            <a:rPr lang="pt-BR" i="0" dirty="0"/>
                            <a:t> se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951842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0" dirty="0" smtClean="0">
                                        <a:latin typeface="Cambria Math" panose="02040503050406030204" pitchFamily="18" charset="0"/>
                                      </a:rPr>
                                      <m:t>μ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pt-BR" b="0" i="0" dirty="0" smtClean="0"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sub>
                                </m:sSub>
                                <m:r>
                                  <a:rPr lang="pt-BR" i="0" dirty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pt-BR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0" dirty="0">
                                        <a:latin typeface="Cambria Math" panose="02040503050406030204" pitchFamily="18" charset="0"/>
                                      </a:rPr>
                                      <m:t>μ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pt-BR" b="0" i="0" dirty="0" smtClean="0">
                                        <a:latin typeface="Cambria Math" panose="02040503050406030204" pitchFamily="18" charset="0"/>
                                      </a:rPr>
                                      <m:t>Y</m:t>
                                    </m:r>
                                    <m:r>
                                      <a:rPr lang="pt-BR" b="0" i="0" dirty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0" dirty="0" smtClean="0">
                                        <a:latin typeface="Cambria Math" panose="02040503050406030204" pitchFamily="18" charset="0"/>
                                      </a:rPr>
                                      <m:t>μ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pt-BR" b="0" i="0" dirty="0" smtClean="0"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sub>
                                </m:sSub>
                                <m:r>
                                  <a:rPr lang="pt-BR" i="0" dirty="0" smtClean="0">
                                    <a:latin typeface="Cambria Math" panose="02040503050406030204" pitchFamily="18" charset="0"/>
                                  </a:rPr>
                                  <m:t>≠</m:t>
                                </m:r>
                                <m:sSub>
                                  <m:sSubPr>
                                    <m:ctrlPr>
                                      <a:rPr lang="pt-BR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0" dirty="0">
                                        <a:latin typeface="Cambria Math" panose="02040503050406030204" pitchFamily="18" charset="0"/>
                                      </a:rPr>
                                      <m:t>μ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pt-BR" b="0" i="0" dirty="0" smtClean="0">
                                        <a:latin typeface="Cambria Math" panose="02040503050406030204" pitchFamily="18" charset="0"/>
                                      </a:rPr>
                                      <m:t>Y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m:rPr>
                                    <m:sty m:val="p"/>
                                  </m:rPr>
                                  <a:rPr lang="pt-BR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t</m:t>
                                </m:r>
                                <m:d>
                                  <m:d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t-BR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x</m:t>
                                    </m:r>
                                    <m:r>
                                      <a:rPr lang="pt-BR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pt-BR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y</m:t>
                                    </m:r>
                                  </m:e>
                                </m:d>
                                <m:r>
                                  <a:rPr lang="pt-BR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|&gt;</m:t>
                                </m:r>
                                <m:sSub>
                                  <m:sSub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t-BR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z</m:t>
                                    </m:r>
                                  </m:e>
                                  <m:sub>
                                    <m:r>
                                      <a:rPr lang="pt-BR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1−</m:t>
                                    </m:r>
                                    <m:f>
                                      <m:fPr>
                                        <m:ctrlPr>
                                          <a:rPr lang="pt-B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m:rPr>
                                            <m:sty m:val="p"/>
                                          </m:rPr>
                                          <a:rPr lang="el-GR" b="0" i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α</m:t>
                                        </m:r>
                                      </m:num>
                                      <m:den>
                                        <m:r>
                                          <a:rPr lang="pt-BR" b="0" i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b>
                                </m:sSub>
                              </m:oMath>
                            </m:oMathPara>
                          </a14:m>
                          <a:endParaRPr lang="pt-BR" i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168090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0" dirty="0" smtClean="0">
                                        <a:latin typeface="Cambria Math" panose="02040503050406030204" pitchFamily="18" charset="0"/>
                                      </a:rPr>
                                      <m:t>μ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pt-BR" b="0" i="0" dirty="0" smtClean="0"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sub>
                                </m:sSub>
                                <m:r>
                                  <a:rPr lang="pt-BR" i="0" dirty="0"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sSub>
                                  <m:sSubPr>
                                    <m:ctrlPr>
                                      <a:rPr lang="pt-BR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0" dirty="0">
                                        <a:latin typeface="Cambria Math" panose="02040503050406030204" pitchFamily="18" charset="0"/>
                                      </a:rPr>
                                      <m:t>μ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pt-BR" b="0" i="0" dirty="0" smtClean="0">
                                        <a:latin typeface="Cambria Math" panose="02040503050406030204" pitchFamily="18" charset="0"/>
                                      </a:rPr>
                                      <m:t>Y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0" dirty="0" smtClean="0">
                                        <a:latin typeface="Cambria Math" panose="02040503050406030204" pitchFamily="18" charset="0"/>
                                      </a:rPr>
                                      <m:t>μ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pt-BR" b="0" i="0" dirty="0" smtClean="0"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sub>
                                </m:sSub>
                                <m:r>
                                  <a:rPr lang="pt-BR" i="0" dirty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pt-BR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0" dirty="0">
                                        <a:latin typeface="Cambria Math" panose="02040503050406030204" pitchFamily="18" charset="0"/>
                                      </a:rPr>
                                      <m:t>μ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pt-BR" b="0" i="0" dirty="0" smtClean="0">
                                        <a:latin typeface="Cambria Math" panose="02040503050406030204" pitchFamily="18" charset="0"/>
                                      </a:rPr>
                                      <m:t>Y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pt-BR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t</m:t>
                                </m:r>
                                <m:d>
                                  <m:d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t-BR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x</m:t>
                                    </m:r>
                                    <m:r>
                                      <a:rPr lang="pt-BR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pt-BR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y</m:t>
                                    </m:r>
                                  </m:e>
                                </m:d>
                                <m:r>
                                  <a:rPr lang="pt-BR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&lt;−</m:t>
                                </m:r>
                                <m:sSub>
                                  <m:sSub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t-BR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z</m:t>
                                    </m:r>
                                  </m:e>
                                  <m:sub>
                                    <m:r>
                                      <a:rPr lang="pt-BR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i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850149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0" dirty="0" smtClean="0">
                                        <a:latin typeface="Cambria Math" panose="02040503050406030204" pitchFamily="18" charset="0"/>
                                      </a:rPr>
                                      <m:t>μ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pt-BR" b="0" i="0" dirty="0" smtClean="0"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sub>
                                </m:sSub>
                                <m:r>
                                  <a:rPr lang="pt-BR" i="0" dirty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sSub>
                                  <m:sSubPr>
                                    <m:ctrlPr>
                                      <a:rPr lang="pt-BR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0" dirty="0">
                                        <a:latin typeface="Cambria Math" panose="02040503050406030204" pitchFamily="18" charset="0"/>
                                      </a:rPr>
                                      <m:t>μ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pt-BR" b="0" i="0" dirty="0" smtClean="0">
                                        <a:latin typeface="Cambria Math" panose="02040503050406030204" pitchFamily="18" charset="0"/>
                                      </a:rPr>
                                      <m:t>Y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BR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0" dirty="0" smtClean="0">
                                        <a:latin typeface="Cambria Math" panose="02040503050406030204" pitchFamily="18" charset="0"/>
                                      </a:rPr>
                                      <m:t>μ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pt-BR" b="0" i="0" dirty="0" smtClean="0"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sub>
                                </m:sSub>
                                <m:r>
                                  <a:rPr lang="pt-BR" i="0" dirty="0"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sSub>
                                  <m:sSubPr>
                                    <m:ctrlPr>
                                      <a:rPr lang="pt-BR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0" dirty="0">
                                        <a:latin typeface="Cambria Math" panose="02040503050406030204" pitchFamily="18" charset="0"/>
                                      </a:rPr>
                                      <m:t>μ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pt-BR" b="0" i="0" dirty="0" smtClean="0">
                                        <a:latin typeface="Cambria Math" panose="02040503050406030204" pitchFamily="18" charset="0"/>
                                      </a:rPr>
                                      <m:t>Y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pt-BR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t</m:t>
                                </m:r>
                                <m:d>
                                  <m:d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t-BR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x</m:t>
                                    </m:r>
                                    <m:r>
                                      <a:rPr lang="pt-BR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pt-BR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y</m:t>
                                    </m:r>
                                  </m:e>
                                </m:d>
                                <m:r>
                                  <a:rPr lang="pt-BR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&gt;</m:t>
                                </m:r>
                                <m:sSub>
                                  <m:sSub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t-BR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z</m:t>
                                    </m:r>
                                  </m:e>
                                  <m:sub>
                                    <m:r>
                                      <a:rPr lang="pt-BR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BR" i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1567437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ela 6">
                <a:extLst>
                  <a:ext uri="{FF2B5EF4-FFF2-40B4-BE49-F238E27FC236}">
                    <a16:creationId xmlns:a16="http://schemas.microsoft.com/office/drawing/2014/main" id="{44547601-2CA1-C141-B724-DEE0FEBFCA6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30560239"/>
                  </p:ext>
                </p:extLst>
              </p:nvPr>
            </p:nvGraphicFramePr>
            <p:xfrm>
              <a:off x="1403648" y="4519256"/>
              <a:ext cx="6360369" cy="159899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451992">
                      <a:extLst>
                        <a:ext uri="{9D8B030D-6E8A-4147-A177-3AD203B41FA5}">
                          <a16:colId xmlns:a16="http://schemas.microsoft.com/office/drawing/2014/main" val="3827655433"/>
                        </a:ext>
                      </a:extLst>
                    </a:gridCol>
                    <a:gridCol w="1451992">
                      <a:extLst>
                        <a:ext uri="{9D8B030D-6E8A-4147-A177-3AD203B41FA5}">
                          <a16:colId xmlns:a16="http://schemas.microsoft.com/office/drawing/2014/main" val="2935490800"/>
                        </a:ext>
                      </a:extLst>
                    </a:gridCol>
                    <a:gridCol w="3456385">
                      <a:extLst>
                        <a:ext uri="{9D8B030D-6E8A-4147-A177-3AD203B41FA5}">
                          <a16:colId xmlns:a16="http://schemas.microsoft.com/office/drawing/2014/main" val="113227018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i="0" dirty="0"/>
                            <a:t>H</a:t>
                          </a:r>
                          <a:r>
                            <a:rPr lang="pt-BR" i="0" baseline="-25000" dirty="0"/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i="0" dirty="0"/>
                            <a:t>H</a:t>
                          </a:r>
                          <a:r>
                            <a:rPr lang="pt-BR" i="0" baseline="-25000" dirty="0"/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i="0" dirty="0"/>
                            <a:t>Rejeita H</a:t>
                          </a:r>
                          <a:r>
                            <a:rPr lang="pt-BR" i="0" baseline="-25000" dirty="0"/>
                            <a:t>0</a:t>
                          </a:r>
                          <a:r>
                            <a:rPr lang="pt-BR" i="0" dirty="0"/>
                            <a:t> se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95184297"/>
                      </a:ext>
                    </a:extLst>
                  </a:tr>
                  <a:tr h="486474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870" t="-79487" r="-337391" b="-15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1754" t="-79487" r="-240351" b="-15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84249" t="-79487" r="-366" b="-1538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68090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870" t="-233333" r="-33739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1754" t="-233333" r="-24035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84249" t="-233333" r="-366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50149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870" t="-344828" r="-337391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1754" t="-344828" r="-240351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84249" t="-344828" r="-366" b="-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1567437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50844E5E-6153-7444-9968-993A2EE74C97}"/>
                  </a:ext>
                </a:extLst>
              </p:cNvPr>
              <p:cNvSpPr txBox="1"/>
              <p:nvPr/>
            </p:nvSpPr>
            <p:spPr>
              <a:xfrm>
                <a:off x="2830337" y="3202156"/>
                <a:ext cx="3483326" cy="10908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t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</m:d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u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b="0" i="0" smtClean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a:rPr lang="pt-BR" b="0" i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a:rPr lang="pt-B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rad>
                            <m:radPr>
                              <m:degHide m:val="on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t-BR" i="0">
                                          <a:latin typeface="Cambria Math" panose="02040503050406030204" pitchFamily="18" charset="0"/>
                                        </a:rPr>
                                        <m:t>n</m:t>
                                      </m:r>
                                    </m:e>
                                    <m:sub>
                                      <m:r>
                                        <a:rPr lang="pt-BR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pt-BR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t-BR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n</m:t>
                                      </m:r>
                                    </m:e>
                                    <m:sub>
                                      <m:r>
                                        <a:rPr lang="pt-BR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pt-BR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∙(</m:t>
                                  </m:r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t-BR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n</m:t>
                                      </m:r>
                                    </m:e>
                                    <m:sub>
                                      <m:r>
                                        <a:rPr lang="pt-BR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pt-BR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t-BR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n</m:t>
                                      </m:r>
                                    </m:e>
                                    <m:sub>
                                      <m:r>
                                        <a:rPr lang="pt-BR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pt-BR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+1)</m:t>
                                  </m:r>
                                </m:num>
                                <m:den>
                                  <m:r>
                                    <a:rPr lang="pt-BR" b="0" i="0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50844E5E-6153-7444-9968-993A2EE74C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0337" y="3202156"/>
                <a:ext cx="3483326" cy="10908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795909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250C47-EDEC-4A49-BE73-863007997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Teste de hipótese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7A82FF8-ECFF-B948-AB1E-4D38625CDCB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Meus dados seguem uma distribuição?</a:t>
            </a:r>
          </a:p>
          <a:p>
            <a:pPr lvl="1"/>
            <a:r>
              <a:rPr lang="pt-BR" dirty="0"/>
              <a:t>Testes de aderência</a:t>
            </a:r>
          </a:p>
          <a:p>
            <a:pPr lvl="2"/>
            <a:r>
              <a:rPr lang="pt-BR" i="1" dirty="0" err="1"/>
              <a:t>Goodness-of-fit</a:t>
            </a:r>
            <a:r>
              <a:rPr lang="pt-BR" i="1" dirty="0"/>
              <a:t> </a:t>
            </a:r>
            <a:r>
              <a:rPr lang="pt-BR" i="1" dirty="0" err="1"/>
              <a:t>tests</a:t>
            </a:r>
            <a:endParaRPr lang="pt-BR" i="1" dirty="0"/>
          </a:p>
          <a:p>
            <a:pPr lvl="2"/>
            <a:r>
              <a:rPr lang="pt-BR" dirty="0"/>
              <a:t>Bondade de ajuste</a:t>
            </a:r>
          </a:p>
          <a:p>
            <a:pPr lvl="2"/>
            <a:endParaRPr lang="pt-BR" dirty="0"/>
          </a:p>
          <a:p>
            <a:pPr lvl="1"/>
            <a:r>
              <a:rPr lang="pt-BR" dirty="0"/>
              <a:t>Usado antes para definir que suposições são mais coerentes!</a:t>
            </a:r>
          </a:p>
        </p:txBody>
      </p:sp>
    </p:spTree>
    <p:extLst>
      <p:ext uri="{BB962C8B-B14F-4D97-AF65-F5344CB8AC3E}">
        <p14:creationId xmlns:p14="http://schemas.microsoft.com/office/powerpoint/2010/main" val="424064436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250C47-EDEC-4A49-BE73-863007997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Teste de hipótese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37A82FF8-ECFF-B948-AB1E-4D38625CDCBB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dirty="0"/>
                  <a:t>Meus dados seguem uma distribuição?</a:t>
                </a:r>
              </a:p>
              <a:p>
                <a:pPr lvl="1"/>
                <a:r>
                  <a:rPr lang="pt-BR" dirty="0"/>
                  <a:t>Teste </a:t>
                </a:r>
                <a:r>
                  <a:rPr lang="pt-BR" dirty="0" err="1"/>
                  <a:t>qui</a:t>
                </a:r>
                <a:r>
                  <a:rPr lang="pt-BR" dirty="0"/>
                  <a:t>-quadrado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pt-BR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χ</m:t>
                        </m:r>
                      </m:e>
                      <m:sup>
                        <m: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dirty="0"/>
                  <a:t>)</a:t>
                </a:r>
              </a:p>
              <a:p>
                <a:pPr lvl="2"/>
                <a:r>
                  <a:rPr lang="pt-BR" dirty="0"/>
                  <a:t>Formular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BR" dirty="0"/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pt-BR" dirty="0"/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 i="0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BR" dirty="0"/>
                  <a:t> ☞ Distribuição observada = distribuição esperada</a:t>
                </a:r>
              </a:p>
              <a:p>
                <a:pPr lvl="4"/>
                <a:r>
                  <a:rPr lang="pt-BR" dirty="0"/>
                  <a:t>Frequências absolutas observadas = </a:t>
                </a:r>
                <a:br>
                  <a:rPr lang="pt-BR" dirty="0"/>
                </a:br>
                <a:r>
                  <a:rPr lang="pt-BR" dirty="0"/>
                  <a:t>frequências absolutas esperadas/desejadas</a:t>
                </a:r>
              </a:p>
              <a:p>
                <a:pPr lvl="4"/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BR" b="0" i="0" dirty="0" smtClean="0">
                        <a:latin typeface="Cambria Math" panose="02040503050406030204" pitchFamily="18" charset="0"/>
                      </a:rPr>
                      <m:t> :</m:t>
                    </m:r>
                    <m:r>
                      <m:rPr>
                        <m:sty m:val="p"/>
                      </m:rPr>
                      <a:rPr lang="pt-BR" b="0" i="0" dirty="0" smtClean="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pt-BR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pt-BR" b="0" i="0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pt-BR" b="0" i="0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BR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pt-BR" b="0" i="0" dirty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pt-BR" b="0" i="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dirty="0"/>
              </a:p>
              <a:p>
                <a:pPr lvl="4"/>
                <a:endParaRPr lang="pt-BR" dirty="0"/>
              </a:p>
              <a:p>
                <a:pPr lvl="3"/>
                <a:r>
                  <a:rPr lang="pt-BR" dirty="0"/>
                  <a:t>Valores discretos</a:t>
                </a:r>
              </a:p>
              <a:p>
                <a:pPr lvl="4"/>
                <a:r>
                  <a:rPr lang="pt-BR" dirty="0"/>
                  <a:t>Ou agrupa valores contínuos</a:t>
                </a:r>
              </a:p>
              <a:p>
                <a:pPr lvl="5"/>
                <a:r>
                  <a:rPr lang="pt-BR" dirty="0"/>
                  <a:t>Pense em histogramas!!!</a:t>
                </a:r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37A82FF8-ECFF-B948-AB1E-4D38625CDC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573514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250C47-EDEC-4A49-BE73-863007997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Teste de hipótese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37A82FF8-ECFF-B948-AB1E-4D38625CDCBB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Meus dados seguem uma distribuição?</a:t>
                </a:r>
              </a:p>
              <a:p>
                <a:pPr lvl="1"/>
                <a:r>
                  <a:rPr lang="pt-BR" dirty="0"/>
                  <a:t>Teste </a:t>
                </a:r>
                <a:r>
                  <a:rPr lang="pt-BR" dirty="0" err="1"/>
                  <a:t>qui</a:t>
                </a:r>
                <a:r>
                  <a:rPr lang="pt-BR" dirty="0"/>
                  <a:t>-quadrado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pt-BR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χ</m:t>
                        </m:r>
                      </m:e>
                      <m:sup>
                        <m: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dirty="0"/>
                  <a:t>)</a:t>
                </a:r>
              </a:p>
              <a:p>
                <a:pPr lvl="2"/>
                <a:r>
                  <a:rPr lang="pt-BR" dirty="0"/>
                  <a:t>Defina o teste estatístico</a:t>
                </a:r>
              </a:p>
              <a:p>
                <a:pPr lvl="3"/>
                <a:r>
                  <a:rPr lang="pt-BR" b="0" dirty="0" err="1">
                    <a:latin typeface="Cambria Math" panose="02040503050406030204" pitchFamily="18" charset="0"/>
                  </a:rPr>
                  <a:t>n</a:t>
                </a:r>
                <a:r>
                  <a:rPr lang="pt-BR" b="0" dirty="0">
                    <a:latin typeface="Cambria Math" panose="02040503050406030204" pitchFamily="18" charset="0"/>
                  </a:rPr>
                  <a:t> possíveis valores discretos</a:t>
                </a:r>
              </a:p>
              <a:p>
                <a:pPr lvl="4"/>
                <a:r>
                  <a:rPr lang="pt-BR" dirty="0">
                    <a:latin typeface="Cambria Math" panose="02040503050406030204" pitchFamily="18" charset="0"/>
                  </a:rPr>
                  <a:t>Ou grupos de valores contínuos</a:t>
                </a:r>
                <a:endParaRPr lang="pt-BR" b="0" dirty="0">
                  <a:latin typeface="Cambria Math" panose="02040503050406030204" pitchFamily="18" charset="0"/>
                </a:endParaRPr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pt-BR" dirty="0"/>
                  <a:t> ☞ frequência de valores esperados</a:t>
                </a:r>
              </a:p>
              <a:p>
                <a:pPr lvl="4"/>
                <a:r>
                  <a:rPr lang="pt-BR" dirty="0"/>
                  <a:t>De qualquer distribuição desejada ☞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pt-BR" i="0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BR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pt-BR" i="0" dirty="0" err="1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pt-BR" i="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dirty="0"/>
              </a:p>
              <a:p>
                <a:pPr lvl="5"/>
                <a:r>
                  <a:rPr lang="pt-BR" dirty="0"/>
                  <a:t>Com </a:t>
                </a:r>
                <a:r>
                  <a:rPr lang="pt-BR" dirty="0" err="1"/>
                  <a:t>r</a:t>
                </a:r>
                <a:r>
                  <a:rPr lang="pt-BR" dirty="0"/>
                  <a:t> parâmetros estimados da amostra</a:t>
                </a:r>
              </a:p>
              <a:p>
                <a:pPr lvl="3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pt-BR" dirty="0"/>
                  <a:t> ☞ frequência de valores observados</a:t>
                </a:r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37A82FF8-ECFF-B948-AB1E-4D38625CDC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C894E4D7-0509-6C48-B572-98BC194D97C2}"/>
                  </a:ext>
                </a:extLst>
              </p:cNvPr>
              <p:cNvSpPr txBox="1"/>
              <p:nvPr/>
            </p:nvSpPr>
            <p:spPr>
              <a:xfrm>
                <a:off x="2972363" y="5338602"/>
                <a:ext cx="3199274" cy="7546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T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d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i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sup>
                        <m:e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t-BR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N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pt-BR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i</m:t>
                                      </m:r>
                                    </m:sub>
                                  </m:sSub>
                                  <m:r>
                                    <a:rPr lang="pt-B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pt-B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n</m:t>
                                  </m:r>
                                  <m:r>
                                    <a:rPr lang="pt-B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sSub>
                                    <m:sSubPr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t-BR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p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pt-BR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i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p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pt-B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</m:den>
                          </m:f>
                          <m:r>
                            <a:rPr lang="pt-BR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~</m:t>
                          </m:r>
                          <m:sSubSup>
                            <m:sSub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pt-BR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χ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−1−</m:t>
                              </m:r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r</m:t>
                              </m:r>
                            </m:sub>
                            <m:sup>
                              <m:r>
                                <a:rPr lang="pt-BR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C894E4D7-0509-6C48-B572-98BC194D97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2363" y="5338602"/>
                <a:ext cx="3199274" cy="754694"/>
              </a:xfrm>
              <a:prstGeom prst="rect">
                <a:avLst/>
              </a:prstGeom>
              <a:blipFill>
                <a:blip r:embed="rId4"/>
                <a:stretch>
                  <a:fillRect l="-1976" t="-120000" b="-178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284803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250C47-EDEC-4A49-BE73-863007997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Teste de hipótese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37A82FF8-ECFF-B948-AB1E-4D38625CDCBB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Meus dados seguem uma distribuição?</a:t>
                </a:r>
              </a:p>
              <a:p>
                <a:pPr lvl="1"/>
                <a:r>
                  <a:rPr lang="pt-BR" dirty="0"/>
                  <a:t>Teste </a:t>
                </a:r>
                <a:r>
                  <a:rPr lang="pt-BR" dirty="0" err="1"/>
                  <a:t>qui</a:t>
                </a:r>
                <a:r>
                  <a:rPr lang="pt-BR" dirty="0"/>
                  <a:t>-quadrado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pt-BR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χ</m:t>
                        </m:r>
                      </m:e>
                      <m:sup>
                        <m: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dirty="0"/>
                  <a:t>)</a:t>
                </a:r>
              </a:p>
              <a:p>
                <a:pPr lvl="2"/>
                <a:r>
                  <a:rPr lang="pt-BR" dirty="0"/>
                  <a:t>E o teste a ser aplicado sobre as amostras é</a:t>
                </a:r>
              </a:p>
              <a:p>
                <a:pPr lvl="3"/>
                <a:endParaRPr lang="pt-BR" dirty="0"/>
              </a:p>
              <a:p>
                <a:pPr lvl="3"/>
                <a:endParaRPr lang="pt-BR" dirty="0"/>
              </a:p>
              <a:p>
                <a:pPr lvl="3"/>
                <a:endParaRPr lang="pt-BR" dirty="0"/>
              </a:p>
              <a:p>
                <a:pPr lvl="3"/>
                <a:endParaRPr lang="pt-BR" dirty="0"/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 i="0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BR" dirty="0"/>
                  <a:t> é rejeitada 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i="0" dirty="0" smtClean="0">
                        <a:latin typeface="Cambria Math" panose="02040503050406030204" pitchFamily="18" charset="0"/>
                      </a:rPr>
                      <m:t>t</m:t>
                    </m:r>
                    <m:d>
                      <m:d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i="0" dirty="0" err="1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pt-BR" b="0" i="0" dirty="0" smtClean="0">
                        <a:latin typeface="Cambria Math" panose="02040503050406030204" pitchFamily="18" charset="0"/>
                      </a:rPr>
                      <m:t>&gt;</m:t>
                    </m:r>
                    <m:sSubSup>
                      <m:sSubSupPr>
                        <m:ctrlPr>
                          <a:rPr lang="pt-B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k</m:t>
                        </m:r>
                        <m:r>
                          <a:rPr lang="pt-BR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−1−</m:t>
                        </m:r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  <m:r>
                          <a:rPr lang="pt-BR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,1−</m:t>
                        </m:r>
                        <m:r>
                          <m:rPr>
                            <m:sty m:val="p"/>
                          </m:rPr>
                          <a:rPr lang="pt-BR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α</m:t>
                        </m:r>
                      </m:sub>
                      <m:sup>
                        <m:r>
                          <a:rPr lang="pt-BR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37A82FF8-ECFF-B948-AB1E-4D38625CDC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C894E4D7-0509-6C48-B572-98BC194D97C2}"/>
                  </a:ext>
                </a:extLst>
              </p:cNvPr>
              <p:cNvSpPr txBox="1"/>
              <p:nvPr/>
            </p:nvSpPr>
            <p:spPr>
              <a:xfrm>
                <a:off x="3398730" y="3284984"/>
                <a:ext cx="2240742" cy="7546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>
                          <a:latin typeface="Cambria Math" panose="02040503050406030204" pitchFamily="18" charset="0"/>
                        </a:rPr>
                        <m:t>t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d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i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sup>
                        <m:e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t-BR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n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pt-BR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i</m:t>
                                      </m:r>
                                    </m:sub>
                                  </m:sSub>
                                  <m:r>
                                    <a:rPr lang="pt-B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pt-B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n</m:t>
                                  </m:r>
                                  <m:r>
                                    <a:rPr lang="pt-B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sSub>
                                    <m:sSubPr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t-BR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p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pt-BR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i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p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pt-B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C894E4D7-0509-6C48-B572-98BC194D97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8730" y="3284984"/>
                <a:ext cx="2240742" cy="754694"/>
              </a:xfrm>
              <a:prstGeom prst="rect">
                <a:avLst/>
              </a:prstGeom>
              <a:blipFill>
                <a:blip r:embed="rId4"/>
                <a:stretch>
                  <a:fillRect l="-6780" t="-118333" b="-178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4165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B455AC-9ADF-7C49-A10D-073F04BB4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Teste de hipótese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C30CE7F-1F42-E241-BCCC-97EBEEB8DFA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Formulação da hipótese</a:t>
            </a:r>
          </a:p>
          <a:p>
            <a:pPr lvl="1"/>
            <a:r>
              <a:rPr lang="pt-BR" dirty="0"/>
              <a:t>Princípios</a:t>
            </a:r>
          </a:p>
          <a:p>
            <a:pPr lvl="2"/>
            <a:r>
              <a:rPr lang="pt-BR" i="1" dirty="0"/>
              <a:t>Exemplo: Ensaio clínico com 2 tratamentos para diabetes</a:t>
            </a:r>
          </a:p>
          <a:p>
            <a:pPr lvl="3"/>
            <a:r>
              <a:rPr lang="pt-BR" i="1" dirty="0"/>
              <a:t>Tratamentos atual (A) e novo (</a:t>
            </a:r>
            <a:r>
              <a:rPr lang="pt-BR" i="1" dirty="0" err="1"/>
              <a:t>B</a:t>
            </a:r>
            <a:r>
              <a:rPr lang="pt-BR" i="1" dirty="0"/>
              <a:t>)</a:t>
            </a:r>
          </a:p>
          <a:p>
            <a:pPr lvl="3"/>
            <a:r>
              <a:rPr lang="pt-BR" i="1" dirty="0"/>
              <a:t>Estudo randomizado</a:t>
            </a:r>
          </a:p>
          <a:p>
            <a:pPr lvl="4"/>
            <a:r>
              <a:rPr lang="pt-BR" i="1" dirty="0"/>
              <a:t>Pacientes distribuídos aleatoriamente entre dois grupos</a:t>
            </a:r>
          </a:p>
          <a:p>
            <a:pPr lvl="5"/>
            <a:r>
              <a:rPr lang="pt-BR" i="1" dirty="0"/>
              <a:t>Um grupo para cada tratamento</a:t>
            </a:r>
          </a:p>
          <a:p>
            <a:pPr lvl="3"/>
            <a:r>
              <a:rPr lang="pt-BR" i="1" dirty="0"/>
              <a:t>Duplo cego</a:t>
            </a:r>
          </a:p>
          <a:p>
            <a:pPr lvl="4"/>
            <a:r>
              <a:rPr lang="pt-BR" i="1" dirty="0"/>
              <a:t>Pacientes e aplicadores da droga não sabem que tratamento está sendo ministrado</a:t>
            </a:r>
          </a:p>
          <a:p>
            <a:pPr lvl="3"/>
            <a:r>
              <a:rPr lang="pt-BR" i="1" dirty="0"/>
              <a:t>6 meses de tratamento</a:t>
            </a:r>
          </a:p>
        </p:txBody>
      </p:sp>
    </p:spTree>
    <p:extLst>
      <p:ext uri="{BB962C8B-B14F-4D97-AF65-F5344CB8AC3E}">
        <p14:creationId xmlns:p14="http://schemas.microsoft.com/office/powerpoint/2010/main" val="376271661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250C47-EDEC-4A49-BE73-863007997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Teste de hipótese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37A82FF8-ECFF-B948-AB1E-4D38625CDCBB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Existe associação entre duas variáveis?</a:t>
                </a:r>
              </a:p>
              <a:p>
                <a:pPr lvl="1"/>
                <a:r>
                  <a:rPr lang="pt-BR" dirty="0"/>
                  <a:t>Teste </a:t>
                </a:r>
                <a:r>
                  <a:rPr lang="pt-BR" dirty="0" err="1"/>
                  <a:t>qui</a:t>
                </a:r>
                <a:r>
                  <a:rPr lang="pt-BR" dirty="0"/>
                  <a:t>-quadrado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χ</m:t>
                        </m:r>
                      </m:e>
                      <m:sup>
                        <m:r>
                          <a:rPr lang="pt-B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dirty="0"/>
                  <a:t>) de independência</a:t>
                </a:r>
              </a:p>
              <a:p>
                <a:pPr lvl="2"/>
                <a:r>
                  <a:rPr lang="pt-BR" dirty="0"/>
                  <a:t>Distribuição bivariada</a:t>
                </a:r>
              </a:p>
              <a:p>
                <a:pPr lvl="3"/>
                <a:r>
                  <a:rPr lang="pt-BR" dirty="0"/>
                  <a:t>Dado uma tabela de contingência</a:t>
                </a:r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37A82FF8-ECFF-B948-AB1E-4D38625CDC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9D533BCB-4D86-074E-B7FA-5906A3088D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868094"/>
              </p:ext>
            </p:extLst>
          </p:nvPr>
        </p:nvGraphicFramePr>
        <p:xfrm>
          <a:off x="971600" y="3501008"/>
          <a:ext cx="7200800" cy="2966720"/>
        </p:xfrm>
        <a:graphic>
          <a:graphicData uri="http://schemas.openxmlformats.org/drawingml/2006/table">
            <a:tbl>
              <a:tblPr lastRow="1" lastCol="1" bandRow="1">
                <a:tableStyleId>{073A0DAA-6AF3-43AB-8588-CEC1D06C72B9}</a:tableStyleId>
              </a:tblPr>
              <a:tblGrid>
                <a:gridCol w="900100">
                  <a:extLst>
                    <a:ext uri="{9D8B030D-6E8A-4147-A177-3AD203B41FA5}">
                      <a16:colId xmlns:a16="http://schemas.microsoft.com/office/drawing/2014/main" val="3731064128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val="359885887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val="1264006177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val="1727099853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val="2797575927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val="2208054389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val="1060330756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val="33302603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pt-BR" sz="1600" b="1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b="1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pt-BR" sz="1600" b="1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Variável </a:t>
                      </a:r>
                      <a:r>
                        <a:rPr lang="pt-BR" sz="1600" b="1" i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  <a:endParaRPr lang="pt-BR" sz="1600" b="1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sz="1600" b="1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5321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BR" sz="1600" b="1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b="1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  <a:r>
                        <a:rPr lang="pt-BR" sz="1600" b="1" i="0" baseline="-25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...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  <a:r>
                        <a:rPr lang="pt-BR" sz="1600" b="1" i="0" baseline="-250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j</a:t>
                      </a:r>
                      <a:endParaRPr lang="pt-BR" sz="1600" b="1" i="0" baseline="-250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...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  <a:r>
                        <a:rPr lang="pt-BR" sz="1600" b="1" i="0" baseline="-250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</a:t>
                      </a:r>
                      <a:endParaRPr lang="pt-BR" sz="1600" b="1" i="0" baseline="-250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Total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7636773"/>
                  </a:ext>
                </a:extLst>
              </a:tr>
              <a:tr h="370840">
                <a:tc rowSpan="6">
                  <a:txBody>
                    <a:bodyPr/>
                    <a:lstStyle/>
                    <a:p>
                      <a:pPr algn="ctr"/>
                      <a:r>
                        <a:rPr lang="pt-BR" sz="1600" b="1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Variável </a:t>
                      </a:r>
                      <a:r>
                        <a:rPr lang="pt-BR" sz="1600" b="1" i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endParaRPr lang="pt-BR" sz="1600" b="1" i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vert="vert27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pt-BR" sz="1600" b="1" i="0" baseline="-25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</a:t>
                      </a:r>
                      <a:r>
                        <a:rPr lang="pt-BR" sz="1600" b="1" i="0" baseline="-25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600" b="1" i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</a:t>
                      </a:r>
                      <a:r>
                        <a:rPr lang="pt-BR" sz="1600" b="1" i="0" baseline="-25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1,j</a:t>
                      </a:r>
                      <a:endParaRPr lang="pt-BR" sz="1600" b="1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600" b="1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</a:t>
                      </a:r>
                      <a:r>
                        <a:rPr lang="pt-BR" sz="1600" b="1" i="0" baseline="-25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1,1</a:t>
                      </a:r>
                      <a:endParaRPr lang="pt-BR" sz="1600" b="1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</a:t>
                      </a:r>
                      <a:r>
                        <a:rPr lang="pt-BR" sz="1600" b="1" i="0" baseline="-25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1,+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823587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...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600" b="1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600" b="1" i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600" b="1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600" b="1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600" b="1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600" b="1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09703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pt-BR" sz="1600" b="1" i="0" baseline="-25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</a:t>
                      </a:r>
                      <a:r>
                        <a:rPr lang="pt-BR" sz="1600" b="1" i="0" baseline="-25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i,1</a:t>
                      </a:r>
                      <a:endParaRPr lang="pt-BR" sz="1600" b="1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600" b="1" i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</a:t>
                      </a:r>
                      <a:r>
                        <a:rPr lang="pt-BR" sz="1600" b="1" i="0" baseline="-250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i,j</a:t>
                      </a:r>
                      <a:endParaRPr lang="pt-BR" sz="1600" b="1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600" b="1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</a:t>
                      </a:r>
                      <a:r>
                        <a:rPr lang="pt-BR" sz="1600" b="1" i="0" baseline="-250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i,l</a:t>
                      </a:r>
                      <a:endParaRPr lang="pt-BR" sz="1600" b="1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</a:t>
                      </a:r>
                      <a:r>
                        <a:rPr lang="pt-BR" sz="1600" b="1" i="0" baseline="-250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pt-BR" sz="1600" b="1" i="0" baseline="-25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,+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965353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...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600" b="1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600" b="1" i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600" b="1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600" b="1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600" b="1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600" b="1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34637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pt-BR" sz="1600" b="1" i="0" baseline="-250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k</a:t>
                      </a:r>
                      <a:endParaRPr lang="pt-BR" sz="1600" b="1" i="0" baseline="-250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</a:t>
                      </a:r>
                      <a:r>
                        <a:rPr lang="pt-BR" sz="1600" b="1" i="0" baseline="-25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k,1</a:t>
                      </a:r>
                      <a:endParaRPr lang="pt-BR" sz="1600" b="1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600" b="1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</a:t>
                      </a:r>
                      <a:r>
                        <a:rPr lang="pt-BR" sz="1600" b="1" i="0" baseline="-250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k,j</a:t>
                      </a:r>
                      <a:endParaRPr lang="pt-BR" sz="1600" b="1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600" b="1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</a:t>
                      </a:r>
                      <a:r>
                        <a:rPr lang="pt-BR" sz="1600" b="1" i="0" baseline="-250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k,l</a:t>
                      </a:r>
                      <a:endParaRPr lang="pt-BR" sz="1600" b="1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</a:t>
                      </a:r>
                      <a:r>
                        <a:rPr lang="pt-BR" sz="1600" b="1" i="0" baseline="-250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k</a:t>
                      </a:r>
                      <a:r>
                        <a:rPr lang="pt-BR" sz="1600" b="1" i="0" baseline="-25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,+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133662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pt-BR" sz="1600" b="1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</a:t>
                      </a:r>
                      <a:r>
                        <a:rPr lang="pt-BR" sz="1600" b="1" i="0" baseline="-25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+,1</a:t>
                      </a:r>
                      <a:endParaRPr lang="pt-BR" sz="1600" b="1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600" b="1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</a:t>
                      </a:r>
                      <a:r>
                        <a:rPr lang="pt-BR" sz="1600" b="1" i="0" baseline="-25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+,1</a:t>
                      </a:r>
                      <a:endParaRPr lang="pt-BR" sz="1600" b="1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600" b="1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</a:t>
                      </a:r>
                      <a:r>
                        <a:rPr lang="pt-BR" sz="1600" b="1" i="0" baseline="-25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+,1</a:t>
                      </a:r>
                      <a:endParaRPr lang="pt-BR" sz="1600" b="1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</a:t>
                      </a:r>
                      <a:endParaRPr lang="pt-BR" sz="1600" b="1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17270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500809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250C47-EDEC-4A49-BE73-863007997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Teste de hipótese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37A82FF8-ECFF-B948-AB1E-4D38625CDCBB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Existe associação entre duas variáveis?</a:t>
                </a:r>
              </a:p>
              <a:p>
                <a:pPr lvl="1"/>
                <a:r>
                  <a:rPr lang="pt-BR" dirty="0"/>
                  <a:t>Teste </a:t>
                </a:r>
                <a:r>
                  <a:rPr lang="pt-BR" dirty="0" err="1"/>
                  <a:t>qui</a:t>
                </a:r>
                <a:r>
                  <a:rPr lang="pt-BR" dirty="0"/>
                  <a:t>-quadrado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χ</m:t>
                        </m:r>
                      </m:e>
                      <m:sup>
                        <m:r>
                          <a:rPr lang="pt-B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dirty="0"/>
                  <a:t>) de independência</a:t>
                </a:r>
              </a:p>
              <a:p>
                <a:pPr lvl="2"/>
                <a:r>
                  <a:rPr lang="pt-BR" dirty="0"/>
                  <a:t>Distribuição bivariada</a:t>
                </a:r>
              </a:p>
              <a:p>
                <a:pPr lvl="3"/>
                <a:r>
                  <a:rPr lang="pt-BR" dirty="0"/>
                  <a:t>Dado uma tabela de contingência</a:t>
                </a:r>
              </a:p>
              <a:p>
                <a:pPr lvl="2"/>
                <a:endParaRPr lang="pt-BR" dirty="0"/>
              </a:p>
              <a:p>
                <a:pPr lvl="2"/>
                <a:r>
                  <a:rPr lang="pt-BR" dirty="0"/>
                  <a:t>Formular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BR" dirty="0"/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pt-BR" dirty="0"/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 i="0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BR" dirty="0"/>
                  <a:t> : </a:t>
                </a:r>
                <a:r>
                  <a:rPr lang="pt-BR" dirty="0" err="1"/>
                  <a:t>X</a:t>
                </a:r>
                <a:r>
                  <a:rPr lang="pt-BR" dirty="0"/>
                  <a:t> e </a:t>
                </a:r>
                <a:r>
                  <a:rPr lang="pt-BR" dirty="0" err="1"/>
                  <a:t>Y</a:t>
                </a:r>
                <a:r>
                  <a:rPr lang="pt-BR" dirty="0"/>
                  <a:t> são independentes</a:t>
                </a:r>
              </a:p>
              <a:p>
                <a:pPr lvl="4"/>
                <a:r>
                  <a:rPr lang="pt-BR" dirty="0"/>
                  <a:t>Frequência esperada </a:t>
                </a:r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37A82FF8-ECFF-B948-AB1E-4D38625CDC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1BC7DED4-ECC6-9244-9BA9-B6B68C137C2E}"/>
                  </a:ext>
                </a:extLst>
              </p:cNvPr>
              <p:cNvSpPr txBox="1"/>
              <p:nvPr/>
            </p:nvSpPr>
            <p:spPr>
              <a:xfrm>
                <a:off x="3759214" y="5013176"/>
                <a:ext cx="1625573" cy="5761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j</m:t>
                          </m:r>
                        </m:sub>
                      </m:sSub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n</m:t>
                              </m:r>
                            </m:e>
                            <m:sub>
                              <m: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j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1BC7DED4-ECC6-9244-9BA9-B6B68C137C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9214" y="5013176"/>
                <a:ext cx="1625573" cy="576183"/>
              </a:xfrm>
              <a:prstGeom prst="rect">
                <a:avLst/>
              </a:prstGeom>
              <a:blipFill>
                <a:blip r:embed="rId4"/>
                <a:stretch>
                  <a:fillRect b="-217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468766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250C47-EDEC-4A49-BE73-863007997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Teste de hipótese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37A82FF8-ECFF-B948-AB1E-4D38625CDCBB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dirty="0"/>
                  <a:t>Existe associação entre duas variáveis?</a:t>
                </a:r>
              </a:p>
              <a:p>
                <a:pPr lvl="1"/>
                <a:r>
                  <a:rPr lang="pt-BR" dirty="0"/>
                  <a:t>Teste </a:t>
                </a:r>
                <a:r>
                  <a:rPr lang="pt-BR" dirty="0" err="1"/>
                  <a:t>qui</a:t>
                </a:r>
                <a:r>
                  <a:rPr lang="pt-BR" dirty="0"/>
                  <a:t>-quadrado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χ</m:t>
                        </m:r>
                      </m:e>
                      <m:sup>
                        <m:r>
                          <a:rPr lang="pt-B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dirty="0"/>
                  <a:t>) de independência</a:t>
                </a:r>
              </a:p>
              <a:p>
                <a:pPr lvl="2"/>
                <a:r>
                  <a:rPr lang="pt-BR" dirty="0"/>
                  <a:t>Defina o teste estatístico</a:t>
                </a:r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37A82FF8-ECFF-B948-AB1E-4D38625CDC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D1AF07B8-D030-EA48-B93E-A48BA30A4F2A}"/>
                  </a:ext>
                </a:extLst>
              </p:cNvPr>
              <p:cNvSpPr txBox="1"/>
              <p:nvPr/>
            </p:nvSpPr>
            <p:spPr>
              <a:xfrm>
                <a:off x="2438660" y="3168875"/>
                <a:ext cx="4266681" cy="918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i="0" smtClean="0">
                          <a:latin typeface="Cambria Math" panose="02040503050406030204" pitchFamily="18" charset="0"/>
                        </a:rPr>
                        <m:t>T</m:t>
                      </m:r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BR" i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pt-BR" i="0"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</m:d>
                      <m:r>
                        <a:rPr lang="pt-BR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pt-BR" i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pt-BR" i="0">
                              <a:latin typeface="Cambria Math" panose="02040503050406030204" pitchFamily="18" charset="0"/>
                            </a:rPr>
                            <m:t>k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  <m:brk m:alnAt="23"/>
                                </m:rPr>
                                <a:rPr lang="pt-BR" i="0"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  <m:r>
                                <a:rPr lang="pt-BR" i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pt-BR" i="0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pt-B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pt-BR" i="0">
                                                  <a:latin typeface="Cambria Math" panose="02040503050406030204" pitchFamily="18" charset="0"/>
                                                </a:rPr>
                                                <m:t>n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pt-BR" i="0">
                                                  <a:latin typeface="Cambria Math" panose="02040503050406030204" pitchFamily="18" charset="0"/>
                                                </a:rPr>
                                                <m:t>i</m:t>
                                              </m:r>
                                              <m:r>
                                                <a:rPr lang="pt-BR" i="0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pt-BR" i="0">
                                                  <a:latin typeface="Cambria Math" panose="02040503050406030204" pitchFamily="18" charset="0"/>
                                                </a:rPr>
                                                <m:t>j</m:t>
                                              </m:r>
                                            </m:sub>
                                          </m:sSub>
                                          <m:r>
                                            <a:rPr lang="pt-BR" i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pt-B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̂"/>
                                                  <m:ctrlPr>
                                                    <a:rPr lang="pt-BR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pt-BR" b="0" i="0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n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pt-BR" i="0">
                                                  <a:latin typeface="Cambria Math" panose="02040503050406030204" pitchFamily="18" charset="0"/>
                                                </a:rPr>
                                                <m:t>i</m:t>
                                              </m:r>
                                              <m:r>
                                                <a:rPr lang="pt-BR" i="0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pt-BR" i="0">
                                                  <a:latin typeface="Cambria Math" panose="02040503050406030204" pitchFamily="18" charset="0"/>
                                                </a:rPr>
                                                <m:t>j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pt-BR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pt-BR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pt-BR" b="0" i="0" smtClean="0">
                                              <a:latin typeface="Cambria Math" panose="02040503050406030204" pitchFamily="18" charset="0"/>
                                            </a:rPr>
                                            <m:t>n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pt-BR" i="0">
                                          <a:latin typeface="Cambria Math" panose="02040503050406030204" pitchFamily="18" charset="0"/>
                                        </a:rPr>
                                        <m:t>i</m:t>
                                      </m:r>
                                      <m:r>
                                        <a:rPr lang="pt-BR" i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pt-BR" i="0">
                                          <a:latin typeface="Cambria Math" panose="02040503050406030204" pitchFamily="18" charset="0"/>
                                        </a:rPr>
                                        <m:t>j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nary>
                        </m:e>
                      </m:nary>
                      <m:r>
                        <a:rPr lang="pt-BR" i="0" smtClean="0">
                          <a:latin typeface="Cambria Math" panose="02040503050406030204" pitchFamily="18" charset="0"/>
                        </a:rPr>
                        <m:t>~</m:t>
                      </m:r>
                      <m:sSubSup>
                        <m:sSubSup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pt-BR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χ</m:t>
                          </m:r>
                        </m:e>
                        <m:sub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k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−1)(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−1)</m:t>
                          </m:r>
                        </m:sub>
                        <m:sup>
                          <m:r>
                            <a:rPr lang="pt-BR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D1AF07B8-D030-EA48-B93E-A48BA30A4F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660" y="3168875"/>
                <a:ext cx="4266681" cy="918970"/>
              </a:xfrm>
              <a:prstGeom prst="rect">
                <a:avLst/>
              </a:prstGeom>
              <a:blipFill>
                <a:blip r:embed="rId4"/>
                <a:stretch>
                  <a:fillRect t="-89041" b="-1383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B4F54294-2CFC-4346-A825-4FA1752B38BB}"/>
                  </a:ext>
                </a:extLst>
              </p:cNvPr>
              <p:cNvSpPr txBox="1"/>
              <p:nvPr/>
            </p:nvSpPr>
            <p:spPr>
              <a:xfrm>
                <a:off x="3759214" y="4365104"/>
                <a:ext cx="1625573" cy="5761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j</m:t>
                          </m:r>
                        </m:sub>
                      </m:sSub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n</m:t>
                              </m:r>
                            </m:e>
                            <m:sub>
                              <m: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j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B4F54294-2CFC-4346-A825-4FA1752B38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9214" y="4365104"/>
                <a:ext cx="1625573" cy="576183"/>
              </a:xfrm>
              <a:prstGeom prst="rect">
                <a:avLst/>
              </a:prstGeom>
              <a:blipFill>
                <a:blip r:embed="rId5"/>
                <a:stretch>
                  <a:fillRect b="-217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217401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250C47-EDEC-4A49-BE73-863007997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Teste de hipótese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37A82FF8-ECFF-B948-AB1E-4D38625CDCBB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dirty="0"/>
                  <a:t>Existe associação entre duas variáveis?</a:t>
                </a:r>
              </a:p>
              <a:p>
                <a:pPr lvl="1"/>
                <a:r>
                  <a:rPr lang="pt-BR" dirty="0"/>
                  <a:t>Teste </a:t>
                </a:r>
                <a:r>
                  <a:rPr lang="pt-BR" dirty="0" err="1"/>
                  <a:t>qui</a:t>
                </a:r>
                <a:r>
                  <a:rPr lang="pt-BR" dirty="0"/>
                  <a:t>-quadrado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χ</m:t>
                        </m:r>
                      </m:e>
                      <m:sup>
                        <m:r>
                          <a:rPr lang="pt-B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dirty="0"/>
                  <a:t>) de independência</a:t>
                </a:r>
              </a:p>
              <a:p>
                <a:pPr lvl="2"/>
                <a:r>
                  <a:rPr lang="pt-BR" dirty="0"/>
                  <a:t>E o teste a ser aplicado sobre as amostras é</a:t>
                </a:r>
              </a:p>
              <a:p>
                <a:pPr lvl="3"/>
                <a:endParaRPr lang="pt-BR" dirty="0"/>
              </a:p>
              <a:p>
                <a:pPr lvl="3"/>
                <a:endParaRPr lang="pt-BR" dirty="0"/>
              </a:p>
              <a:p>
                <a:pPr lvl="3"/>
                <a:endParaRPr lang="pt-BR" dirty="0"/>
              </a:p>
              <a:p>
                <a:pPr lvl="3"/>
                <a:endParaRPr lang="pt-BR" dirty="0"/>
              </a:p>
              <a:p>
                <a:pPr lvl="3"/>
                <a:endParaRPr lang="pt-BR" dirty="0"/>
              </a:p>
              <a:p>
                <a:pPr lvl="3"/>
                <a:endParaRPr lang="pt-BR" dirty="0"/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BR" dirty="0"/>
                  <a:t> é rejeitada 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dirty="0">
                        <a:latin typeface="Cambria Math" panose="02040503050406030204" pitchFamily="18" charset="0"/>
                      </a:rPr>
                      <m:t>t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dirty="0" err="1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pt-BR" dirty="0">
                        <a:latin typeface="Cambria Math" panose="02040503050406030204" pitchFamily="18" charset="0"/>
                      </a:rPr>
                      <m:t>&gt;</m:t>
                    </m:r>
                    <m:sSubSup>
                      <m:sSubSup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χ</m:t>
                        </m:r>
                      </m:e>
                      <m:sub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pt-BR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k</m:t>
                            </m:r>
                            <m:r>
                              <a:rPr lang="pt-BR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pt-BR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</m:t>
                            </m:r>
                            <m:r>
                              <a:rPr lang="pt-BR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,1−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α</m:t>
                        </m:r>
                      </m:sub>
                      <m:sup>
                        <m:r>
                          <a:rPr lang="pt-B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pt-BR" dirty="0"/>
              </a:p>
              <a:p>
                <a:pPr lvl="4"/>
                <a:r>
                  <a:rPr lang="pt-BR" dirty="0"/>
                  <a:t>Há alguma relação de dependência entre </a:t>
                </a:r>
                <a:r>
                  <a:rPr lang="pt-BR" dirty="0" err="1"/>
                  <a:t>X</a:t>
                </a:r>
                <a:r>
                  <a:rPr lang="pt-BR" dirty="0"/>
                  <a:t> e </a:t>
                </a:r>
                <a:r>
                  <a:rPr lang="pt-BR" dirty="0" err="1"/>
                  <a:t>Y</a:t>
                </a:r>
                <a:endParaRPr lang="pt-BR" dirty="0"/>
              </a:p>
              <a:p>
                <a:pPr lvl="5"/>
                <a:r>
                  <a:rPr lang="pt-BR" dirty="0"/>
                  <a:t>Que relação é esta... o teste não diz nada sobre isso!!!</a:t>
                </a:r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37A82FF8-ECFF-B948-AB1E-4D38625CDC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3A0CF020-FECB-F349-85EA-ABFF2790CC82}"/>
                  </a:ext>
                </a:extLst>
              </p:cNvPr>
              <p:cNvSpPr txBox="1"/>
              <p:nvPr/>
            </p:nvSpPr>
            <p:spPr>
              <a:xfrm>
                <a:off x="3759214" y="4365104"/>
                <a:ext cx="1625573" cy="5761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j</m:t>
                          </m:r>
                        </m:sub>
                      </m:sSub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n</m:t>
                              </m:r>
                            </m:e>
                            <m:sub>
                              <m: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j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3A0CF020-FECB-F349-85EA-ABFF2790CC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9214" y="4365104"/>
                <a:ext cx="1625573" cy="576183"/>
              </a:xfrm>
              <a:prstGeom prst="rect">
                <a:avLst/>
              </a:prstGeom>
              <a:blipFill>
                <a:blip r:embed="rId4"/>
                <a:stretch>
                  <a:fillRect b="-217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A9A4081F-194B-3A4C-AE25-D663B64E0B74}"/>
                  </a:ext>
                </a:extLst>
              </p:cNvPr>
              <p:cNvSpPr txBox="1"/>
              <p:nvPr/>
            </p:nvSpPr>
            <p:spPr>
              <a:xfrm>
                <a:off x="2438660" y="3168875"/>
                <a:ext cx="4266681" cy="918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t</m:t>
                      </m:r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</m:d>
                      <m:r>
                        <a:rPr lang="pt-BR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pt-BR" i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pt-BR" i="0">
                              <a:latin typeface="Cambria Math" panose="02040503050406030204" pitchFamily="18" charset="0"/>
                            </a:rPr>
                            <m:t>k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  <m:brk m:alnAt="23"/>
                                </m:rPr>
                                <a:rPr lang="pt-BR" i="0"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  <m:r>
                                <a:rPr lang="pt-BR" i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pt-BR" i="0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pt-B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pt-BR" i="0">
                                                  <a:latin typeface="Cambria Math" panose="02040503050406030204" pitchFamily="18" charset="0"/>
                                                </a:rPr>
                                                <m:t>n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pt-BR" i="0">
                                                  <a:latin typeface="Cambria Math" panose="02040503050406030204" pitchFamily="18" charset="0"/>
                                                </a:rPr>
                                                <m:t>i</m:t>
                                              </m:r>
                                              <m:r>
                                                <a:rPr lang="pt-BR" i="0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pt-BR" i="0">
                                                  <a:latin typeface="Cambria Math" panose="02040503050406030204" pitchFamily="18" charset="0"/>
                                                </a:rPr>
                                                <m:t>j</m:t>
                                              </m:r>
                                            </m:sub>
                                          </m:sSub>
                                          <m:r>
                                            <a:rPr lang="pt-BR" i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pt-B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̂"/>
                                                  <m:ctrlPr>
                                                    <a:rPr lang="pt-BR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pt-BR" b="0" i="0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n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pt-BR" i="0">
                                                  <a:latin typeface="Cambria Math" panose="02040503050406030204" pitchFamily="18" charset="0"/>
                                                </a:rPr>
                                                <m:t>i</m:t>
                                              </m:r>
                                              <m:r>
                                                <a:rPr lang="pt-BR" i="0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pt-BR" i="0">
                                                  <a:latin typeface="Cambria Math" panose="02040503050406030204" pitchFamily="18" charset="0"/>
                                                </a:rPr>
                                                <m:t>j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pt-BR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pt-BR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pt-BR" b="0" i="0" smtClean="0">
                                              <a:latin typeface="Cambria Math" panose="02040503050406030204" pitchFamily="18" charset="0"/>
                                            </a:rPr>
                                            <m:t>n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pt-BR" i="0">
                                          <a:latin typeface="Cambria Math" panose="02040503050406030204" pitchFamily="18" charset="0"/>
                                        </a:rPr>
                                        <m:t>i</m:t>
                                      </m:r>
                                      <m:r>
                                        <a:rPr lang="pt-BR" i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pt-BR" i="0">
                                          <a:latin typeface="Cambria Math" panose="02040503050406030204" pitchFamily="18" charset="0"/>
                                        </a:rPr>
                                        <m:t>j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nary>
                        </m:e>
                      </m:nary>
                      <m:r>
                        <a:rPr lang="pt-BR" i="0" smtClean="0">
                          <a:latin typeface="Cambria Math" panose="02040503050406030204" pitchFamily="18" charset="0"/>
                        </a:rPr>
                        <m:t>~</m:t>
                      </m:r>
                      <m:sSubSup>
                        <m:sSubSup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pt-BR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χ</m:t>
                          </m:r>
                        </m:e>
                        <m:sub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k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−1)(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</m:t>
                          </m:r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−1)</m:t>
                          </m:r>
                        </m:sub>
                        <m:sup>
                          <m:r>
                            <a:rPr lang="pt-BR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A9A4081F-194B-3A4C-AE25-D663B64E0B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660" y="3168875"/>
                <a:ext cx="4266681" cy="918970"/>
              </a:xfrm>
              <a:prstGeom prst="rect">
                <a:avLst/>
              </a:prstGeom>
              <a:blipFill>
                <a:blip r:embed="rId5"/>
                <a:stretch>
                  <a:fillRect t="-89041" b="-1383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324400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250C47-EDEC-4A49-BE73-863007997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Teste de hipótese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7A82FF8-ECFF-B948-AB1E-4D38625CDCB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Existe associação entre duas variáveis?</a:t>
            </a:r>
          </a:p>
          <a:p>
            <a:pPr lvl="1"/>
            <a:r>
              <a:rPr lang="pt-BR" dirty="0"/>
              <a:t>Em </a:t>
            </a:r>
            <a:r>
              <a:rPr lang="pt-BR" dirty="0" err="1"/>
              <a:t>R</a:t>
            </a:r>
            <a:endParaRPr lang="pt-BR" dirty="0"/>
          </a:p>
          <a:p>
            <a:pPr lvl="2"/>
            <a:r>
              <a:rPr lang="pt-BR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chisq.test</a:t>
            </a:r>
            <a:r>
              <a:rPr lang="pt-BR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3"/>
            <a:r>
              <a:rPr lang="pt-BR" dirty="0"/>
              <a:t>Vimos na aula 9 (associação entre variáveis)</a:t>
            </a:r>
          </a:p>
        </p:txBody>
      </p:sp>
    </p:spTree>
    <p:extLst>
      <p:ext uri="{BB962C8B-B14F-4D97-AF65-F5344CB8AC3E}">
        <p14:creationId xmlns:p14="http://schemas.microsoft.com/office/powerpoint/2010/main" val="264701328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250C47-EDEC-4A49-BE73-863007997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Teste de hipótese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37A82FF8-ECFF-B948-AB1E-4D38625CDCBB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dirty="0"/>
                  <a:t>Existe associação entre duas variáveis?</a:t>
                </a:r>
              </a:p>
              <a:p>
                <a:pPr lvl="1"/>
                <a:r>
                  <a:rPr lang="pt-BR" dirty="0"/>
                  <a:t>Teste </a:t>
                </a:r>
                <a:r>
                  <a:rPr lang="pt-BR" dirty="0" err="1"/>
                  <a:t>qui</a:t>
                </a:r>
                <a:r>
                  <a:rPr lang="pt-BR" dirty="0"/>
                  <a:t>-quadrado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χ</m:t>
                        </m:r>
                      </m:e>
                      <m:sup>
                        <m:r>
                          <a:rPr lang="pt-B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dirty="0"/>
                  <a:t>) de homogeneidade</a:t>
                </a:r>
              </a:p>
              <a:p>
                <a:pPr lvl="2"/>
                <a:r>
                  <a:rPr lang="pt-BR" dirty="0"/>
                  <a:t>Variante do teste </a:t>
                </a:r>
                <a:r>
                  <a:rPr lang="pt-BR" dirty="0" err="1"/>
                  <a:t>qui</a:t>
                </a:r>
                <a:r>
                  <a:rPr lang="pt-BR" dirty="0"/>
                  <a:t>-quadrado de independência</a:t>
                </a:r>
              </a:p>
              <a:p>
                <a:pPr lvl="3"/>
                <a:r>
                  <a:rPr lang="pt-BR" dirty="0"/>
                  <a:t>Deixo a cargo </a:t>
                </a:r>
                <a:r>
                  <a:rPr lang="pt-BR"/>
                  <a:t>de vocês!!!</a:t>
                </a: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37A82FF8-ECFF-B948-AB1E-4D38625CDC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5513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B455AC-9ADF-7C49-A10D-073F04BB4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Teste de hipótese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C30CE7F-1F42-E241-BCCC-97EBEEB8DFAC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Formulação da hipótese</a:t>
                </a:r>
              </a:p>
              <a:p>
                <a:pPr lvl="1"/>
                <a:r>
                  <a:rPr lang="pt-BR" dirty="0"/>
                  <a:t>Princípios</a:t>
                </a:r>
              </a:p>
              <a:p>
                <a:pPr lvl="2"/>
                <a:r>
                  <a:rPr lang="pt-BR" i="1" dirty="0"/>
                  <a:t>Exemplo: Ensaio clínico com 2 tratamentos para diabetes</a:t>
                </a:r>
              </a:p>
              <a:p>
                <a:pPr lvl="3"/>
                <a:r>
                  <a:rPr lang="pt-BR" i="1" dirty="0"/>
                  <a:t>Diferença entre as </a:t>
                </a:r>
                <a:r>
                  <a:rPr lang="pt-BR" b="1" i="1" dirty="0">
                    <a:solidFill>
                      <a:srgbClr val="FF0000"/>
                    </a:solidFill>
                  </a:rPr>
                  <a:t>médias</a:t>
                </a:r>
                <a:r>
                  <a:rPr lang="pt-BR" i="1" dirty="0"/>
                  <a:t> das taxas de glicose no sangue dos pacientes dos grupos A e </a:t>
                </a:r>
                <a:r>
                  <a:rPr lang="pt-BR" i="1" dirty="0" err="1"/>
                  <a:t>B</a:t>
                </a:r>
                <a:r>
                  <a:rPr lang="pt-BR" i="1" dirty="0"/>
                  <a:t> no fim e início do tratamento</a:t>
                </a:r>
              </a:p>
              <a:p>
                <a:pPr lvl="4"/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endParaRPr lang="pt-BR" i="1" dirty="0"/>
              </a:p>
              <a:p>
                <a:pPr lvl="4"/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pt-BR" i="1" dirty="0"/>
              </a:p>
              <a:p>
                <a:pPr lvl="3"/>
                <a:r>
                  <a:rPr lang="pt-BR" i="1" dirty="0"/>
                  <a:t>Avaliação populacional: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pt-BR" i="1" dirty="0"/>
                  <a:t> ☞ valor esperado (</a:t>
                </a:r>
                <a:r>
                  <a:rPr lang="pt-BR" b="1" i="1" dirty="0">
                    <a:solidFill>
                      <a:srgbClr val="FF0000"/>
                    </a:solidFill>
                  </a:rPr>
                  <a:t>parâmetro</a:t>
                </a:r>
                <a:r>
                  <a:rPr lang="pt-BR" i="1" dirty="0"/>
                  <a:t>)</a:t>
                </a:r>
              </a:p>
              <a:p>
                <a:pPr lvl="4"/>
                <a:r>
                  <a:rPr lang="pt-BR" i="1" dirty="0"/>
                  <a:t>Não interessa a amostra, apenas a população</a:t>
                </a:r>
              </a:p>
              <a:p>
                <a:pPr lvl="4"/>
                <a:endParaRPr lang="pt-BR" i="1" dirty="0"/>
              </a:p>
              <a:p>
                <a:pPr lvl="3"/>
                <a:r>
                  <a:rPr lang="pt-BR" i="1" dirty="0"/>
                  <a:t>Será que o tratamento </a:t>
                </a:r>
                <a:r>
                  <a:rPr lang="pt-BR" i="1" dirty="0" err="1"/>
                  <a:t>B</a:t>
                </a:r>
                <a:r>
                  <a:rPr lang="pt-BR" i="1" dirty="0"/>
                  <a:t> reduz, em média, a taxa de glicose em maiores níveis do que o tratamento A?</a:t>
                </a:r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C30CE7F-1F42-E241-BCCC-97EBEEB8DF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467" t="-1326" r="-93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9945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B455AC-9ADF-7C49-A10D-073F04BB4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Teste de hipótese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C30CE7F-1F42-E241-BCCC-97EBEEB8DFAC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Formulação da hipótese</a:t>
                </a:r>
              </a:p>
              <a:p>
                <a:pPr lvl="1"/>
                <a:r>
                  <a:rPr lang="pt-BR" dirty="0"/>
                  <a:t>Princípios</a:t>
                </a:r>
              </a:p>
              <a:p>
                <a:pPr lvl="2"/>
                <a:r>
                  <a:rPr lang="pt-BR" i="1" dirty="0"/>
                  <a:t>Exemplo: Ensaio clínico com 2 tratamentos para diabetes</a:t>
                </a:r>
              </a:p>
              <a:p>
                <a:pPr lvl="3"/>
                <a:r>
                  <a:rPr lang="pt-BR" i="1" dirty="0"/>
                  <a:t>Hipótese alternativa</a:t>
                </a:r>
              </a:p>
              <a:p>
                <a:pPr lvl="4"/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pt-BR" b="0" i="1" dirty="0"/>
              </a:p>
              <a:p>
                <a:pPr lvl="4"/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pt-BR" i="1" dirty="0"/>
              </a:p>
              <a:p>
                <a:pPr lvl="3"/>
                <a:endParaRPr lang="pt-BR" i="1" dirty="0"/>
              </a:p>
              <a:p>
                <a:pPr lvl="3"/>
                <a:r>
                  <a:rPr lang="pt-BR" i="1" dirty="0"/>
                  <a:t>Hipótese nula</a:t>
                </a:r>
              </a:p>
              <a:p>
                <a:pPr lvl="4"/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pt-BR" i="1" dirty="0"/>
              </a:p>
              <a:p>
                <a:pPr lvl="4"/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pt-BR" i="1" dirty="0"/>
              </a:p>
              <a:p>
                <a:pPr lvl="4"/>
                <a:endParaRPr lang="pt-BR" i="1" dirty="0"/>
              </a:p>
              <a:p>
                <a:pPr lvl="3"/>
                <a:r>
                  <a:rPr lang="pt-BR" i="1" dirty="0"/>
                  <a:t>Note 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BR" i="1" dirty="0"/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i="1" dirty="0"/>
                  <a:t> são complementares um do outro</a:t>
                </a:r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C30CE7F-1F42-E241-BCCC-97EBEEB8DF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467" t="-1326" r="-93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8303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B455AC-9ADF-7C49-A10D-073F04BB4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Teste de hipótese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C30CE7F-1F42-E241-BCCC-97EBEEB8DFAC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Formulação da hipótese</a:t>
                </a:r>
              </a:p>
              <a:p>
                <a:pPr lvl="1"/>
                <a:r>
                  <a:rPr lang="pt-BR" dirty="0"/>
                  <a:t>Princípios</a:t>
                </a:r>
              </a:p>
              <a:p>
                <a:pPr lvl="2"/>
                <a:r>
                  <a:rPr lang="pt-BR" dirty="0"/>
                  <a:t>Possibilidades de teste de parâmetros ☞ lados do teste</a:t>
                </a:r>
              </a:p>
              <a:p>
                <a:pPr lvl="3"/>
                <a:r>
                  <a:rPr lang="pt-BR" dirty="0"/>
                  <a:t>Problema de um amostra</a:t>
                </a:r>
              </a:p>
              <a:p>
                <a:pPr lvl="4"/>
                <a:r>
                  <a:rPr lang="pt-BR" dirty="0"/>
                  <a:t>Parâmetro da amostra “contra” um valor específico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pt-B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BR" dirty="0"/>
                  <a:t>)</a:t>
                </a:r>
              </a:p>
              <a:p>
                <a:pPr lvl="4"/>
                <a:endParaRPr lang="pt-BR" dirty="0"/>
              </a:p>
              <a:p>
                <a:pPr lvl="3"/>
                <a:r>
                  <a:rPr lang="pt-BR" dirty="0"/>
                  <a:t>Caso 1: Teste de dois lados (duas caudas)</a:t>
                </a:r>
              </a:p>
              <a:p>
                <a:pPr lvl="4"/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BR" i="0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pt-BR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BR" b="0" dirty="0">
                    <a:ea typeface="Cambria Math" panose="02040503050406030204" pitchFamily="18" charset="0"/>
                  </a:rPr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i="0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pt-BR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pt-BR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pt-BR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pt-BR" dirty="0">
                  <a:ea typeface="Cambria Math" panose="02040503050406030204" pitchFamily="18" charset="0"/>
                </a:endParaRPr>
              </a:p>
              <a:p>
                <a:pPr lvl="3"/>
                <a:r>
                  <a:rPr lang="pt-BR" dirty="0"/>
                  <a:t>Caso 2: Teste de um lado (cauda à esquerda)</a:t>
                </a:r>
              </a:p>
              <a:p>
                <a:pPr lvl="4"/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BR" i="0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pt-BR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pt-BR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pt-BR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BR" dirty="0">
                    <a:ea typeface="Cambria Math" panose="02040503050406030204" pitchFamily="18" charset="0"/>
                  </a:rPr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i="0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pt-BR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pt-BR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pt-BR" dirty="0">
                  <a:ea typeface="Cambria Math" panose="02040503050406030204" pitchFamily="18" charset="0"/>
                </a:endParaRPr>
              </a:p>
              <a:p>
                <a:pPr lvl="3"/>
                <a:r>
                  <a:rPr lang="pt-BR" dirty="0"/>
                  <a:t>Caso 3: Teste de um lado (cauda à direita)</a:t>
                </a:r>
              </a:p>
              <a:p>
                <a:pPr lvl="4"/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BR" i="0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pt-BR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pt-BR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pt-BR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BR" dirty="0">
                    <a:ea typeface="Cambria Math" panose="02040503050406030204" pitchFamily="18" charset="0"/>
                  </a:rPr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i="0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pt-BR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pt-BR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pt-BR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0C30CE7F-1F42-E241-BCCC-97EBEEB8DF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467" t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14535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o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4132</TotalTime>
  <Words>4067</Words>
  <Application>Microsoft Macintosh PowerPoint</Application>
  <PresentationFormat>Apresentação na tela (4:3)</PresentationFormat>
  <Paragraphs>783</Paragraphs>
  <Slides>65</Slides>
  <Notes>42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65</vt:i4>
      </vt:variant>
    </vt:vector>
  </HeadingPairs>
  <TitlesOfParts>
    <vt:vector size="73" baseType="lpstr">
      <vt:lpstr>Calibri</vt:lpstr>
      <vt:lpstr>Cambria Math</vt:lpstr>
      <vt:lpstr>Constantia</vt:lpstr>
      <vt:lpstr>Courier New</vt:lpstr>
      <vt:lpstr>Tw Cen MT</vt:lpstr>
      <vt:lpstr>Wingdings</vt:lpstr>
      <vt:lpstr>Wingdings 2</vt:lpstr>
      <vt:lpstr>Mediano</vt:lpstr>
      <vt:lpstr>Teste de hipótese</vt:lpstr>
      <vt:lpstr>Teste de hipótese</vt:lpstr>
      <vt:lpstr>Teste de hipótese</vt:lpstr>
      <vt:lpstr>Teste de hipótese</vt:lpstr>
      <vt:lpstr>Teste de hipótese</vt:lpstr>
      <vt:lpstr>Teste de hipótese</vt:lpstr>
      <vt:lpstr>Teste de hipótese</vt:lpstr>
      <vt:lpstr>Teste de hipótese</vt:lpstr>
      <vt:lpstr>Teste de hipótese</vt:lpstr>
      <vt:lpstr>Teste de hipótese</vt:lpstr>
      <vt:lpstr>Teste de hipótese</vt:lpstr>
      <vt:lpstr>Teste de hipótese</vt:lpstr>
      <vt:lpstr>Teste de hipótese</vt:lpstr>
      <vt:lpstr>Teste de hipótese</vt:lpstr>
      <vt:lpstr>Teste de hipótese</vt:lpstr>
      <vt:lpstr>Teste de hipótese</vt:lpstr>
      <vt:lpstr>Teste de hipótese</vt:lpstr>
      <vt:lpstr>Teste de hipótese</vt:lpstr>
      <vt:lpstr>Teste de hipótese</vt:lpstr>
      <vt:lpstr>Teste de hipótese</vt:lpstr>
      <vt:lpstr>Teste de hipótese</vt:lpstr>
      <vt:lpstr>Teste de hipótese</vt:lpstr>
      <vt:lpstr>Teste de hipótese</vt:lpstr>
      <vt:lpstr>Teste de hipótese</vt:lpstr>
      <vt:lpstr>Teste de hipótese</vt:lpstr>
      <vt:lpstr>Teste de hipótese</vt:lpstr>
      <vt:lpstr>Teste de hipótese</vt:lpstr>
      <vt:lpstr>Teste de hipótese</vt:lpstr>
      <vt:lpstr>Teste de hipótese</vt:lpstr>
      <vt:lpstr>Teste de hipótese</vt:lpstr>
      <vt:lpstr>Teste de hipótese</vt:lpstr>
      <vt:lpstr>Teste de hipótese</vt:lpstr>
      <vt:lpstr>Teste de hipótese</vt:lpstr>
      <vt:lpstr>Teste de hipótese</vt:lpstr>
      <vt:lpstr>Teste de hipótese</vt:lpstr>
      <vt:lpstr>Teste de hipótese</vt:lpstr>
      <vt:lpstr>Teste de hipótese</vt:lpstr>
      <vt:lpstr>Teste de hipótese</vt:lpstr>
      <vt:lpstr>Teste de hipótese</vt:lpstr>
      <vt:lpstr>Teste de hipótese</vt:lpstr>
      <vt:lpstr>Teste de hipótese</vt:lpstr>
      <vt:lpstr>Teste de hipótese</vt:lpstr>
      <vt:lpstr>Teste de hipótese</vt:lpstr>
      <vt:lpstr>Teste de hipótese</vt:lpstr>
      <vt:lpstr>Teste de hipótese</vt:lpstr>
      <vt:lpstr>Teste de hipótese</vt:lpstr>
      <vt:lpstr>Teste de hipótese</vt:lpstr>
      <vt:lpstr>Teste de hipótese</vt:lpstr>
      <vt:lpstr>Teste de hipótese</vt:lpstr>
      <vt:lpstr>Teste de hipótese</vt:lpstr>
      <vt:lpstr>Teste de hipótese</vt:lpstr>
      <vt:lpstr>Teste de hipótese</vt:lpstr>
      <vt:lpstr>Teste de hipótese</vt:lpstr>
      <vt:lpstr>Teste de hipótese</vt:lpstr>
      <vt:lpstr>Teste de hipótese</vt:lpstr>
      <vt:lpstr>Teste de hipótese</vt:lpstr>
      <vt:lpstr>Teste de hipótese</vt:lpstr>
      <vt:lpstr>Teste de hipótese</vt:lpstr>
      <vt:lpstr>Teste de hipótese</vt:lpstr>
      <vt:lpstr>Teste de hipótese</vt:lpstr>
      <vt:lpstr>Teste de hipótese</vt:lpstr>
      <vt:lpstr>Teste de hipótese</vt:lpstr>
      <vt:lpstr>Teste de hipótese</vt:lpstr>
      <vt:lpstr>Teste de hipótese</vt:lpstr>
      <vt:lpstr>Teste de hipótese</vt:lpstr>
    </vt:vector>
  </TitlesOfParts>
  <Company>Escritório de Casa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</dc:title>
  <dc:subject>Sinais e sistemas</dc:subject>
  <dc:creator>Marcelo Rosa</dc:creator>
  <cp:lastModifiedBy>Marcelo Rosa</cp:lastModifiedBy>
  <cp:revision>181</cp:revision>
  <dcterms:created xsi:type="dcterms:W3CDTF">2010-07-26T15:10:49Z</dcterms:created>
  <dcterms:modified xsi:type="dcterms:W3CDTF">2021-06-17T13:32:21Z</dcterms:modified>
  <cp:category>Notas de aula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64440492-4C8B-11D1-8B70-080036B11A03}" pid="4">
    <vt:lpwstr>Marcelo Rosa</vt:lpwstr>
  </property>
</Properties>
</file>