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6"/>
  </p:notesMasterIdLst>
  <p:sldIdLst>
    <p:sldId id="256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303" r:id="rId11"/>
    <p:sldId id="270" r:id="rId12"/>
    <p:sldId id="271" r:id="rId13"/>
    <p:sldId id="273" r:id="rId14"/>
    <p:sldId id="275" r:id="rId15"/>
    <p:sldId id="272" r:id="rId16"/>
    <p:sldId id="276" r:id="rId17"/>
    <p:sldId id="277" r:id="rId18"/>
    <p:sldId id="278" r:id="rId19"/>
    <p:sldId id="279" r:id="rId20"/>
    <p:sldId id="280" r:id="rId21"/>
    <p:sldId id="281" r:id="rId22"/>
    <p:sldId id="284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324" r:id="rId33"/>
    <p:sldId id="325" r:id="rId34"/>
    <p:sldId id="292" r:id="rId35"/>
    <p:sldId id="294" r:id="rId36"/>
    <p:sldId id="295" r:id="rId37"/>
    <p:sldId id="296" r:id="rId38"/>
    <p:sldId id="297" r:id="rId39"/>
    <p:sldId id="299" r:id="rId40"/>
    <p:sldId id="298" r:id="rId41"/>
    <p:sldId id="300" r:id="rId42"/>
    <p:sldId id="333" r:id="rId43"/>
    <p:sldId id="301" r:id="rId44"/>
    <p:sldId id="304" r:id="rId45"/>
    <p:sldId id="302" r:id="rId46"/>
    <p:sldId id="305" r:id="rId47"/>
    <p:sldId id="307" r:id="rId48"/>
    <p:sldId id="306" r:id="rId49"/>
    <p:sldId id="308" r:id="rId50"/>
    <p:sldId id="309" r:id="rId51"/>
    <p:sldId id="310" r:id="rId52"/>
    <p:sldId id="320" r:id="rId53"/>
    <p:sldId id="321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2" r:id="rId64"/>
    <p:sldId id="323" r:id="rId65"/>
    <p:sldId id="326" r:id="rId66"/>
    <p:sldId id="327" r:id="rId67"/>
    <p:sldId id="328" r:id="rId68"/>
    <p:sldId id="329" r:id="rId69"/>
    <p:sldId id="330" r:id="rId70"/>
    <p:sldId id="331" r:id="rId71"/>
    <p:sldId id="334" r:id="rId72"/>
    <p:sldId id="332" r:id="rId73"/>
    <p:sldId id="335" r:id="rId74"/>
    <p:sldId id="336" r:id="rId7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 autoAdjust="0"/>
    <p:restoredTop sz="94705" autoAdjust="0"/>
  </p:normalViewPr>
  <p:slideViewPr>
    <p:cSldViewPr>
      <p:cViewPr varScale="1">
        <p:scale>
          <a:sx n="104" d="100"/>
          <a:sy n="104" d="100"/>
        </p:scale>
        <p:origin x="15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1136A-486B-45D9-9CB8-B04557EFBAC7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7371-F64F-4705-B36B-0FEE13CBE0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23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62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121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7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95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553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090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735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SQ -&gt; soma dos quadrados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431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818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R^2 = 0.66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078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29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275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I</a:t>
            </a:r>
            <a:r>
              <a:rPr lang="pt-BR" dirty="0"/>
              <a:t>() é um </a:t>
            </a:r>
            <a:r>
              <a:rPr lang="pt-BR" dirty="0" err="1"/>
              <a:t>inibitor</a:t>
            </a:r>
            <a:r>
              <a:rPr lang="pt-BR" dirty="0"/>
              <a:t> de conversão: no caso, evita que </a:t>
            </a:r>
            <a:r>
              <a:rPr lang="pt-BR" dirty="0" err="1"/>
              <a:t>R</a:t>
            </a:r>
            <a:r>
              <a:rPr lang="pt-BR" dirty="0"/>
              <a:t> execute a operação </a:t>
            </a:r>
            <a:r>
              <a:rPr lang="pt-BR" dirty="0" err="1"/>
              <a:t>sqrt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), enviando-a como formula para </a:t>
            </a:r>
            <a:r>
              <a:rPr lang="pt-BR" dirty="0" err="1"/>
              <a:t>lm</a:t>
            </a:r>
            <a:r>
              <a:rPr lang="pt-BR" dirty="0"/>
              <a:t>()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1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314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769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Fonte: </a:t>
            </a:r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repositorio.enap.gov.br</a:t>
            </a:r>
            <a:r>
              <a:rPr lang="pt-BR" dirty="0"/>
              <a:t>/</a:t>
            </a:r>
            <a:r>
              <a:rPr lang="pt-BR" dirty="0" err="1"/>
              <a:t>bitstream</a:t>
            </a:r>
            <a:r>
              <a:rPr lang="pt-BR" dirty="0"/>
              <a:t>/1/3452/4/Aula%203a%20-%20Geraldo%20Goes%20e%20Alexandre%20Ywata%20-%20Regressao_Linear_v2.pdf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810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E[</a:t>
            </a:r>
            <a:r>
              <a:rPr lang="pt-BR" dirty="0" err="1"/>
              <a:t>e_i</a:t>
            </a:r>
            <a:r>
              <a:rPr lang="pt-BR" dirty="0"/>
              <a:t>] = 0, Var[</a:t>
            </a:r>
            <a:r>
              <a:rPr lang="pt-BR" dirty="0" err="1"/>
              <a:t>e_i</a:t>
            </a:r>
            <a:r>
              <a:rPr lang="pt-BR" dirty="0"/>
              <a:t>] = \sigma^2, Cor</a:t>
            </a:r>
          </a:p>
          <a:p>
            <a:r>
              <a:rPr lang="pt-BR" dirty="0" err="1"/>
              <a:t>i.i.d</a:t>
            </a:r>
            <a:r>
              <a:rPr lang="pt-BR" dirty="0"/>
              <a:t> – independentes e identicamente distribuídas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346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Figura obtida de: </a:t>
            </a:r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mobiledevmemo.com</a:t>
            </a:r>
            <a:r>
              <a:rPr lang="pt-BR" dirty="0"/>
              <a:t>/</a:t>
            </a:r>
            <a:r>
              <a:rPr lang="pt-BR" dirty="0" err="1"/>
              <a:t>when</a:t>
            </a:r>
            <a:r>
              <a:rPr lang="pt-BR" dirty="0"/>
              <a:t>-</a:t>
            </a:r>
            <a:r>
              <a:rPr lang="pt-BR" dirty="0" err="1"/>
              <a:t>why</a:t>
            </a:r>
            <a:r>
              <a:rPr lang="pt-BR" dirty="0"/>
              <a:t>-</a:t>
            </a:r>
            <a:r>
              <a:rPr lang="pt-BR" dirty="0" err="1"/>
              <a:t>and</a:t>
            </a:r>
            <a:r>
              <a:rPr lang="pt-BR" dirty="0"/>
              <a:t>-</a:t>
            </a:r>
            <a:r>
              <a:rPr lang="pt-BR" dirty="0" err="1"/>
              <a:t>how</a:t>
            </a:r>
            <a:r>
              <a:rPr lang="pt-BR" dirty="0"/>
              <a:t>-</a:t>
            </a:r>
            <a:r>
              <a:rPr lang="pt-BR" dirty="0" err="1"/>
              <a:t>you</a:t>
            </a:r>
            <a:r>
              <a:rPr lang="pt-BR" dirty="0"/>
              <a:t>-</a:t>
            </a:r>
            <a:r>
              <a:rPr lang="pt-BR" dirty="0" err="1"/>
              <a:t>should</a:t>
            </a:r>
            <a:r>
              <a:rPr lang="pt-BR" dirty="0"/>
              <a:t>-use-linear-</a:t>
            </a:r>
            <a:r>
              <a:rPr lang="pt-BR" dirty="0" err="1"/>
              <a:t>regression</a:t>
            </a:r>
            <a:r>
              <a:rPr lang="pt-BR" dirty="0"/>
              <a:t>/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157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Figura obtida de: </a:t>
            </a:r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mobiledevmemo.com</a:t>
            </a:r>
            <a:r>
              <a:rPr lang="pt-BR" dirty="0"/>
              <a:t>/</a:t>
            </a:r>
            <a:r>
              <a:rPr lang="pt-BR" dirty="0" err="1"/>
              <a:t>when</a:t>
            </a:r>
            <a:r>
              <a:rPr lang="pt-BR" dirty="0"/>
              <a:t>-</a:t>
            </a:r>
            <a:r>
              <a:rPr lang="pt-BR" dirty="0" err="1"/>
              <a:t>why</a:t>
            </a:r>
            <a:r>
              <a:rPr lang="pt-BR" dirty="0"/>
              <a:t>-</a:t>
            </a:r>
            <a:r>
              <a:rPr lang="pt-BR" dirty="0" err="1"/>
              <a:t>and</a:t>
            </a:r>
            <a:r>
              <a:rPr lang="pt-BR" dirty="0"/>
              <a:t>-</a:t>
            </a:r>
            <a:r>
              <a:rPr lang="pt-BR" dirty="0" err="1"/>
              <a:t>how</a:t>
            </a:r>
            <a:r>
              <a:rPr lang="pt-BR" dirty="0"/>
              <a:t>-</a:t>
            </a:r>
            <a:r>
              <a:rPr lang="pt-BR" dirty="0" err="1"/>
              <a:t>you</a:t>
            </a:r>
            <a:r>
              <a:rPr lang="pt-BR" dirty="0"/>
              <a:t>-</a:t>
            </a:r>
            <a:r>
              <a:rPr lang="pt-BR" dirty="0" err="1"/>
              <a:t>should</a:t>
            </a:r>
            <a:r>
              <a:rPr lang="pt-BR" dirty="0"/>
              <a:t>-use-linear-</a:t>
            </a:r>
            <a:r>
              <a:rPr lang="pt-BR" dirty="0" err="1"/>
              <a:t>regression</a:t>
            </a:r>
            <a:r>
              <a:rPr lang="pt-BR" dirty="0"/>
              <a:t>/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106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t</a:t>
            </a:r>
            <a:r>
              <a:rPr lang="pt-BR" dirty="0"/>
              <a:t> -&gt; teste </a:t>
            </a:r>
            <a:r>
              <a:rPr lang="pt-BR" dirty="0" err="1"/>
              <a:t>t</a:t>
            </a:r>
            <a:r>
              <a:rPr lang="pt-BR" dirty="0"/>
              <a:t> de </a:t>
            </a:r>
            <a:r>
              <a:rPr lang="pt-BR" dirty="0" err="1"/>
              <a:t>Student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028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Diferente de </a:t>
            </a:r>
            <a:r>
              <a:rPr lang="pt-BR" dirty="0" err="1"/>
              <a:t>F</a:t>
            </a:r>
            <a:r>
              <a:rPr lang="pt-BR" dirty="0"/>
              <a:t>, que mostra que existe algum \</a:t>
            </a:r>
            <a:r>
              <a:rPr lang="pt-BR" dirty="0" err="1"/>
              <a:t>hat</a:t>
            </a:r>
            <a:r>
              <a:rPr lang="pt-BR" dirty="0"/>
              <a:t>(\beta)_</a:t>
            </a:r>
            <a:r>
              <a:rPr lang="pt-BR" dirty="0" err="1"/>
              <a:t>i</a:t>
            </a:r>
            <a:r>
              <a:rPr lang="pt-BR" dirty="0"/>
              <a:t> rejeitando H0, aqui vemos qual deles afeta H0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633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Which</a:t>
            </a:r>
            <a:r>
              <a:rPr lang="pt-BR" dirty="0"/>
              <a:t> para </a:t>
            </a:r>
            <a:r>
              <a:rPr lang="pt-BR" dirty="0" err="1"/>
              <a:t>plot</a:t>
            </a:r>
            <a:r>
              <a:rPr lang="pt-BR" dirty="0"/>
              <a:t>() de modelos indica qual dos gráficos serão plotados (no caso, Q-Q). Há outros para </a:t>
            </a:r>
            <a:r>
              <a:rPr lang="pt-BR" dirty="0" err="1"/>
              <a:t>lm</a:t>
            </a:r>
            <a:r>
              <a:rPr lang="pt-BR" dirty="0"/>
              <a:t>() (de 1 até 6), com objetivos distintos de análise de regressão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80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89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“e” também passa a ser uma variável aleatória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814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“e” também passa a ser uma variável aleatória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071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320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123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Quem são </a:t>
            </a:r>
            <a:r>
              <a:rPr lang="pt-BR" dirty="0" err="1"/>
              <a:t>S</a:t>
            </a:r>
            <a:r>
              <a:rPr lang="pt-BR" dirty="0"/>
              <a:t>_{</a:t>
            </a:r>
            <a:r>
              <a:rPr lang="pt-BR" dirty="0" err="1"/>
              <a:t>xy</a:t>
            </a:r>
            <a:r>
              <a:rPr lang="pt-BR" dirty="0"/>
              <a:t>} e </a:t>
            </a:r>
            <a:r>
              <a:rPr lang="pt-BR" dirty="0" err="1"/>
              <a:t>S</a:t>
            </a:r>
            <a:r>
              <a:rPr lang="pt-BR" dirty="0"/>
              <a:t>_{</a:t>
            </a:r>
            <a:r>
              <a:rPr lang="pt-BR" dirty="0" err="1"/>
              <a:t>xx</a:t>
            </a:r>
            <a:r>
              <a:rPr lang="pt-BR" dirty="0"/>
              <a:t>}?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26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Quem são </a:t>
            </a:r>
            <a:r>
              <a:rPr lang="pt-BR" dirty="0" err="1"/>
              <a:t>S</a:t>
            </a:r>
            <a:r>
              <a:rPr lang="pt-BR" dirty="0"/>
              <a:t>_{</a:t>
            </a:r>
            <a:r>
              <a:rPr lang="pt-BR" dirty="0" err="1"/>
              <a:t>xy</a:t>
            </a:r>
            <a:r>
              <a:rPr lang="pt-BR" dirty="0"/>
              <a:t>} e </a:t>
            </a:r>
            <a:r>
              <a:rPr lang="pt-BR" dirty="0" err="1"/>
              <a:t>S</a:t>
            </a:r>
            <a:r>
              <a:rPr lang="pt-BR" dirty="0"/>
              <a:t>_{</a:t>
            </a:r>
            <a:r>
              <a:rPr lang="pt-BR" dirty="0" err="1"/>
              <a:t>xx</a:t>
            </a:r>
            <a:r>
              <a:rPr lang="pt-BR" dirty="0"/>
              <a:t>}?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36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dirty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0" y="6453530"/>
            <a:ext cx="26670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0" y="6453336"/>
            <a:ext cx="5421083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62200" y="3501008"/>
            <a:ext cx="6477000" cy="2366392"/>
          </a:xfrm>
        </p:spPr>
        <p:txBody>
          <a:bodyPr>
            <a:normAutofit/>
          </a:bodyPr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Marcelo de Oliveira Rosa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23A8C-F8AD-AE49-B0D7-4CEB1CE6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DFBB51D-9770-6A42-9A31-8D213DD4C25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Método dos mínimos quadrados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pt-BR" i="0" dirty="0" err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</m:acc>
                    <m: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 i="0" dirty="0" err="1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Modelo ajustado (</a:t>
                </a:r>
                <a:r>
                  <a:rPr lang="pt-BR" i="1" dirty="0" err="1"/>
                  <a:t>fitted</a:t>
                </a:r>
                <a:r>
                  <a:rPr lang="pt-BR" i="1" dirty="0"/>
                  <a:t> </a:t>
                </a:r>
                <a:r>
                  <a:rPr lang="pt-BR" i="1" dirty="0" err="1"/>
                  <a:t>model</a:t>
                </a:r>
                <a:r>
                  <a:rPr lang="pt-BR" dirty="0"/>
                  <a:t>)</a:t>
                </a:r>
              </a:p>
              <a:p>
                <a:pPr lvl="3"/>
                <a:r>
                  <a:rPr lang="pt-BR" dirty="0"/>
                  <a:t>Ou curva de regressão ajustada</a:t>
                </a:r>
              </a:p>
              <a:p>
                <a:pPr lvl="3"/>
                <a:r>
                  <a:rPr lang="pt-BR" dirty="0"/>
                  <a:t>Que se ajusta aos valores observados usados</a:t>
                </a:r>
              </a:p>
              <a:p>
                <a:pPr lvl="3"/>
                <a:endParaRPr lang="pt-BR" dirty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</m:acc>
                  </m:oMath>
                </a14:m>
                <a:r>
                  <a:rPr lang="pt-BR" dirty="0"/>
                  <a:t> ☞ estimativas dos valores corretos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DFBB51D-9770-6A42-9A31-8D213DD4C2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9A9C51F7-D60B-4F42-831B-61538F88B1EC}"/>
                  </a:ext>
                </a:extLst>
              </p:cNvPr>
              <p:cNvSpPr txBox="1"/>
              <p:nvPr/>
            </p:nvSpPr>
            <p:spPr>
              <a:xfrm>
                <a:off x="1691680" y="5656828"/>
                <a:ext cx="1300036" cy="292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  <m:r>
                        <a:rPr lang="pt-B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e>
                      </m:acc>
                      <m:r>
                        <a:rPr lang="pt-B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</m:acc>
                      <m:r>
                        <a:rPr lang="pt-BR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̅"/>
                          <m:ctrlPr>
                            <a:rPr lang="pt-B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9A9C51F7-D60B-4F42-831B-61538F88B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656828"/>
                <a:ext cx="1300036" cy="292452"/>
              </a:xfrm>
              <a:prstGeom prst="rect">
                <a:avLst/>
              </a:prstGeom>
              <a:blipFill>
                <a:blip r:embed="rId4"/>
                <a:stretch>
                  <a:fillRect l="-1923" t="-16667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BD33C3E-5B71-C948-A77E-A259D30E8E49}"/>
                  </a:ext>
                </a:extLst>
              </p:cNvPr>
              <p:cNvSpPr txBox="1"/>
              <p:nvPr/>
            </p:nvSpPr>
            <p:spPr>
              <a:xfrm>
                <a:off x="1691680" y="4725144"/>
                <a:ext cx="5511637" cy="613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</m:acc>
                      <m:r>
                        <a:rPr lang="pt-B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xy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xx</m:t>
                              </m:r>
                            </m:sub>
                          </m:sSub>
                        </m:den>
                      </m:f>
                      <m:r>
                        <a:rPr lang="pt-B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pt-BR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pt-B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pt-BR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b="0" i="0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b="0" i="0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  <m: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BR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b="0" i="0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pt-BR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pt-B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pt-BR" i="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pt-BR" i="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pt-BR" i="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i="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pt-BR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pt-BR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pt-BR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pt-BR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pt-B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  <m:r>
                            <a:rPr lang="pt-BR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pt-B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pt-B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pt-BR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pt-BR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pt-BR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pt-BR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  <m:sup>
                                      <m: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  <m:r>
                            <a:rPr lang="pt-BR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pt-BR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pt-B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pt-B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BD33C3E-5B71-C948-A77E-A259D30E8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725144"/>
                <a:ext cx="5511637" cy="6139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C222DB07-5E16-9F4D-90A9-9C9D6814F2CA}"/>
              </a:ext>
            </a:extLst>
          </p:cNvPr>
          <p:cNvSpPr/>
          <p:nvPr/>
        </p:nvSpPr>
        <p:spPr>
          <a:xfrm>
            <a:off x="827584" y="4005064"/>
            <a:ext cx="352839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967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23A8C-F8AD-AE49-B0D7-4CEB1CE6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DFBB51D-9770-6A42-9A31-8D213DD4C25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Método dos mínimos quadrados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0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pt-BR" i="0" dirty="0" err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</m:acc>
                    <m: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Agora o modelo </a:t>
                </a:r>
                <a:r>
                  <a:rPr lang="pt-BR" b="1" dirty="0">
                    <a:solidFill>
                      <a:srgbClr val="FF0000"/>
                    </a:solidFill>
                  </a:rPr>
                  <a:t>prediz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pt-BR" dirty="0"/>
                  <a:t> a partir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pt-BR" dirty="0"/>
                  <a:t> ☞ valor ajustado (</a:t>
                </a:r>
                <a:r>
                  <a:rPr lang="pt-BR" i="1" dirty="0" err="1"/>
                  <a:t>fitted</a:t>
                </a:r>
                <a:r>
                  <a:rPr lang="pt-BR" i="1" dirty="0"/>
                  <a:t> </a:t>
                </a:r>
                <a:r>
                  <a:rPr lang="pt-BR" i="1" dirty="0" err="1"/>
                  <a:t>value</a:t>
                </a:r>
                <a:r>
                  <a:rPr lang="pt-BR" dirty="0"/>
                  <a:t>)</a:t>
                </a:r>
              </a:p>
              <a:p>
                <a:pPr lvl="2"/>
                <a:endParaRPr lang="pt-B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0" dirty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pt-BR" i="0" dirty="0" err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</m:acc>
                    <m: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Erro de predição</a:t>
                </a:r>
              </a:p>
              <a:p>
                <a:pPr lvl="3"/>
                <a:r>
                  <a:rPr lang="pt-BR" dirty="0"/>
                  <a:t>Não é um estimador verdadeiro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pt-BR" dirty="0"/>
                  <a:t>, pois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pt-BR" dirty="0"/>
                  <a:t> é aleatório</a:t>
                </a:r>
              </a:p>
              <a:p>
                <a:pPr lvl="3"/>
                <a:r>
                  <a:rPr lang="pt-BR" dirty="0"/>
                  <a:t>Mas é o que dispomos!</a:t>
                </a:r>
              </a:p>
              <a:p>
                <a:pPr lvl="2"/>
                <a:r>
                  <a:rPr lang="pt-BR" b="1" dirty="0">
                    <a:solidFill>
                      <a:srgbClr val="FF0000"/>
                    </a:solidFill>
                  </a:rPr>
                  <a:t>Resíduo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DFBB51D-9770-6A42-9A31-8D213DD4C2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91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24478-5CEB-0E49-B2BF-AE1B1FB7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6E98EE-415A-0649-8BF0-8D25F44E9C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  <a:p>
            <a:pPr lvl="1"/>
            <a:r>
              <a:rPr lang="pt-BR" i="1" dirty="0"/>
              <a:t>Exemplo</a:t>
            </a:r>
          </a:p>
          <a:p>
            <a:pPr lvl="2"/>
            <a:r>
              <a:rPr lang="pt-BR" i="1" dirty="0"/>
              <a:t>O fisioterapeuta do Timão registrou o tempo de recuperação (</a:t>
            </a:r>
            <a:r>
              <a:rPr lang="pt-BR" i="1" dirty="0" err="1"/>
              <a:t>Y</a:t>
            </a:r>
            <a:r>
              <a:rPr lang="pt-BR" i="1" dirty="0"/>
              <a:t>) dos jogadores após um período de exercício físico (</a:t>
            </a:r>
            <a:r>
              <a:rPr lang="pt-BR" i="1" dirty="0" err="1"/>
              <a:t>X</a:t>
            </a:r>
            <a:r>
              <a:rPr lang="pt-BR" i="1" dirty="0"/>
              <a:t>), ambas em minutos.</a:t>
            </a:r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r>
              <a:rPr lang="pt-BR" i="1" dirty="0"/>
              <a:t>Há alguma relação linear entre essas variáveis aleatórias, considerando os dados analisados?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0DF1CD2-B9FF-BF4A-91DF-7D0640ECB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130559"/>
              </p:ext>
            </p:extLst>
          </p:nvPr>
        </p:nvGraphicFramePr>
        <p:xfrm>
          <a:off x="935601" y="3933056"/>
          <a:ext cx="7272798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9446">
                  <a:extLst>
                    <a:ext uri="{9D8B030D-6E8A-4147-A177-3AD203B41FA5}">
                      <a16:colId xmlns:a16="http://schemas.microsoft.com/office/drawing/2014/main" val="3059981511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881616255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318385884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646167160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039856716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718887870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900461792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3588923395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3484637523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204945286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3860507524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1805864507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257070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i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934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x</a:t>
                      </a:r>
                      <a:r>
                        <a:rPr lang="pt-BR" baseline="-25000" dirty="0"/>
                        <a:t>i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21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y</a:t>
                      </a:r>
                      <a:r>
                        <a:rPr lang="pt-BR" baseline="-25000" dirty="0" err="1"/>
                        <a:t>i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225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657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24478-5CEB-0E49-B2BF-AE1B1FB7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C6E98EE-415A-0649-8BF0-8D25F44E9CF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Método dos mínimos quadrados</a:t>
                </a:r>
              </a:p>
              <a:p>
                <a:pPr lvl="1"/>
                <a:r>
                  <a:rPr lang="pt-BR" i="1" dirty="0"/>
                  <a:t>Exemplo</a:t>
                </a:r>
              </a:p>
              <a:p>
                <a:pPr lvl="2"/>
                <a:r>
                  <a:rPr lang="pt-BR" i="1" dirty="0"/>
                  <a:t>O fisioterapeuta do Timão registrou o tempo de recuperação (</a:t>
                </a:r>
                <a:r>
                  <a:rPr lang="pt-BR" i="1" dirty="0" err="1"/>
                  <a:t>Y</a:t>
                </a:r>
                <a:r>
                  <a:rPr lang="pt-BR" i="1" dirty="0"/>
                  <a:t>) dos jogadores após um período de exercício físico (</a:t>
                </a:r>
                <a:r>
                  <a:rPr lang="pt-BR" i="1" dirty="0" err="1"/>
                  <a:t>X</a:t>
                </a:r>
                <a:r>
                  <a:rPr lang="pt-BR" i="1" dirty="0"/>
                  <a:t>), ambas em minutos.</a:t>
                </a:r>
              </a:p>
              <a:p>
                <a:pPr lvl="2"/>
                <a:r>
                  <a:rPr lang="pt-BR" i="1" dirty="0"/>
                  <a:t>No “braço”:</a:t>
                </a:r>
              </a:p>
              <a:p>
                <a:pPr lvl="3"/>
                <a:r>
                  <a:rPr lang="pt-BR" dirty="0"/>
                  <a:t>Monte uma tabela com as colunas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pt-BR" dirty="0"/>
                  <a:t> (da qual você calcula suas médias),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 dirty="0" err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i="0" dirty="0" err="1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pt-BR" i="0" dirty="0" err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i="0" dirty="0" err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pt-BR" i="0" dirty="0" err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dirty="0" err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pt-BR" dirty="0" err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e>
                    </m:d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dirty="0" err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pt-BR" dirty="0" err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/>
                  <a:t> 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dirty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dirty="0" err="1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pt-BR" dirty="0" err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pt-BR" dirty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Finalmente obtém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C6E98EE-415A-0649-8BF0-8D25F44E9C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 r="-10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10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24478-5CEB-0E49-B2BF-AE1B1FB7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6E98EE-415A-0649-8BF0-8D25F44E9C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Método dos mínimos quadrados</a:t>
            </a:r>
          </a:p>
          <a:p>
            <a:pPr lvl="1"/>
            <a:r>
              <a:rPr lang="pt-BR" i="1" dirty="0"/>
              <a:t>Exemplo</a:t>
            </a:r>
          </a:p>
          <a:p>
            <a:pPr lvl="2"/>
            <a:r>
              <a:rPr lang="pt-BR" i="1" dirty="0"/>
              <a:t>O fisioterapeuta do Timão registrou o tempo de recuperação (</a:t>
            </a:r>
            <a:r>
              <a:rPr lang="pt-BR" i="1" dirty="0" err="1"/>
              <a:t>Y</a:t>
            </a:r>
            <a:r>
              <a:rPr lang="pt-BR" i="1" dirty="0"/>
              <a:t>) dos jogadores após um período de exercício físico (</a:t>
            </a:r>
            <a:r>
              <a:rPr lang="pt-BR" i="1" dirty="0" err="1"/>
              <a:t>X</a:t>
            </a:r>
            <a:r>
              <a:rPr lang="pt-BR" i="1" dirty="0"/>
              <a:t>), ambas em minutos.</a:t>
            </a:r>
          </a:p>
          <a:p>
            <a:pPr lvl="2"/>
            <a:r>
              <a:rPr lang="pt-BR" i="1" dirty="0"/>
              <a:t>Em </a:t>
            </a:r>
            <a:r>
              <a:rPr lang="pt-BR" i="1" dirty="0" err="1"/>
              <a:t>R</a:t>
            </a:r>
            <a:endParaRPr lang="pt-BR" i="1" dirty="0"/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(24, 35, 64, 20, 33, 27, 42, 41, 22, 50, 36, 31)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(90, 65, 30, 60, 60, 80, 45, 45, 80, 35, 50, 45)</a:t>
            </a:r>
          </a:p>
          <a:p>
            <a:pPr marL="1143000" lvl="3" indent="0">
              <a:buNone/>
            </a:pPr>
            <a:endParaRPr lang="pt-B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0" lvl="3" indent="0">
              <a:buNone/>
            </a:pPr>
            <a:endParaRPr lang="pt-B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 = 100.28,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-1.22)</a:t>
            </a:r>
          </a:p>
        </p:txBody>
      </p:sp>
    </p:spTree>
    <p:extLst>
      <p:ext uri="{BB962C8B-B14F-4D97-AF65-F5344CB8AC3E}">
        <p14:creationId xmlns:p14="http://schemas.microsoft.com/office/powerpoint/2010/main" val="864912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24478-5CEB-0E49-B2BF-AE1B1FB7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6E98EE-415A-0649-8BF0-8D25F44E9C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Método dos mínimos quadrados</a:t>
            </a:r>
          </a:p>
          <a:p>
            <a:pPr lvl="1"/>
            <a:r>
              <a:rPr lang="pt-BR" i="1" dirty="0"/>
              <a:t>Exemplo</a:t>
            </a:r>
          </a:p>
          <a:p>
            <a:pPr lvl="2"/>
            <a:r>
              <a:rPr lang="pt-BR" i="1" dirty="0"/>
              <a:t>O fisioterapeuta do Timão registrou o tempo de recuperação (</a:t>
            </a:r>
            <a:r>
              <a:rPr lang="pt-BR" i="1" dirty="0" err="1"/>
              <a:t>Y</a:t>
            </a:r>
            <a:r>
              <a:rPr lang="pt-BR" i="1" dirty="0"/>
              <a:t>) dos jogadores após um período de exercício físico (</a:t>
            </a:r>
            <a:r>
              <a:rPr lang="pt-BR" i="1" dirty="0" err="1"/>
              <a:t>X</a:t>
            </a:r>
            <a:r>
              <a:rPr lang="pt-BR" i="1" dirty="0"/>
              <a:t>), ambas em minutos.</a:t>
            </a:r>
          </a:p>
          <a:p>
            <a:pPr lvl="2"/>
            <a:r>
              <a:rPr lang="pt-BR" i="1" dirty="0"/>
              <a:t>Em </a:t>
            </a:r>
            <a:r>
              <a:rPr lang="pt-BR" i="1" dirty="0" err="1"/>
              <a:t>R</a:t>
            </a:r>
            <a:endParaRPr lang="pt-BR" i="1" dirty="0"/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(24, 35, 64, 20, 33, 27, 42, 41, 22, 50, 36, 31)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(90, 65, 30, 60, 60, 80, 45, 45, 80, 35, 50, 45)</a:t>
            </a:r>
          </a:p>
          <a:p>
            <a:pPr marL="1143000" lvl="3" indent="0">
              <a:buNone/>
            </a:pPr>
            <a:endParaRPr lang="pt-B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0" lvl="3" indent="0">
              <a:buNone/>
            </a:pPr>
            <a:endParaRPr lang="pt-B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 = 100.28,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-1.22)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86BFE5-EE33-6543-893E-1F5515DD0303}"/>
              </a:ext>
            </a:extLst>
          </p:cNvPr>
          <p:cNvSpPr/>
          <p:nvPr/>
        </p:nvSpPr>
        <p:spPr>
          <a:xfrm>
            <a:off x="1403648" y="4797152"/>
            <a:ext cx="158417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03F6F79-6B44-B740-A248-13AECA9432DC}"/>
              </a:ext>
            </a:extLst>
          </p:cNvPr>
          <p:cNvSpPr txBox="1"/>
          <p:nvPr/>
        </p:nvSpPr>
        <p:spPr>
          <a:xfrm>
            <a:off x="3347217" y="4869160"/>
            <a:ext cx="381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“</a:t>
            </a:r>
            <a:r>
              <a:rPr lang="pt-BR" i="1" dirty="0">
                <a:solidFill>
                  <a:srgbClr val="FF0000"/>
                </a:solidFill>
              </a:rPr>
              <a:t>linear </a:t>
            </a:r>
            <a:r>
              <a:rPr lang="pt-BR" i="1" dirty="0" err="1">
                <a:solidFill>
                  <a:srgbClr val="FF0000"/>
                </a:solidFill>
              </a:rPr>
              <a:t>model</a:t>
            </a:r>
            <a:r>
              <a:rPr lang="pt-BR" dirty="0">
                <a:solidFill>
                  <a:srgbClr val="FF0000"/>
                </a:solidFill>
              </a:rPr>
              <a:t>” no qual </a:t>
            </a:r>
            <a:r>
              <a:rPr lang="pt-BR" dirty="0" err="1">
                <a:solidFill>
                  <a:srgbClr val="FF0000"/>
                </a:solidFill>
              </a:rPr>
              <a:t>y</a:t>
            </a:r>
            <a:r>
              <a:rPr lang="pt-BR" dirty="0">
                <a:solidFill>
                  <a:srgbClr val="FF0000"/>
                </a:solidFill>
              </a:rPr>
              <a:t> depende de </a:t>
            </a:r>
            <a:r>
              <a:rPr lang="pt-BR" dirty="0" err="1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5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24478-5CEB-0E49-B2BF-AE1B1FB7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C6E98EE-415A-0649-8BF0-8D25F44E9CF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Método dos mínimos quadrados</a:t>
                </a:r>
              </a:p>
              <a:p>
                <a:pPr lvl="1"/>
                <a:r>
                  <a:rPr lang="pt-BR" dirty="0"/>
                  <a:t>Resultados importantes</a:t>
                </a:r>
              </a:p>
              <a:p>
                <a:pPr lvl="2"/>
                <a:r>
                  <a:rPr lang="pt-BR" dirty="0"/>
                  <a:t>A curva de regressão interpola os valores observados mas não </a:t>
                </a:r>
                <a:r>
                  <a:rPr lang="pt-BR" b="1" dirty="0">
                    <a:solidFill>
                      <a:srgbClr val="FF0000"/>
                    </a:solidFill>
                  </a:rPr>
                  <a:t>extrapola</a:t>
                </a:r>
              </a:p>
              <a:p>
                <a:pPr lvl="2"/>
                <a:r>
                  <a:rPr lang="pt-BR" dirty="0"/>
                  <a:t>Por álgebra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 dirty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pt-BR" i="0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</m:acc>
                    <m:r>
                      <a:rPr lang="el-G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</m:acc>
                    <m:r>
                      <a:rPr lang="el-G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e>
                    </m:d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 dirty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</m:acc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  <m:r>
                          <a:rPr lang="el-G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i="0" dirty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  <m:r>
                      <a:rPr lang="pt-BR" i="0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</m:acc>
                    <m:r>
                      <a:rPr lang="el-G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e>
                    </m:d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nary>
                      <m:naryPr>
                        <m:chr m:val="∑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pt-BR" i="0" dirty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i="0" dirty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Média estimada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acc>
                      </m:e>
                    </m:acc>
                  </m:oMath>
                </a14:m>
                <a:r>
                  <a:rPr lang="pt-BR" dirty="0"/>
                  <a:t> = média dos valores observados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Relação entre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</m:acc>
                  </m:oMath>
                </a14:m>
                <a:r>
                  <a:rPr lang="pt-BR" dirty="0"/>
                  <a:t> e coeficiente de correlação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C6E98EE-415A-0649-8BF0-8D25F44E9C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08176C97-12CF-CF49-99F8-4C4D797DC476}"/>
                  </a:ext>
                </a:extLst>
              </p:cNvPr>
              <p:cNvSpPr/>
              <p:nvPr/>
            </p:nvSpPr>
            <p:spPr>
              <a:xfrm>
                <a:off x="3601926" y="5805264"/>
                <a:ext cx="1926489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</m:acc>
                      <m:r>
                        <a:rPr lang="pt-BR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a:rPr lang="pt-BR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pt-B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i="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xx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08176C97-12CF-CF49-99F8-4C4D797DC4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926" y="5805264"/>
                <a:ext cx="1926489" cy="656013"/>
              </a:xfrm>
              <a:prstGeom prst="rect">
                <a:avLst/>
              </a:prstGeom>
              <a:blipFill>
                <a:blip r:embed="rId4"/>
                <a:stretch>
                  <a:fillRect t="-41509" b="-716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811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4BC55-64A2-8A4B-B183-3DD37F942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699D49-11A2-104B-8795-FD7C13AEE22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Aderência (</a:t>
            </a:r>
            <a:r>
              <a:rPr lang="pt-BR" i="1" dirty="0" err="1"/>
              <a:t>Goodness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fit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Qual regressão é melhor?</a:t>
            </a:r>
          </a:p>
          <a:p>
            <a:pPr lvl="2"/>
            <a:r>
              <a:rPr lang="pt-BR" dirty="0"/>
              <a:t>Como mensurar essa aderência?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A9E100-301A-1943-980A-CFBA05AD1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3307928"/>
            <a:ext cx="74168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50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62E10-13C3-2442-A2CB-AC6CC153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A02AB6-3661-4A48-92C9-050ABD03F86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Aderência (</a:t>
            </a:r>
            <a:r>
              <a:rPr lang="pt-BR" i="1" dirty="0" err="1"/>
              <a:t>Goodness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fit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Pontos observados próximos da curva de regressão</a:t>
            </a:r>
          </a:p>
          <a:p>
            <a:pPr lvl="2"/>
            <a:r>
              <a:rPr lang="pt-BR" dirty="0"/>
              <a:t>Melhor aderência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4FD2AF8-4E14-6F43-95C6-E18FE0AAF2CF}"/>
                  </a:ext>
                </a:extLst>
              </p:cNvPr>
              <p:cNvSpPr txBox="1"/>
              <p:nvPr/>
            </p:nvSpPr>
            <p:spPr>
              <a:xfrm>
                <a:off x="2401662" y="3237425"/>
                <a:ext cx="4340675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pt-BR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y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  <m:brk m:alnAt="23"/>
                                            </m:rPr>
                                            <a:rPr lang="pt-BR" b="0" i="0" smtClean="0"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y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pt-BR" i="0">
                                                      <a:latin typeface="Cambria Math" panose="02040503050406030204" pitchFamily="18" charset="0"/>
                                                    </a:rPr>
                                                    <m:t>y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  <m:brk m:alnAt="23"/>
                                                </m:rP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4FD2AF8-4E14-6F43-95C6-E18FE0AAF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662" y="3237425"/>
                <a:ext cx="4340675" cy="756233"/>
              </a:xfrm>
              <a:prstGeom prst="rect">
                <a:avLst/>
              </a:prstGeom>
              <a:blipFill>
                <a:blip r:embed="rId3"/>
                <a:stretch>
                  <a:fillRect l="-17493" t="-118333" b="-17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have Esquerda 4">
            <a:extLst>
              <a:ext uri="{FF2B5EF4-FFF2-40B4-BE49-F238E27FC236}">
                <a16:creationId xmlns:a16="http://schemas.microsoft.com/office/drawing/2014/main" id="{91F0EEC0-6EB5-BD4A-B5A5-4AE456C73EB1}"/>
              </a:ext>
            </a:extLst>
          </p:cNvPr>
          <p:cNvSpPr/>
          <p:nvPr/>
        </p:nvSpPr>
        <p:spPr>
          <a:xfrm rot="16200000">
            <a:off x="2833056" y="3634272"/>
            <a:ext cx="443454" cy="1162226"/>
          </a:xfrm>
          <a:prstGeom prst="leftBrac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Esquerda 5">
            <a:extLst>
              <a:ext uri="{FF2B5EF4-FFF2-40B4-BE49-F238E27FC236}">
                <a16:creationId xmlns:a16="http://schemas.microsoft.com/office/drawing/2014/main" id="{BB305291-6971-6043-86EE-A8103AB22A5A}"/>
              </a:ext>
            </a:extLst>
          </p:cNvPr>
          <p:cNvSpPr/>
          <p:nvPr/>
        </p:nvSpPr>
        <p:spPr>
          <a:xfrm rot="16200000">
            <a:off x="4283314" y="3630806"/>
            <a:ext cx="443454" cy="1162226"/>
          </a:xfrm>
          <a:prstGeom prst="leftBrac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have Esquerda 6">
            <a:extLst>
              <a:ext uri="{FF2B5EF4-FFF2-40B4-BE49-F238E27FC236}">
                <a16:creationId xmlns:a16="http://schemas.microsoft.com/office/drawing/2014/main" id="{88A5F326-AE72-D14E-A9F5-A6E35D5F23E8}"/>
              </a:ext>
            </a:extLst>
          </p:cNvPr>
          <p:cNvSpPr/>
          <p:nvPr/>
        </p:nvSpPr>
        <p:spPr>
          <a:xfrm rot="16200000">
            <a:off x="5760852" y="3630805"/>
            <a:ext cx="443454" cy="1162226"/>
          </a:xfrm>
          <a:prstGeom prst="leftBrac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737B5C-D2C8-6A48-9F81-04AEC4EAEF49}"/>
              </a:ext>
            </a:extLst>
          </p:cNvPr>
          <p:cNvSpPr txBox="1"/>
          <p:nvPr/>
        </p:nvSpPr>
        <p:spPr>
          <a:xfrm>
            <a:off x="2670767" y="4468241"/>
            <a:ext cx="76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SQ</a:t>
            </a:r>
            <a:r>
              <a:rPr lang="pt-BR" baseline="-25000" dirty="0" err="1">
                <a:solidFill>
                  <a:srgbClr val="FF0000"/>
                </a:solidFill>
              </a:rPr>
              <a:t>Total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8CD4AD5-3FD8-9C4B-9191-653B1FDFE980}"/>
              </a:ext>
            </a:extLst>
          </p:cNvPr>
          <p:cNvSpPr txBox="1"/>
          <p:nvPr/>
        </p:nvSpPr>
        <p:spPr>
          <a:xfrm>
            <a:off x="3995936" y="4468253"/>
            <a:ext cx="110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SQ</a:t>
            </a:r>
            <a:r>
              <a:rPr lang="pt-BR" baseline="-25000" dirty="0" err="1">
                <a:solidFill>
                  <a:srgbClr val="FF0000"/>
                </a:solidFill>
              </a:rPr>
              <a:t>Regressão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FFCC59-18F2-514E-9C28-94F8B0F3EF04}"/>
              </a:ext>
            </a:extLst>
          </p:cNvPr>
          <p:cNvSpPr txBox="1"/>
          <p:nvPr/>
        </p:nvSpPr>
        <p:spPr>
          <a:xfrm>
            <a:off x="5650399" y="4491275"/>
            <a:ext cx="72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SQ</a:t>
            </a:r>
            <a:r>
              <a:rPr lang="pt-BR" baseline="-25000" dirty="0" err="1">
                <a:solidFill>
                  <a:srgbClr val="FF0000"/>
                </a:solidFill>
              </a:rPr>
              <a:t>Erro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A18B37-ED2B-BC4B-AB7A-127E185EC9F1}"/>
              </a:ext>
            </a:extLst>
          </p:cNvPr>
          <p:cNvSpPr/>
          <p:nvPr/>
        </p:nvSpPr>
        <p:spPr>
          <a:xfrm>
            <a:off x="2051720" y="2996952"/>
            <a:ext cx="2016224" cy="187220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2B765C-CE59-4043-A68A-DC720CD27037}"/>
              </a:ext>
            </a:extLst>
          </p:cNvPr>
          <p:cNvSpPr txBox="1"/>
          <p:nvPr/>
        </p:nvSpPr>
        <p:spPr>
          <a:xfrm>
            <a:off x="1205589" y="5195427"/>
            <a:ext cx="3698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Variabilidade dos valores observados</a:t>
            </a:r>
          </a:p>
          <a:p>
            <a:pPr algn="ctr"/>
            <a:r>
              <a:rPr lang="pt-BR" dirty="0">
                <a:solidFill>
                  <a:srgbClr val="0070C0"/>
                </a:solidFill>
              </a:rPr>
              <a:t>Uma “quase” variância</a:t>
            </a:r>
            <a:br>
              <a:rPr lang="pt-BR" dirty="0">
                <a:solidFill>
                  <a:srgbClr val="0070C0"/>
                </a:solidFill>
              </a:rPr>
            </a:br>
            <a:r>
              <a:rPr lang="pt-BR" dirty="0">
                <a:solidFill>
                  <a:srgbClr val="0070C0"/>
                </a:solidFill>
              </a:rPr>
              <a:t>(o que falta para ser a variância?) </a:t>
            </a:r>
          </a:p>
        </p:txBody>
      </p:sp>
    </p:spTree>
    <p:extLst>
      <p:ext uri="{BB962C8B-B14F-4D97-AF65-F5344CB8AC3E}">
        <p14:creationId xmlns:p14="http://schemas.microsoft.com/office/powerpoint/2010/main" val="1707333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62E10-13C3-2442-A2CB-AC6CC153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A02AB6-3661-4A48-92C9-050ABD03F86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Aderência (</a:t>
            </a:r>
            <a:r>
              <a:rPr lang="pt-BR" i="1" dirty="0" err="1"/>
              <a:t>Goodness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fit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Pontos observados próximos da curva de regressão</a:t>
            </a:r>
          </a:p>
          <a:p>
            <a:pPr lvl="2"/>
            <a:r>
              <a:rPr lang="pt-BR" dirty="0"/>
              <a:t>Melhor aderência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4FD2AF8-4E14-6F43-95C6-E18FE0AAF2CF}"/>
                  </a:ext>
                </a:extLst>
              </p:cNvPr>
              <p:cNvSpPr txBox="1"/>
              <p:nvPr/>
            </p:nvSpPr>
            <p:spPr>
              <a:xfrm>
                <a:off x="2401662" y="3237425"/>
                <a:ext cx="4340675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pt-BR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y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  <m:brk m:alnAt="23"/>
                                            </m:rPr>
                                            <a:rPr lang="pt-BR" b="0" i="0" smtClean="0"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y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pt-BR" i="0">
                                                      <a:latin typeface="Cambria Math" panose="02040503050406030204" pitchFamily="18" charset="0"/>
                                                    </a:rPr>
                                                    <m:t>y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  <m:brk m:alnAt="23"/>
                                                </m:rP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4FD2AF8-4E14-6F43-95C6-E18FE0AAF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662" y="3237425"/>
                <a:ext cx="4340675" cy="756233"/>
              </a:xfrm>
              <a:prstGeom prst="rect">
                <a:avLst/>
              </a:prstGeom>
              <a:blipFill>
                <a:blip r:embed="rId2"/>
                <a:stretch>
                  <a:fillRect l="-17493" t="-118333" b="-17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have Esquerda 4">
            <a:extLst>
              <a:ext uri="{FF2B5EF4-FFF2-40B4-BE49-F238E27FC236}">
                <a16:creationId xmlns:a16="http://schemas.microsoft.com/office/drawing/2014/main" id="{91F0EEC0-6EB5-BD4A-B5A5-4AE456C73EB1}"/>
              </a:ext>
            </a:extLst>
          </p:cNvPr>
          <p:cNvSpPr/>
          <p:nvPr/>
        </p:nvSpPr>
        <p:spPr>
          <a:xfrm rot="16200000">
            <a:off x="2833056" y="3634272"/>
            <a:ext cx="443454" cy="1162226"/>
          </a:xfrm>
          <a:prstGeom prst="leftBrac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Esquerda 5">
            <a:extLst>
              <a:ext uri="{FF2B5EF4-FFF2-40B4-BE49-F238E27FC236}">
                <a16:creationId xmlns:a16="http://schemas.microsoft.com/office/drawing/2014/main" id="{BB305291-6971-6043-86EE-A8103AB22A5A}"/>
              </a:ext>
            </a:extLst>
          </p:cNvPr>
          <p:cNvSpPr/>
          <p:nvPr/>
        </p:nvSpPr>
        <p:spPr>
          <a:xfrm rot="16200000">
            <a:off x="4283314" y="3630806"/>
            <a:ext cx="443454" cy="1162226"/>
          </a:xfrm>
          <a:prstGeom prst="leftBrac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have Esquerda 6">
            <a:extLst>
              <a:ext uri="{FF2B5EF4-FFF2-40B4-BE49-F238E27FC236}">
                <a16:creationId xmlns:a16="http://schemas.microsoft.com/office/drawing/2014/main" id="{88A5F326-AE72-D14E-A9F5-A6E35D5F23E8}"/>
              </a:ext>
            </a:extLst>
          </p:cNvPr>
          <p:cNvSpPr/>
          <p:nvPr/>
        </p:nvSpPr>
        <p:spPr>
          <a:xfrm rot="16200000">
            <a:off x="5760852" y="3630805"/>
            <a:ext cx="443454" cy="1162226"/>
          </a:xfrm>
          <a:prstGeom prst="leftBrac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737B5C-D2C8-6A48-9F81-04AEC4EAEF49}"/>
              </a:ext>
            </a:extLst>
          </p:cNvPr>
          <p:cNvSpPr txBox="1"/>
          <p:nvPr/>
        </p:nvSpPr>
        <p:spPr>
          <a:xfrm>
            <a:off x="2670767" y="4468241"/>
            <a:ext cx="76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SQ</a:t>
            </a:r>
            <a:r>
              <a:rPr lang="pt-BR" baseline="-25000" dirty="0" err="1">
                <a:solidFill>
                  <a:srgbClr val="FF0000"/>
                </a:solidFill>
              </a:rPr>
              <a:t>Total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8CD4AD5-3FD8-9C4B-9191-653B1FDFE980}"/>
              </a:ext>
            </a:extLst>
          </p:cNvPr>
          <p:cNvSpPr txBox="1"/>
          <p:nvPr/>
        </p:nvSpPr>
        <p:spPr>
          <a:xfrm>
            <a:off x="3995936" y="4468253"/>
            <a:ext cx="110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SQ</a:t>
            </a:r>
            <a:r>
              <a:rPr lang="pt-BR" baseline="-25000" dirty="0" err="1">
                <a:solidFill>
                  <a:srgbClr val="FF0000"/>
                </a:solidFill>
              </a:rPr>
              <a:t>Regressão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FFCC59-18F2-514E-9C28-94F8B0F3EF04}"/>
              </a:ext>
            </a:extLst>
          </p:cNvPr>
          <p:cNvSpPr txBox="1"/>
          <p:nvPr/>
        </p:nvSpPr>
        <p:spPr>
          <a:xfrm>
            <a:off x="5650399" y="4491275"/>
            <a:ext cx="72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SQ</a:t>
            </a:r>
            <a:r>
              <a:rPr lang="pt-BR" baseline="-25000" dirty="0" err="1">
                <a:solidFill>
                  <a:srgbClr val="FF0000"/>
                </a:solidFill>
              </a:rPr>
              <a:t>Erro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90FC08-8180-A047-8CC6-A6F73B3C400F}"/>
              </a:ext>
            </a:extLst>
          </p:cNvPr>
          <p:cNvSpPr/>
          <p:nvPr/>
        </p:nvSpPr>
        <p:spPr>
          <a:xfrm>
            <a:off x="3545923" y="2996952"/>
            <a:ext cx="2016224" cy="187220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D56ED68-AFFC-C145-A07B-C8FCCFC0DCB6}"/>
              </a:ext>
            </a:extLst>
          </p:cNvPr>
          <p:cNvSpPr txBox="1"/>
          <p:nvPr/>
        </p:nvSpPr>
        <p:spPr>
          <a:xfrm>
            <a:off x="2778243" y="5195427"/>
            <a:ext cx="3541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Variabilidade dos valores estimados</a:t>
            </a:r>
          </a:p>
          <a:p>
            <a:pPr algn="ctr"/>
            <a:r>
              <a:rPr lang="pt-BR" dirty="0">
                <a:solidFill>
                  <a:srgbClr val="0070C0"/>
                </a:solidFill>
              </a:rPr>
              <a:t>pela regressão (</a:t>
            </a:r>
            <a:r>
              <a:rPr lang="pt-BR" i="1" dirty="0" err="1">
                <a:solidFill>
                  <a:srgbClr val="0070C0"/>
                </a:solidFill>
              </a:rPr>
              <a:t>fitted</a:t>
            </a:r>
            <a:r>
              <a:rPr lang="pt-BR" i="1" dirty="0">
                <a:solidFill>
                  <a:srgbClr val="0070C0"/>
                </a:solidFill>
              </a:rPr>
              <a:t> </a:t>
            </a:r>
            <a:r>
              <a:rPr lang="pt-BR" i="1" dirty="0" err="1">
                <a:solidFill>
                  <a:srgbClr val="0070C0"/>
                </a:solidFill>
              </a:rPr>
              <a:t>values</a:t>
            </a:r>
            <a:r>
              <a:rPr lang="pt-BR" i="1" dirty="0">
                <a:solidFill>
                  <a:srgbClr val="0070C0"/>
                </a:solidFill>
              </a:rPr>
              <a:t>)</a:t>
            </a:r>
            <a:endParaRPr lang="pt-BR" dirty="0">
              <a:solidFill>
                <a:srgbClr val="0070C0"/>
              </a:solidFill>
            </a:endParaRPr>
          </a:p>
          <a:p>
            <a:pPr algn="ctr"/>
            <a:r>
              <a:rPr lang="pt-BR" dirty="0">
                <a:solidFill>
                  <a:srgbClr val="0070C0"/>
                </a:solidFill>
              </a:rPr>
              <a:t>Outra “quase” variância</a:t>
            </a:r>
          </a:p>
        </p:txBody>
      </p:sp>
    </p:spTree>
    <p:extLst>
      <p:ext uri="{BB962C8B-B14F-4D97-AF65-F5344CB8AC3E}">
        <p14:creationId xmlns:p14="http://schemas.microsoft.com/office/powerpoint/2010/main" val="346589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pt-BR" i="0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 dirty="0" err="1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Determinar a relação entre duas variáveis aleatórias a partir de um conjunto de valores observados</a:t>
                </a:r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Nomenclatura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Interceptação do eixo vertical (</a:t>
                </a:r>
                <a:r>
                  <a:rPr lang="pt-BR" b="1" i="1" dirty="0" err="1">
                    <a:solidFill>
                      <a:srgbClr val="FF0000"/>
                    </a:solidFill>
                  </a:rPr>
                  <a:t>intercept</a:t>
                </a:r>
                <a:r>
                  <a:rPr lang="pt-BR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Inclinação (</a:t>
                </a:r>
                <a:r>
                  <a:rPr lang="pt-BR" b="1" i="1" dirty="0" err="1">
                    <a:solidFill>
                      <a:srgbClr val="FF0000"/>
                    </a:solidFill>
                  </a:rPr>
                  <a:t>slope</a:t>
                </a:r>
                <a:r>
                  <a:rPr lang="pt-BR" dirty="0"/>
                  <a:t>) de reta</a:t>
                </a:r>
              </a:p>
              <a:p>
                <a:pPr lvl="3"/>
                <a:r>
                  <a:rPr lang="pt-BR" dirty="0"/>
                  <a:t>Alteração de </a:t>
                </a:r>
                <a:r>
                  <a:rPr lang="pt-BR" dirty="0" err="1"/>
                  <a:t>Y</a:t>
                </a:r>
                <a:r>
                  <a:rPr lang="pt-BR" dirty="0"/>
                  <a:t> para uma alteração unitária de </a:t>
                </a:r>
                <a:r>
                  <a:rPr lang="pt-BR" dirty="0" err="1"/>
                  <a:t>X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r="-10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261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62E10-13C3-2442-A2CB-AC6CC153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A02AB6-3661-4A48-92C9-050ABD03F86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Aderência (</a:t>
            </a:r>
            <a:r>
              <a:rPr lang="pt-BR" i="1" dirty="0" err="1"/>
              <a:t>Goodness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fit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Pontos observados próximos da curva de regressão</a:t>
            </a:r>
          </a:p>
          <a:p>
            <a:pPr lvl="2"/>
            <a:r>
              <a:rPr lang="pt-BR" dirty="0"/>
              <a:t>Melhor aderência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4FD2AF8-4E14-6F43-95C6-E18FE0AAF2CF}"/>
                  </a:ext>
                </a:extLst>
              </p:cNvPr>
              <p:cNvSpPr txBox="1"/>
              <p:nvPr/>
            </p:nvSpPr>
            <p:spPr>
              <a:xfrm>
                <a:off x="2401662" y="3237425"/>
                <a:ext cx="4340675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pt-BR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y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  <m:brk m:alnAt="23"/>
                                            </m:rPr>
                                            <a:rPr lang="pt-BR" b="0" i="0" smtClean="0"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y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pt-BR" i="0">
                                                      <a:latin typeface="Cambria Math" panose="02040503050406030204" pitchFamily="18" charset="0"/>
                                                    </a:rPr>
                                                    <m:t>y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  <m:brk m:alnAt="23"/>
                                                </m:rP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4FD2AF8-4E14-6F43-95C6-E18FE0AAF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662" y="3237425"/>
                <a:ext cx="4340675" cy="756233"/>
              </a:xfrm>
              <a:prstGeom prst="rect">
                <a:avLst/>
              </a:prstGeom>
              <a:blipFill>
                <a:blip r:embed="rId2"/>
                <a:stretch>
                  <a:fillRect l="-17493" t="-118333" b="-17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have Esquerda 4">
            <a:extLst>
              <a:ext uri="{FF2B5EF4-FFF2-40B4-BE49-F238E27FC236}">
                <a16:creationId xmlns:a16="http://schemas.microsoft.com/office/drawing/2014/main" id="{91F0EEC0-6EB5-BD4A-B5A5-4AE456C73EB1}"/>
              </a:ext>
            </a:extLst>
          </p:cNvPr>
          <p:cNvSpPr/>
          <p:nvPr/>
        </p:nvSpPr>
        <p:spPr>
          <a:xfrm rot="16200000">
            <a:off x="2833056" y="3634272"/>
            <a:ext cx="443454" cy="1162226"/>
          </a:xfrm>
          <a:prstGeom prst="leftBrac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Esquerda 5">
            <a:extLst>
              <a:ext uri="{FF2B5EF4-FFF2-40B4-BE49-F238E27FC236}">
                <a16:creationId xmlns:a16="http://schemas.microsoft.com/office/drawing/2014/main" id="{BB305291-6971-6043-86EE-A8103AB22A5A}"/>
              </a:ext>
            </a:extLst>
          </p:cNvPr>
          <p:cNvSpPr/>
          <p:nvPr/>
        </p:nvSpPr>
        <p:spPr>
          <a:xfrm rot="16200000">
            <a:off x="4283314" y="3630806"/>
            <a:ext cx="443454" cy="1162226"/>
          </a:xfrm>
          <a:prstGeom prst="leftBrac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have Esquerda 6">
            <a:extLst>
              <a:ext uri="{FF2B5EF4-FFF2-40B4-BE49-F238E27FC236}">
                <a16:creationId xmlns:a16="http://schemas.microsoft.com/office/drawing/2014/main" id="{88A5F326-AE72-D14E-A9F5-A6E35D5F23E8}"/>
              </a:ext>
            </a:extLst>
          </p:cNvPr>
          <p:cNvSpPr/>
          <p:nvPr/>
        </p:nvSpPr>
        <p:spPr>
          <a:xfrm rot="16200000">
            <a:off x="5760852" y="3630805"/>
            <a:ext cx="443454" cy="1162226"/>
          </a:xfrm>
          <a:prstGeom prst="leftBrac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737B5C-D2C8-6A48-9F81-04AEC4EAEF49}"/>
              </a:ext>
            </a:extLst>
          </p:cNvPr>
          <p:cNvSpPr txBox="1"/>
          <p:nvPr/>
        </p:nvSpPr>
        <p:spPr>
          <a:xfrm>
            <a:off x="2670767" y="4468241"/>
            <a:ext cx="76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SQ</a:t>
            </a:r>
            <a:r>
              <a:rPr lang="pt-BR" baseline="-25000" dirty="0" err="1">
                <a:solidFill>
                  <a:srgbClr val="FF0000"/>
                </a:solidFill>
              </a:rPr>
              <a:t>Total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8CD4AD5-3FD8-9C4B-9191-653B1FDFE980}"/>
              </a:ext>
            </a:extLst>
          </p:cNvPr>
          <p:cNvSpPr txBox="1"/>
          <p:nvPr/>
        </p:nvSpPr>
        <p:spPr>
          <a:xfrm>
            <a:off x="3995936" y="4468253"/>
            <a:ext cx="110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SQ</a:t>
            </a:r>
            <a:r>
              <a:rPr lang="pt-BR" baseline="-25000" dirty="0" err="1">
                <a:solidFill>
                  <a:srgbClr val="FF0000"/>
                </a:solidFill>
              </a:rPr>
              <a:t>Regressão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FFCC59-18F2-514E-9C28-94F8B0F3EF04}"/>
              </a:ext>
            </a:extLst>
          </p:cNvPr>
          <p:cNvSpPr txBox="1"/>
          <p:nvPr/>
        </p:nvSpPr>
        <p:spPr>
          <a:xfrm>
            <a:off x="5650399" y="4491275"/>
            <a:ext cx="72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SQ</a:t>
            </a:r>
            <a:r>
              <a:rPr lang="pt-BR" baseline="-25000" dirty="0" err="1">
                <a:solidFill>
                  <a:srgbClr val="FF0000"/>
                </a:solidFill>
              </a:rPr>
              <a:t>Erro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BB8CE1-FAC8-7349-8449-F9381703F444}"/>
              </a:ext>
            </a:extLst>
          </p:cNvPr>
          <p:cNvSpPr/>
          <p:nvPr/>
        </p:nvSpPr>
        <p:spPr>
          <a:xfrm>
            <a:off x="4979640" y="2996952"/>
            <a:ext cx="2016224" cy="187220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872A5A-1276-8149-AA45-FBCFD7534D47}"/>
              </a:ext>
            </a:extLst>
          </p:cNvPr>
          <p:cNvSpPr txBox="1"/>
          <p:nvPr/>
        </p:nvSpPr>
        <p:spPr>
          <a:xfrm>
            <a:off x="4639162" y="5195427"/>
            <a:ext cx="2687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Variabilidade dos erros da</a:t>
            </a:r>
          </a:p>
          <a:p>
            <a:pPr algn="ctr"/>
            <a:r>
              <a:rPr lang="pt-BR" dirty="0">
                <a:solidFill>
                  <a:srgbClr val="0070C0"/>
                </a:solidFill>
              </a:rPr>
              <a:t>regressão linear</a:t>
            </a:r>
          </a:p>
          <a:p>
            <a:pPr algn="ctr"/>
            <a:r>
              <a:rPr lang="pt-BR" dirty="0">
                <a:solidFill>
                  <a:srgbClr val="0070C0"/>
                </a:solidFill>
              </a:rPr>
              <a:t>Outra “quase” variância</a:t>
            </a:r>
          </a:p>
        </p:txBody>
      </p:sp>
    </p:spTree>
    <p:extLst>
      <p:ext uri="{BB962C8B-B14F-4D97-AF65-F5344CB8AC3E}">
        <p14:creationId xmlns:p14="http://schemas.microsoft.com/office/powerpoint/2010/main" val="283133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2B579-DE16-7D46-BE17-08CFE00E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F959806-EA0F-3F47-92DE-368DF2294E6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Aderência (</a:t>
                </a:r>
                <a:r>
                  <a:rPr lang="pt-BR" i="1" dirty="0" err="1"/>
                  <a:t>Goodness</a:t>
                </a:r>
                <a:r>
                  <a:rPr lang="pt-BR" i="1" dirty="0"/>
                  <a:t> </a:t>
                </a:r>
                <a:r>
                  <a:rPr lang="pt-BR" i="1" dirty="0" err="1"/>
                  <a:t>of</a:t>
                </a:r>
                <a:r>
                  <a:rPr lang="pt-BR" i="1" dirty="0"/>
                  <a:t> </a:t>
                </a:r>
                <a:r>
                  <a:rPr lang="pt-BR" i="1" dirty="0" err="1"/>
                  <a:t>fit</a:t>
                </a:r>
                <a:r>
                  <a:rPr lang="pt-BR" dirty="0"/>
                  <a:t>)</a:t>
                </a:r>
              </a:p>
              <a:p>
                <a:pPr lvl="1"/>
                <a:r>
                  <a:rPr lang="pt-BR" dirty="0"/>
                  <a:t>Ideal ☞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Erro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Critério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Coeficiente de determinação</a:t>
                </a:r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3"/>
                <a:endParaRPr lang="pt-BR" dirty="0"/>
              </a:p>
              <a:p>
                <a:pPr lvl="3"/>
                <a:r>
                  <a:rPr lang="pt-BR" dirty="0"/>
                  <a:t>Percentagem da variação dos valores observados que é explicada pela curva de regressão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pt-BR" dirty="0"/>
                  <a:t> ☞ Ótima aderência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dirty="0"/>
                  <a:t> ☞ Péssima aderência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F959806-EA0F-3F47-92DE-368DF2294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D607FDA-066B-974F-9784-462924053F0A}"/>
                  </a:ext>
                </a:extLst>
              </p:cNvPr>
              <p:cNvSpPr txBox="1"/>
              <p:nvPr/>
            </p:nvSpPr>
            <p:spPr>
              <a:xfrm>
                <a:off x="2880190" y="3501008"/>
                <a:ext cx="3383619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Regress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ã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</m:sub>
                          </m:sSub>
                        </m:den>
                      </m:f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Erro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D607FDA-066B-974F-9784-462924053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190" y="3501008"/>
                <a:ext cx="3383619" cy="667747"/>
              </a:xfrm>
              <a:prstGeom prst="rect">
                <a:avLst/>
              </a:prstGeom>
              <a:blipFill>
                <a:blip r:embed="rId3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944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2B579-DE16-7D46-BE17-08CFE00E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F959806-EA0F-3F47-92DE-368DF2294E6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Aderência (</a:t>
                </a:r>
                <a:r>
                  <a:rPr lang="pt-BR" i="1" dirty="0" err="1"/>
                  <a:t>Goodness</a:t>
                </a:r>
                <a:r>
                  <a:rPr lang="pt-BR" i="1" dirty="0"/>
                  <a:t> </a:t>
                </a:r>
                <a:r>
                  <a:rPr lang="pt-BR" i="1" dirty="0" err="1"/>
                  <a:t>of</a:t>
                </a:r>
                <a:r>
                  <a:rPr lang="pt-BR" i="1" dirty="0"/>
                  <a:t> </a:t>
                </a:r>
                <a:r>
                  <a:rPr lang="pt-BR" i="1" dirty="0" err="1"/>
                  <a:t>fit</a:t>
                </a:r>
                <a:r>
                  <a:rPr lang="pt-BR" dirty="0"/>
                  <a:t>)</a:t>
                </a:r>
              </a:p>
              <a:p>
                <a:pPr lvl="1"/>
                <a:r>
                  <a:rPr lang="pt-BR" dirty="0"/>
                  <a:t>Ideal ☞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Erro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Critério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3"/>
                <a:endParaRPr lang="pt-BR" dirty="0"/>
              </a:p>
              <a:p>
                <a:pPr lvl="3"/>
                <a:r>
                  <a:rPr lang="pt-BR" dirty="0"/>
                  <a:t>Relação com o coeficiente de correlação</a:t>
                </a:r>
              </a:p>
              <a:p>
                <a:pPr lvl="4"/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pt-BR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F959806-EA0F-3F47-92DE-368DF2294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D607FDA-066B-974F-9784-462924053F0A}"/>
                  </a:ext>
                </a:extLst>
              </p:cNvPr>
              <p:cNvSpPr txBox="1"/>
              <p:nvPr/>
            </p:nvSpPr>
            <p:spPr>
              <a:xfrm>
                <a:off x="2880190" y="3140968"/>
                <a:ext cx="3383619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Regress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ã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</m:sub>
                          </m:sSub>
                        </m:den>
                      </m:f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Erro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D607FDA-066B-974F-9784-462924053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190" y="3140968"/>
                <a:ext cx="3383619" cy="667747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202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24478-5CEB-0E49-B2BF-AE1B1FB7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6E98EE-415A-0649-8BF0-8D25F44E9C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Aderência (</a:t>
            </a:r>
            <a:r>
              <a:rPr lang="pt-BR" i="1" dirty="0" err="1"/>
              <a:t>Goodness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fit</a:t>
            </a:r>
            <a:r>
              <a:rPr lang="pt-BR" dirty="0"/>
              <a:t>)</a:t>
            </a:r>
          </a:p>
          <a:p>
            <a:pPr lvl="1"/>
            <a:r>
              <a:rPr lang="pt-BR" i="1" dirty="0"/>
              <a:t>Exemplo:</a:t>
            </a:r>
          </a:p>
          <a:p>
            <a:pPr lvl="2"/>
            <a:r>
              <a:rPr lang="pt-BR" i="1" dirty="0"/>
              <a:t>Analisando os dados de performance do elenco do Timão...</a:t>
            </a:r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r>
              <a:rPr lang="pt-BR" i="1" dirty="0"/>
              <a:t>Há alguma relação linear entre essas variáveis aleatórias, considerando os dados analisados?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0DF1CD2-B9FF-BF4A-91DF-7D0640ECB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129212"/>
              </p:ext>
            </p:extLst>
          </p:nvPr>
        </p:nvGraphicFramePr>
        <p:xfrm>
          <a:off x="935601" y="3540616"/>
          <a:ext cx="7272798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9446">
                  <a:extLst>
                    <a:ext uri="{9D8B030D-6E8A-4147-A177-3AD203B41FA5}">
                      <a16:colId xmlns:a16="http://schemas.microsoft.com/office/drawing/2014/main" val="3059981511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881616255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318385884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646167160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039856716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718887870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900461792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3588923395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3484637523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204945286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3860507524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1805864507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257070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i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934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x</a:t>
                      </a:r>
                      <a:r>
                        <a:rPr lang="pt-BR" baseline="-25000" dirty="0"/>
                        <a:t>i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21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y</a:t>
                      </a:r>
                      <a:r>
                        <a:rPr lang="pt-BR" baseline="-25000" dirty="0" err="1"/>
                        <a:t>i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225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01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24478-5CEB-0E49-B2BF-AE1B1FB7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6E98EE-415A-0649-8BF0-8D25F44E9C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Aderência (</a:t>
            </a:r>
            <a:r>
              <a:rPr lang="pt-BR" i="1" dirty="0" err="1"/>
              <a:t>Goodness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fit</a:t>
            </a:r>
            <a:r>
              <a:rPr lang="pt-BR" dirty="0"/>
              <a:t>)</a:t>
            </a:r>
          </a:p>
          <a:p>
            <a:pPr lvl="1"/>
            <a:r>
              <a:rPr lang="pt-BR" i="1" dirty="0"/>
              <a:t>Exemplo</a:t>
            </a:r>
          </a:p>
          <a:p>
            <a:pPr lvl="2"/>
            <a:r>
              <a:rPr lang="pt-BR" i="1" dirty="0"/>
              <a:t>Analisando os dados de performance do elenco do Timão...</a:t>
            </a:r>
          </a:p>
          <a:p>
            <a:pPr lvl="3"/>
            <a:endParaRPr lang="pt-BR" i="1" dirty="0"/>
          </a:p>
          <a:p>
            <a:pPr lvl="2"/>
            <a:r>
              <a:rPr lang="pt-BR" i="1" dirty="0"/>
              <a:t>Em </a:t>
            </a:r>
            <a:r>
              <a:rPr lang="pt-BR" i="1" dirty="0" err="1"/>
              <a:t>R</a:t>
            </a:r>
            <a:endParaRPr lang="pt-BR" i="1" dirty="0"/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(24, 35, 64, 20, 33, 27, 42, 41, 22, 50, 36, 31)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(90, 65, 30, 60, 60, 80, 45, 45, 80, 35, 50, 45)</a:t>
            </a:r>
          </a:p>
          <a:p>
            <a:pPr marL="1143000" lvl="3" indent="0">
              <a:buNone/>
            </a:pPr>
            <a:endParaRPr lang="pt-B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021208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24478-5CEB-0E49-B2BF-AE1B1FB7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C6E98EE-415A-0649-8BF0-8D25F44E9CF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Transformação de </a:t>
                </a:r>
                <a:r>
                  <a:rPr lang="pt-BR" dirty="0" err="1"/>
                  <a:t>covariável</a:t>
                </a:r>
                <a:endParaRPr lang="pt-BR" dirty="0"/>
              </a:p>
              <a:p>
                <a:pPr lvl="1"/>
                <a:r>
                  <a:rPr lang="pt-BR" dirty="0"/>
                  <a:t>Ajustes no modelo linear para melhor aderência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pt-BR" i="0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i="0" dirty="0" err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BR" i="0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dirty="0" err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func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3"/>
                <a:endParaRPr lang="pt-BR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pt-BR" dirty="0">
                    <a:ea typeface="Cambria Math" panose="02040503050406030204" pitchFamily="18" charset="0"/>
                  </a:rPr>
                  <a:t>Exemplos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pt-BR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dirty="0" err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dirty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pt-BR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rad>
                    <m:r>
                      <a:rPr lang="pt-BR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dirty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pt-BR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pt-BR" dirty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3"/>
                <a:r>
                  <a:rPr lang="pt-BR" dirty="0">
                    <a:ea typeface="Cambria Math" panose="02040503050406030204" pitchFamily="18" charset="0"/>
                  </a:rPr>
                  <a:t>...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C6E98EE-415A-0649-8BF0-8D25F44E9C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05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24478-5CEB-0E49-B2BF-AE1B1FB7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6E98EE-415A-0649-8BF0-8D25F44E9C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Transformação de </a:t>
            </a:r>
            <a:r>
              <a:rPr lang="pt-BR" dirty="0" err="1"/>
              <a:t>covariável</a:t>
            </a:r>
            <a:endParaRPr lang="pt-BR" dirty="0"/>
          </a:p>
          <a:p>
            <a:pPr lvl="1"/>
            <a:r>
              <a:rPr lang="pt-BR" i="1" dirty="0"/>
              <a:t>Exemplo:</a:t>
            </a:r>
          </a:p>
          <a:p>
            <a:pPr lvl="2"/>
            <a:r>
              <a:rPr lang="pt-BR" i="1" dirty="0">
                <a:ea typeface="Cambria Math" panose="02040503050406030204" pitchFamily="18" charset="0"/>
              </a:rPr>
              <a:t>Podemos testar outros modelos para representar a performance do elenco vitorioso do Timão</a:t>
            </a:r>
          </a:p>
          <a:p>
            <a:pPr lvl="3"/>
            <a:endParaRPr lang="pt-BR" i="1" dirty="0">
              <a:ea typeface="Cambria Math" panose="02040503050406030204" pitchFamily="18" charset="0"/>
            </a:endParaRPr>
          </a:p>
          <a:p>
            <a:pPr lvl="2"/>
            <a:r>
              <a:rPr lang="pt-BR" i="1" dirty="0"/>
              <a:t>Em </a:t>
            </a:r>
            <a:r>
              <a:rPr lang="pt-BR" i="1" dirty="0" err="1"/>
              <a:t>R</a:t>
            </a:r>
            <a:endParaRPr lang="pt-BR" i="1" dirty="0"/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(24, 35, 64, 20, 33, 27, 42, 41, 22, 50, 36, 31)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(90, 65, 30, 60, 60, 80, 45, 45, 80, 35, 50, 45)</a:t>
            </a:r>
          </a:p>
          <a:p>
            <a:pPr marL="1143000" lvl="3" indent="0">
              <a:buNone/>
            </a:pPr>
            <a:endParaRPr lang="pt-B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x_transformada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y~x_transformada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y~I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</a:p>
          <a:p>
            <a:pPr marL="1143000" lvl="3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é função específica de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para transformações do modelo</a:t>
            </a:r>
          </a:p>
        </p:txBody>
      </p:sp>
    </p:spTree>
    <p:extLst>
      <p:ext uri="{BB962C8B-B14F-4D97-AF65-F5344CB8AC3E}">
        <p14:creationId xmlns:p14="http://schemas.microsoft.com/office/powerpoint/2010/main" val="751003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A4BA0-68CE-6F42-9AF8-A7547CF4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0E4110A-A9B0-FB4E-ADF8-F36F5355966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Múltiplas </a:t>
                </a:r>
                <a:r>
                  <a:rPr lang="pt-BR" dirty="0" err="1"/>
                  <a:t>covariáveis</a:t>
                </a:r>
                <a:endParaRPr lang="pt-BR" dirty="0"/>
              </a:p>
              <a:p>
                <a:pPr lvl="1"/>
                <a:r>
                  <a:rPr lang="pt-BR" dirty="0"/>
                  <a:t>Regressão linear múltipla</a:t>
                </a:r>
              </a:p>
              <a:p>
                <a:pPr lvl="1"/>
                <a:r>
                  <a:rPr lang="pt-BR" dirty="0"/>
                  <a:t>Relação de </a:t>
                </a:r>
                <a:r>
                  <a:rPr lang="pt-BR" dirty="0" err="1"/>
                  <a:t>Y</a:t>
                </a:r>
                <a:r>
                  <a:rPr lang="pt-BR" dirty="0"/>
                  <a:t> com vários </a:t>
                </a:r>
                <a:r>
                  <a:rPr lang="pt-BR" dirty="0" err="1"/>
                  <a:t>X’s</a:t>
                </a:r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0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pt-BR" i="0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Para melhor operação, representação matricial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0E4110A-A9B0-FB4E-ADF8-F36F5355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893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A4BA0-68CE-6F42-9AF8-A7547CF4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0E4110A-A9B0-FB4E-ADF8-F36F5355966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Múltiplas </a:t>
                </a:r>
                <a:r>
                  <a:rPr lang="pt-BR" dirty="0" err="1"/>
                  <a:t>covariáveis</a:t>
                </a:r>
                <a:endParaRPr lang="pt-BR" dirty="0"/>
              </a:p>
              <a:p>
                <a:pPr lvl="1"/>
                <a:r>
                  <a:rPr lang="pt-BR" dirty="0"/>
                  <a:t>Com os valores observados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pt-BR" dirty="0"/>
                  <a:t> ☞ representação matricial</a:t>
                </a:r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0E4110A-A9B0-FB4E-ADF8-F36F5355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C51E628-972F-0A47-96D4-42CB760CA99F}"/>
                  </a:ext>
                </a:extLst>
              </p:cNvPr>
              <p:cNvSpPr txBox="1"/>
              <p:nvPr/>
            </p:nvSpPr>
            <p:spPr>
              <a:xfrm>
                <a:off x="1951058" y="3140968"/>
                <a:ext cx="5241884" cy="1264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...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C51E628-972F-0A47-96D4-42CB760CA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058" y="3140968"/>
                <a:ext cx="5241884" cy="1264577"/>
              </a:xfrm>
              <a:prstGeom prst="rect">
                <a:avLst/>
              </a:prstGeom>
              <a:blipFill>
                <a:blip r:embed="rId3"/>
                <a:stretch>
                  <a:fillRect l="-969" b="-19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025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A4BA0-68CE-6F42-9AF8-A7547CF4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0E4110A-A9B0-FB4E-ADF8-F36F5355966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Múltiplas </a:t>
                </a:r>
                <a:r>
                  <a:rPr lang="pt-BR" dirty="0" err="1"/>
                  <a:t>covariáveis</a:t>
                </a:r>
                <a:endParaRPr lang="pt-BR" dirty="0"/>
              </a:p>
              <a:p>
                <a:pPr lvl="1"/>
                <a:r>
                  <a:rPr lang="pt-BR" dirty="0"/>
                  <a:t>Com os valores observados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pt-BR" dirty="0"/>
                  <a:t> ☞ representação matricial</a:t>
                </a:r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pPr lvl="2"/>
                <a:r>
                  <a:rPr lang="pt-BR" dirty="0"/>
                  <a:t>ou</a:t>
                </a:r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0E4110A-A9B0-FB4E-ADF8-F36F5355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C51E628-972F-0A47-96D4-42CB760CA99F}"/>
                  </a:ext>
                </a:extLst>
              </p:cNvPr>
              <p:cNvSpPr txBox="1"/>
              <p:nvPr/>
            </p:nvSpPr>
            <p:spPr>
              <a:xfrm>
                <a:off x="1951058" y="3140968"/>
                <a:ext cx="5241884" cy="1264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...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C51E628-972F-0A47-96D4-42CB760CA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058" y="3140968"/>
                <a:ext cx="5241884" cy="1264577"/>
              </a:xfrm>
              <a:prstGeom prst="rect">
                <a:avLst/>
              </a:prstGeom>
              <a:blipFill>
                <a:blip r:embed="rId3"/>
                <a:stretch>
                  <a:fillRect l="-969" b="-19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CE90F16-A8FF-0741-A790-491344D06208}"/>
                  </a:ext>
                </a:extLst>
              </p:cNvPr>
              <p:cNvSpPr txBox="1"/>
              <p:nvPr/>
            </p:nvSpPr>
            <p:spPr>
              <a:xfrm>
                <a:off x="1134681" y="4941168"/>
                <a:ext cx="6874639" cy="1210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b="0" i="0" smtClean="0">
                                            <a:latin typeface="Cambria Math" panose="02040503050406030204" pitchFamily="18" charset="0"/>
                                          </a:rPr>
                                          <m:t>y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pt-BR" b="0" i="0" smtClean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β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a:rPr lang="pt-BR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BR" i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b="0" i="0" smtClean="0">
                                            <a:latin typeface="Cambria Math" panose="02040503050406030204" pitchFamily="18" charset="0"/>
                                          </a:rPr>
                                          <m:t>e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pt-BR" i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B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𝐲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𝛃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CE90F16-A8FF-0741-A790-491344D06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681" y="4941168"/>
                <a:ext cx="6874639" cy="1210524"/>
              </a:xfrm>
              <a:prstGeom prst="rect">
                <a:avLst/>
              </a:prstGeom>
              <a:blipFill>
                <a:blip r:embed="rId4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62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pt-BR" i="0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 dirty="0" err="1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Determinar a relação entre duas variáveis aleatórias a partir de um conjunto de valores observados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r="-10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Agrupar 38">
            <a:extLst>
              <a:ext uri="{FF2B5EF4-FFF2-40B4-BE49-F238E27FC236}">
                <a16:creationId xmlns:a16="http://schemas.microsoft.com/office/drawing/2014/main" id="{67951CC5-5D38-9A4F-920F-3589547CC183}"/>
              </a:ext>
            </a:extLst>
          </p:cNvPr>
          <p:cNvGrpSpPr/>
          <p:nvPr/>
        </p:nvGrpSpPr>
        <p:grpSpPr>
          <a:xfrm>
            <a:off x="1553603" y="3212976"/>
            <a:ext cx="6875685" cy="2452627"/>
            <a:chOff x="1553603" y="3212976"/>
            <a:chExt cx="6875685" cy="2452627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D0DCE771-8892-9A48-A0A6-6E70AD3D05FA}"/>
                </a:ext>
              </a:extLst>
            </p:cNvPr>
            <p:cNvCxnSpPr/>
            <p:nvPr/>
          </p:nvCxnSpPr>
          <p:spPr>
            <a:xfrm>
              <a:off x="2987824" y="3212976"/>
              <a:ext cx="0" cy="2304256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A6415B93-7CE4-3440-87E9-2C7A22D03244}"/>
                </a:ext>
              </a:extLst>
            </p:cNvPr>
            <p:cNvCxnSpPr/>
            <p:nvPr/>
          </p:nvCxnSpPr>
          <p:spPr>
            <a:xfrm>
              <a:off x="2555776" y="5085184"/>
              <a:ext cx="4104456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6303C7EA-1167-5843-89D5-89ED969E86EF}"/>
                </a:ext>
              </a:extLst>
            </p:cNvPr>
            <p:cNvCxnSpPr/>
            <p:nvPr/>
          </p:nvCxnSpPr>
          <p:spPr>
            <a:xfrm>
              <a:off x="2555776" y="3573016"/>
              <a:ext cx="3744416" cy="1800200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have Esquerda 9">
              <a:extLst>
                <a:ext uri="{FF2B5EF4-FFF2-40B4-BE49-F238E27FC236}">
                  <a16:creationId xmlns:a16="http://schemas.microsoft.com/office/drawing/2014/main" id="{620CC0CA-7DA2-8449-8EC0-31E55743A69E}"/>
                </a:ext>
              </a:extLst>
            </p:cNvPr>
            <p:cNvSpPr/>
            <p:nvPr/>
          </p:nvSpPr>
          <p:spPr>
            <a:xfrm>
              <a:off x="2123728" y="3789040"/>
              <a:ext cx="360040" cy="1296144"/>
            </a:xfrm>
            <a:prstGeom prst="leftBrace">
              <a:avLst/>
            </a:prstGeom>
            <a:ln w="571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Arco 10">
              <a:extLst>
                <a:ext uri="{FF2B5EF4-FFF2-40B4-BE49-F238E27FC236}">
                  <a16:creationId xmlns:a16="http://schemas.microsoft.com/office/drawing/2014/main" id="{A3734FDC-E8B1-9F44-BA3C-1B5A76CE41D9}"/>
                </a:ext>
              </a:extLst>
            </p:cNvPr>
            <p:cNvSpPr/>
            <p:nvPr/>
          </p:nvSpPr>
          <p:spPr>
            <a:xfrm flipV="1">
              <a:off x="5498894" y="4144724"/>
              <a:ext cx="801298" cy="1372508"/>
            </a:xfrm>
            <a:prstGeom prst="arc">
              <a:avLst>
                <a:gd name="adj1" fmla="val 16248052"/>
                <a:gd name="adj2" fmla="val 243145"/>
              </a:avLst>
            </a:prstGeom>
            <a:ln w="571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tângulo 11">
                  <a:extLst>
                    <a:ext uri="{FF2B5EF4-FFF2-40B4-BE49-F238E27FC236}">
                      <a16:creationId xmlns:a16="http://schemas.microsoft.com/office/drawing/2014/main" id="{C03B1B50-815B-C342-8560-861714EB9A0F}"/>
                    </a:ext>
                  </a:extLst>
                </p:cNvPr>
                <p:cNvSpPr/>
                <p:nvPr/>
              </p:nvSpPr>
              <p:spPr>
                <a:xfrm>
                  <a:off x="1553603" y="4144724"/>
                  <a:ext cx="53412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oMath>
                    </m:oMathPara>
                  </a14:m>
                  <a:endParaRPr lang="pt-BR" sz="3200" dirty="0"/>
                </a:p>
              </p:txBody>
            </p:sp>
          </mc:Choice>
          <mc:Fallback xmlns="">
            <p:sp>
              <p:nvSpPr>
                <p:cNvPr id="12" name="Retângulo 11">
                  <a:extLst>
                    <a:ext uri="{FF2B5EF4-FFF2-40B4-BE49-F238E27FC236}">
                      <a16:creationId xmlns:a16="http://schemas.microsoft.com/office/drawing/2014/main" id="{C03B1B50-815B-C342-8560-861714EB9A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3603" y="4144724"/>
                  <a:ext cx="534121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ângulo 12">
                  <a:extLst>
                    <a:ext uri="{FF2B5EF4-FFF2-40B4-BE49-F238E27FC236}">
                      <a16:creationId xmlns:a16="http://schemas.microsoft.com/office/drawing/2014/main" id="{C8F2762B-9823-2C48-A1ED-A30E5427DF31}"/>
                    </a:ext>
                  </a:extLst>
                </p:cNvPr>
                <p:cNvSpPr/>
                <p:nvPr/>
              </p:nvSpPr>
              <p:spPr>
                <a:xfrm>
                  <a:off x="6415980" y="5080828"/>
                  <a:ext cx="201330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3200" b="0" i="0" smtClean="0">
                                <a:latin typeface="Cambria Math" panose="02040503050406030204" pitchFamily="18" charset="0"/>
                              </a:rPr>
                              <m:t>arctan</m:t>
                            </m:r>
                          </m:fName>
                          <m:e>
                            <m:r>
                              <a:rPr lang="pt-BR" sz="32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pt-BR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  <m:r>
                              <a:rPr lang="pt-BR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pt-BR" sz="3200" dirty="0"/>
                </a:p>
              </p:txBody>
            </p:sp>
          </mc:Choice>
          <mc:Fallback xmlns="">
            <p:sp>
              <p:nvSpPr>
                <p:cNvPr id="13" name="Retângulo 12">
                  <a:extLst>
                    <a:ext uri="{FF2B5EF4-FFF2-40B4-BE49-F238E27FC236}">
                      <a16:creationId xmlns:a16="http://schemas.microsoft.com/office/drawing/2014/main" id="{C8F2762B-9823-2C48-A1ED-A30E5427DF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5980" y="5080828"/>
                  <a:ext cx="2013308" cy="584775"/>
                </a:xfrm>
                <a:prstGeom prst="rect">
                  <a:avLst/>
                </a:prstGeom>
                <a:blipFill>
                  <a:blip r:embed="rId5"/>
                  <a:stretch>
                    <a:fillRect r="-625" b="-2127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C3314AA-78F0-3143-A1BB-8C0B7D1D8A76}"/>
                </a:ext>
              </a:extLst>
            </p:cNvPr>
            <p:cNvSpPr/>
            <p:nvPr/>
          </p:nvSpPr>
          <p:spPr>
            <a:xfrm>
              <a:off x="3995936" y="3573016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5E3B4D5-0C1D-4441-BFE6-CF71752590EA}"/>
                </a:ext>
              </a:extLst>
            </p:cNvPr>
            <p:cNvSpPr/>
            <p:nvPr/>
          </p:nvSpPr>
          <p:spPr>
            <a:xfrm>
              <a:off x="4067944" y="3861048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32E381-351A-5C4C-8469-40773C39CC6C}"/>
                </a:ext>
              </a:extLst>
            </p:cNvPr>
            <p:cNvSpPr/>
            <p:nvPr/>
          </p:nvSpPr>
          <p:spPr>
            <a:xfrm>
              <a:off x="4148336" y="4175369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DDE0688-939A-F04C-BC9E-89A58332EC6E}"/>
                </a:ext>
              </a:extLst>
            </p:cNvPr>
            <p:cNvSpPr/>
            <p:nvPr/>
          </p:nvSpPr>
          <p:spPr>
            <a:xfrm>
              <a:off x="3851920" y="3815329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665B824-026E-E848-93E5-64DAE1CD6703}"/>
                </a:ext>
              </a:extLst>
            </p:cNvPr>
            <p:cNvSpPr/>
            <p:nvPr/>
          </p:nvSpPr>
          <p:spPr>
            <a:xfrm>
              <a:off x="3851920" y="4031353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FF1C03A-E6C9-264B-A685-728A494A006D}"/>
                </a:ext>
              </a:extLst>
            </p:cNvPr>
            <p:cNvSpPr/>
            <p:nvPr/>
          </p:nvSpPr>
          <p:spPr>
            <a:xfrm>
              <a:off x="4067944" y="4463401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69652D-FC17-DF42-90C5-0D39AAAF1A98}"/>
                </a:ext>
              </a:extLst>
            </p:cNvPr>
            <p:cNvSpPr/>
            <p:nvPr/>
          </p:nvSpPr>
          <p:spPr>
            <a:xfrm>
              <a:off x="3851920" y="4391393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DA7FF31-ECA8-FB4D-A3CF-8C0741C6A4C9}"/>
                </a:ext>
              </a:extLst>
            </p:cNvPr>
            <p:cNvSpPr/>
            <p:nvPr/>
          </p:nvSpPr>
          <p:spPr>
            <a:xfrm>
              <a:off x="3491880" y="4247377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0A8AC15-6009-8E4E-BBE7-1E00336163EE}"/>
                </a:ext>
              </a:extLst>
            </p:cNvPr>
            <p:cNvSpPr/>
            <p:nvPr/>
          </p:nvSpPr>
          <p:spPr>
            <a:xfrm>
              <a:off x="4211960" y="4607417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286F8A3-57B8-AF4D-9224-F479FD0A59F5}"/>
                </a:ext>
              </a:extLst>
            </p:cNvPr>
            <p:cNvSpPr/>
            <p:nvPr/>
          </p:nvSpPr>
          <p:spPr>
            <a:xfrm>
              <a:off x="4211960" y="4365104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5699B42-4E12-BB45-8277-D9DBD103D211}"/>
                </a:ext>
              </a:extLst>
            </p:cNvPr>
            <p:cNvSpPr/>
            <p:nvPr/>
          </p:nvSpPr>
          <p:spPr>
            <a:xfrm>
              <a:off x="4499992" y="4535409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2532A0C-0B75-3642-896F-D3146CA7B3AB}"/>
                </a:ext>
              </a:extLst>
            </p:cNvPr>
            <p:cNvSpPr/>
            <p:nvPr/>
          </p:nvSpPr>
          <p:spPr>
            <a:xfrm>
              <a:off x="4499992" y="4319385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F9D164D-1CAF-2B4A-BFDE-C374CD32C9D4}"/>
                </a:ext>
              </a:extLst>
            </p:cNvPr>
            <p:cNvSpPr/>
            <p:nvPr/>
          </p:nvSpPr>
          <p:spPr>
            <a:xfrm>
              <a:off x="4860032" y="4607417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664D0D1-FAAA-3549-B5D0-77B8AE1BC53B}"/>
                </a:ext>
              </a:extLst>
            </p:cNvPr>
            <p:cNvSpPr/>
            <p:nvPr/>
          </p:nvSpPr>
          <p:spPr>
            <a:xfrm>
              <a:off x="3419872" y="3887337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095B943-0D4A-E74B-926A-4594CD7DFD78}"/>
                </a:ext>
              </a:extLst>
            </p:cNvPr>
            <p:cNvSpPr/>
            <p:nvPr/>
          </p:nvSpPr>
          <p:spPr>
            <a:xfrm>
              <a:off x="4067944" y="4247377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D0A4E51-E640-C546-A43C-688EDEC25CFE}"/>
                </a:ext>
              </a:extLst>
            </p:cNvPr>
            <p:cNvSpPr/>
            <p:nvPr/>
          </p:nvSpPr>
          <p:spPr>
            <a:xfrm>
              <a:off x="3419872" y="4751433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3399AA0-3492-E048-BD0C-4F6968DBB160}"/>
                </a:ext>
              </a:extLst>
            </p:cNvPr>
            <p:cNvSpPr/>
            <p:nvPr/>
          </p:nvSpPr>
          <p:spPr>
            <a:xfrm>
              <a:off x="3707904" y="4247377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3C6C84D-3497-654E-BF24-F46009A6BE99}"/>
                </a:ext>
              </a:extLst>
            </p:cNvPr>
            <p:cNvSpPr/>
            <p:nvPr/>
          </p:nvSpPr>
          <p:spPr>
            <a:xfrm>
              <a:off x="3563888" y="4031353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6DEB72-1A26-994B-B3F6-C6E54294B3FF}"/>
                </a:ext>
              </a:extLst>
            </p:cNvPr>
            <p:cNvSpPr/>
            <p:nvPr/>
          </p:nvSpPr>
          <p:spPr>
            <a:xfrm>
              <a:off x="4499992" y="4679425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E2A8916-7478-4A45-B7BE-F10A6C86463A}"/>
                </a:ext>
              </a:extLst>
            </p:cNvPr>
            <p:cNvSpPr/>
            <p:nvPr/>
          </p:nvSpPr>
          <p:spPr>
            <a:xfrm>
              <a:off x="4355976" y="4535409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2EEE5FD-FCCE-4A41-A9A6-65E557781996}"/>
                </a:ext>
              </a:extLst>
            </p:cNvPr>
            <p:cNvSpPr/>
            <p:nvPr/>
          </p:nvSpPr>
          <p:spPr>
            <a:xfrm>
              <a:off x="4716016" y="4463401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F40602C-8343-3249-A876-839374CC5419}"/>
                </a:ext>
              </a:extLst>
            </p:cNvPr>
            <p:cNvSpPr/>
            <p:nvPr/>
          </p:nvSpPr>
          <p:spPr>
            <a:xfrm>
              <a:off x="4860032" y="4823441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A4CD72A-52E1-6D46-93B2-094580BA4ADF}"/>
                </a:ext>
              </a:extLst>
            </p:cNvPr>
            <p:cNvSpPr/>
            <p:nvPr/>
          </p:nvSpPr>
          <p:spPr>
            <a:xfrm>
              <a:off x="4283968" y="4247377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CABAB4D-2AEA-9442-A533-DD4AA553E2CF}"/>
                </a:ext>
              </a:extLst>
            </p:cNvPr>
            <p:cNvSpPr/>
            <p:nvPr/>
          </p:nvSpPr>
          <p:spPr>
            <a:xfrm>
              <a:off x="5364088" y="4823441"/>
              <a:ext cx="72008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A4BA0-68CE-6F42-9AF8-A7547CF4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0E4110A-A9B0-FB4E-ADF8-F36F5355966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Múltiplas </a:t>
                </a:r>
                <a:r>
                  <a:rPr lang="pt-BR" dirty="0" err="1"/>
                  <a:t>covariáveis</a:t>
                </a:r>
                <a:endParaRPr lang="pt-BR" dirty="0"/>
              </a:p>
              <a:p>
                <a:pPr lvl="1"/>
                <a:r>
                  <a:rPr lang="pt-BR" dirty="0"/>
                  <a:t>Com os valores observados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pt-BR" dirty="0"/>
                  <a:t> ☞ representação matricial</a:t>
                </a:r>
              </a:p>
              <a:p>
                <a:pPr lvl="2"/>
                <a:endParaRPr lang="pt-BR" dirty="0"/>
              </a:p>
              <a:p>
                <a:pPr lvl="2"/>
                <a:r>
                  <a:rPr lang="pt-BR" b="1" dirty="0" err="1"/>
                  <a:t>X</a:t>
                </a:r>
                <a:r>
                  <a:rPr lang="pt-BR" dirty="0"/>
                  <a:t> ☞ matriz de desenho (</a:t>
                </a:r>
                <a:r>
                  <a:rPr lang="pt-BR" i="1" dirty="0"/>
                  <a:t>design </a:t>
                </a:r>
                <a:r>
                  <a:rPr lang="pt-BR" i="1" dirty="0" err="1"/>
                  <a:t>matrix</a:t>
                </a:r>
                <a:r>
                  <a:rPr lang="pt-BR" dirty="0"/>
                  <a:t>)</a:t>
                </a:r>
              </a:p>
              <a:p>
                <a:pPr lvl="3"/>
                <a:r>
                  <a:rPr lang="pt-BR" dirty="0"/>
                  <a:t>Possui termo de interceptação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  <m:brk m:alnAt="7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) e</a:t>
                </a:r>
              </a:p>
              <a:p>
                <a:pPr lvl="3"/>
                <a:r>
                  <a:rPr lang="pt-BR" dirty="0"/>
                  <a:t>as variáveis explanatórias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endParaRPr lang="pt-BR" dirty="0"/>
              </a:p>
              <a:p>
                <a:pPr lvl="3"/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a:rPr lang="pt-BR" b="1" i="0" dirty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t-B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pt-BR" i="0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t-B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B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t-B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pt-BR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B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pt-BR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</m:sub>
                    </m:sSub>
                    <m:r>
                      <a:rPr lang="pt-BR" i="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1" i="0" dirty="0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endParaRPr lang="pt-BR" b="1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0E4110A-A9B0-FB4E-ADF8-F36F5355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544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A4BA0-68CE-6F42-9AF8-A7547CF4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0E4110A-A9B0-FB4E-ADF8-F36F5355966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Múltiplas </a:t>
                </a:r>
                <a:r>
                  <a:rPr lang="pt-BR" dirty="0" err="1"/>
                  <a:t>covariáveis</a:t>
                </a:r>
                <a:endParaRPr lang="pt-BR" dirty="0"/>
              </a:p>
              <a:p>
                <a:pPr lvl="1"/>
                <a:r>
                  <a:rPr lang="pt-BR" dirty="0"/>
                  <a:t>Com os valores observados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pt-BR" dirty="0"/>
                  <a:t> ☞ representação matricial</a:t>
                </a:r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O modelo ajustado fica:</a:t>
                </a:r>
                <a:endParaRPr lang="pt-BR" b="1" i="0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0" dirty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  <m:r>
                      <a:rPr lang="pt-BR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a:rPr lang="pt-B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pt-BR" i="0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B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pt-BR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B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pt-BR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</m:sub>
                    </m:sSub>
                  </m:oMath>
                </a14:m>
                <a:endParaRPr lang="pt-BR" b="1" dirty="0">
                  <a:ea typeface="Cambria Math" panose="02040503050406030204" pitchFamily="18" charset="0"/>
                </a:endParaRPr>
              </a:p>
              <a:p>
                <a:pPr lvl="3"/>
                <a:r>
                  <a:rPr lang="pt-BR" dirty="0"/>
                  <a:t>onde</a:t>
                </a:r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0E4110A-A9B0-FB4E-ADF8-F36F5355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9DEB74F-4CBA-FF45-89C6-BECB27019CEA}"/>
                  </a:ext>
                </a:extLst>
              </p:cNvPr>
              <p:cNvSpPr txBox="1"/>
              <p:nvPr/>
            </p:nvSpPr>
            <p:spPr>
              <a:xfrm>
                <a:off x="2850471" y="4921437"/>
                <a:ext cx="3443058" cy="1175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i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β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i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β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pt-BR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t-BR" i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β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𝛃</m:t>
                          </m:r>
                        </m:e>
                      </m:acc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pt-BR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𝐲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9DEB74F-4CBA-FF45-89C6-BECB27019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471" y="4921437"/>
                <a:ext cx="3443058" cy="1175130"/>
              </a:xfrm>
              <a:prstGeom prst="rect">
                <a:avLst/>
              </a:prstGeom>
              <a:blipFill>
                <a:blip r:embed="rId3"/>
                <a:stretch>
                  <a:fillRect t="-1075" b="-1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149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24478-5CEB-0E49-B2BF-AE1B1FB7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6E98EE-415A-0649-8BF0-8D25F44E9C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Múltiplas </a:t>
            </a:r>
            <a:r>
              <a:rPr lang="pt-BR" dirty="0" err="1"/>
              <a:t>covariáveis</a:t>
            </a:r>
            <a:endParaRPr lang="pt-BR" dirty="0"/>
          </a:p>
          <a:p>
            <a:pPr lvl="1"/>
            <a:r>
              <a:rPr lang="pt-BR" i="1" dirty="0"/>
              <a:t>Exemplo:</a:t>
            </a:r>
          </a:p>
          <a:p>
            <a:pPr lvl="2"/>
            <a:r>
              <a:rPr lang="pt-BR" i="1" dirty="0"/>
              <a:t>Agora vamos adicionar uma segunda </a:t>
            </a:r>
            <a:r>
              <a:rPr lang="pt-BR" i="1" dirty="0" err="1"/>
              <a:t>covariável</a:t>
            </a:r>
            <a:r>
              <a:rPr lang="pt-BR" i="1" dirty="0"/>
              <a:t> = temperatura média do dia durante as avaliações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0DF1CD2-B9FF-BF4A-91DF-7D0640ECB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67356"/>
              </p:ext>
            </p:extLst>
          </p:nvPr>
        </p:nvGraphicFramePr>
        <p:xfrm>
          <a:off x="935601" y="3540616"/>
          <a:ext cx="7272798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9446">
                  <a:extLst>
                    <a:ext uri="{9D8B030D-6E8A-4147-A177-3AD203B41FA5}">
                      <a16:colId xmlns:a16="http://schemas.microsoft.com/office/drawing/2014/main" val="3059981511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881616255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318385884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646167160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039856716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718887870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900461792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3588923395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3484637523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204945286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3860507524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1805864507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257070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i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934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x</a:t>
                      </a:r>
                      <a:r>
                        <a:rPr lang="pt-BR" baseline="-25000" dirty="0"/>
                        <a:t>i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21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</a:t>
                      </a:r>
                      <a:r>
                        <a:rPr lang="pt-BR" baseline="-25000" dirty="0"/>
                        <a:t>i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3206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y</a:t>
                      </a:r>
                      <a:r>
                        <a:rPr lang="pt-BR" baseline="-25000" dirty="0" err="1"/>
                        <a:t>i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225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58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24478-5CEB-0E49-B2BF-AE1B1FB7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6E98EE-415A-0649-8BF0-8D25F44E9C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Múltiplas </a:t>
            </a:r>
            <a:r>
              <a:rPr lang="pt-BR" dirty="0" err="1"/>
              <a:t>covariáveis</a:t>
            </a:r>
            <a:endParaRPr lang="pt-BR" dirty="0"/>
          </a:p>
          <a:p>
            <a:pPr lvl="1"/>
            <a:r>
              <a:rPr lang="pt-BR" i="1" dirty="0"/>
              <a:t>Exemplo:</a:t>
            </a:r>
          </a:p>
          <a:p>
            <a:pPr lvl="2"/>
            <a:r>
              <a:rPr lang="pt-BR" i="1" dirty="0"/>
              <a:t>Agora vamos adicionar uma segunda </a:t>
            </a:r>
            <a:r>
              <a:rPr lang="pt-BR" i="1" dirty="0" err="1"/>
              <a:t>covariável</a:t>
            </a:r>
            <a:r>
              <a:rPr lang="pt-BR" i="1" dirty="0"/>
              <a:t> = temperatura média do dia durante as avaliações</a:t>
            </a:r>
          </a:p>
          <a:p>
            <a:pPr lvl="2"/>
            <a:endParaRPr lang="pt-BR" i="1" dirty="0"/>
          </a:p>
          <a:p>
            <a:pPr lvl="2"/>
            <a:r>
              <a:rPr lang="pt-BR" i="1" dirty="0"/>
              <a:t>Em </a:t>
            </a:r>
            <a:r>
              <a:rPr lang="pt-BR" i="1" dirty="0" err="1"/>
              <a:t>R</a:t>
            </a:r>
            <a:endParaRPr lang="pt-BR" i="1" dirty="0"/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(24, 35, 64, 20, 33, 27, 42, 41, 22, 50, 36, 31)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(30, 28, 29, 31, 20, 28, 29, 30, 29, 27, 30, 20)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(90, 65, 30, 60, 60, 80, 45, 45, 80, 35, 50, 45)</a:t>
            </a:r>
          </a:p>
          <a:p>
            <a:pPr marL="1143000" lvl="3" indent="0">
              <a:buNone/>
            </a:pPr>
            <a:endParaRPr lang="pt-B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y~x+t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901827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04C85-74B5-E64C-8ECF-3FCE9CAE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74AA830-A363-C445-BFAB-D95100355F7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Covariáveis categóricas</a:t>
                </a:r>
              </a:p>
              <a:p>
                <a:pPr lvl="1"/>
                <a:r>
                  <a:rPr lang="pt-BR" i="1" dirty="0"/>
                  <a:t>Exemplo:</a:t>
                </a:r>
              </a:p>
              <a:p>
                <a:pPr lvl="2"/>
                <a:r>
                  <a:rPr lang="pt-BR" i="1" dirty="0"/>
                  <a:t>Cores: Vermelho, verde, preto, branco</a:t>
                </a:r>
              </a:p>
              <a:p>
                <a:pPr lvl="2"/>
                <a:r>
                  <a:rPr lang="pt-BR" i="1" dirty="0"/>
                  <a:t>Dia da semana: Segunda, terça, ..., sábado, domingo</a:t>
                </a:r>
              </a:p>
              <a:p>
                <a:pPr lvl="2"/>
                <a:endParaRPr lang="pt-BR" i="1" dirty="0"/>
              </a:p>
              <a:p>
                <a:pPr lvl="1"/>
                <a:r>
                  <a:rPr lang="pt-BR" dirty="0"/>
                  <a:t>Como obter uma curva de regressão?</a:t>
                </a:r>
              </a:p>
              <a:p>
                <a:pPr lvl="2"/>
                <a:r>
                  <a:rPr lang="pt-BR" dirty="0"/>
                  <a:t>Variáveis </a:t>
                </a:r>
                <a:r>
                  <a:rPr lang="pt-BR" i="1" dirty="0" err="1"/>
                  <a:t>dummies</a:t>
                </a:r>
                <a:endParaRPr lang="pt-BR" i="1" dirty="0"/>
              </a:p>
              <a:p>
                <a:pPr lvl="3"/>
                <a:r>
                  <a:rPr lang="pt-BR" dirty="0"/>
                  <a:t>Para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pt-BR" dirty="0"/>
                  <a:t> categorias, cria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pt-BR" dirty="0"/>
                  <a:t> variáveis </a:t>
                </a:r>
                <a:r>
                  <a:rPr lang="pt-BR" i="1" dirty="0" err="1"/>
                  <a:t>dummies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−é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sima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categoria</m:t>
                              </m:r>
                            </m:e>
                          </m:mr>
                          <m:mr>
                            <m:e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caso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contr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rio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dirty="0"/>
              </a:p>
              <a:p>
                <a:pPr lvl="4"/>
                <a:r>
                  <a:rPr lang="pt-BR" b="1" dirty="0">
                    <a:solidFill>
                      <a:srgbClr val="FF0000"/>
                    </a:solidFill>
                  </a:rPr>
                  <a:t>Representação binária desse tipo de variável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74AA830-A363-C445-BFAB-D95100355F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 b="-35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358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04C85-74B5-E64C-8ECF-3FCE9CAE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4AA830-A363-C445-BFAB-D95100355F7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Covariáveis categóricas</a:t>
            </a:r>
          </a:p>
          <a:p>
            <a:pPr lvl="1"/>
            <a:r>
              <a:rPr lang="pt-BR" i="1" dirty="0"/>
              <a:t>Exemplo:</a:t>
            </a:r>
          </a:p>
          <a:p>
            <a:pPr lvl="2"/>
            <a:r>
              <a:rPr lang="pt-BR" i="1" dirty="0"/>
              <a:t>Cores: Vermelho, verde, preto, branco</a:t>
            </a:r>
          </a:p>
          <a:p>
            <a:pPr lvl="2"/>
            <a:r>
              <a:rPr lang="pt-BR" i="1" dirty="0"/>
              <a:t>Dia da semana: Segunda, terça, ..., sábado, domingo</a:t>
            </a:r>
          </a:p>
          <a:p>
            <a:pPr lvl="2"/>
            <a:endParaRPr lang="pt-BR" i="1" dirty="0"/>
          </a:p>
          <a:p>
            <a:pPr lvl="2"/>
            <a:r>
              <a:rPr lang="pt-BR" i="1" dirty="0"/>
              <a:t>Cores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81CD7C7-64AD-C542-A3CA-398B5BE3B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24933"/>
              </p:ext>
            </p:extLst>
          </p:nvPr>
        </p:nvGraphicFramePr>
        <p:xfrm>
          <a:off x="1524000" y="4383112"/>
          <a:ext cx="60960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0557349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2381979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4968771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966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x</a:t>
                      </a:r>
                      <a:r>
                        <a:rPr lang="pt-BR" baseline="-25000" dirty="0"/>
                        <a:t>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x</a:t>
                      </a:r>
                      <a:r>
                        <a:rPr lang="pt-BR" baseline="-25000" dirty="0"/>
                        <a:t>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x</a:t>
                      </a:r>
                      <a:r>
                        <a:rPr lang="pt-BR" baseline="-25000" dirty="0"/>
                        <a:t>3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8087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Vermelha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842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Verde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9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Preto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840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Branco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066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577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04C85-74B5-E64C-8ECF-3FCE9CAE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4AA830-A363-C445-BFAB-D95100355F7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Covariáveis categóricas</a:t>
            </a:r>
          </a:p>
          <a:p>
            <a:pPr lvl="1"/>
            <a:r>
              <a:rPr lang="pt-BR" i="1" dirty="0"/>
              <a:t>Exemplo:</a:t>
            </a:r>
          </a:p>
          <a:p>
            <a:pPr lvl="2"/>
            <a:r>
              <a:rPr lang="pt-BR" i="1" dirty="0"/>
              <a:t>O fisioterapeuta do Timão registrou o tempo de recuperação (</a:t>
            </a:r>
            <a:r>
              <a:rPr lang="pt-BR" i="1" dirty="0" err="1"/>
              <a:t>Y</a:t>
            </a:r>
            <a:r>
              <a:rPr lang="pt-BR" i="1" dirty="0"/>
              <a:t>) dos jogadores e quer relacioná-lo com o resultado das partidas com a presença deles.</a:t>
            </a:r>
          </a:p>
          <a:p>
            <a:pPr lvl="2"/>
            <a:endParaRPr lang="pt-BR" i="1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882C2AD-2313-B94E-80AF-3B1702612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708297"/>
              </p:ext>
            </p:extLst>
          </p:nvPr>
        </p:nvGraphicFramePr>
        <p:xfrm>
          <a:off x="935601" y="3933056"/>
          <a:ext cx="7272798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9446">
                  <a:extLst>
                    <a:ext uri="{9D8B030D-6E8A-4147-A177-3AD203B41FA5}">
                      <a16:colId xmlns:a16="http://schemas.microsoft.com/office/drawing/2014/main" val="3059981511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881616255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318385884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646167160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039856716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718887870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900461792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3588923395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3484637523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204945286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3860507524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1805864507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257070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i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934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x</a:t>
                      </a:r>
                      <a:r>
                        <a:rPr lang="pt-BR" baseline="-25000" dirty="0"/>
                        <a:t>i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D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D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D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21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y</a:t>
                      </a:r>
                      <a:r>
                        <a:rPr lang="pt-BR" baseline="-25000" dirty="0" err="1"/>
                        <a:t>i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225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686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04C85-74B5-E64C-8ECF-3FCE9CAE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4AA830-A363-C445-BFAB-D95100355F7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Covariáveis categóricas</a:t>
            </a:r>
          </a:p>
          <a:p>
            <a:pPr lvl="1"/>
            <a:r>
              <a:rPr lang="pt-BR" i="1" dirty="0"/>
              <a:t>Exemplo:</a:t>
            </a:r>
          </a:p>
          <a:p>
            <a:pPr lvl="2"/>
            <a:r>
              <a:rPr lang="pt-BR" i="1" dirty="0"/>
              <a:t>Em </a:t>
            </a:r>
            <a:r>
              <a:rPr lang="pt-BR" i="1" dirty="0" err="1"/>
              <a:t>R</a:t>
            </a:r>
            <a:endParaRPr lang="pt-BR" i="1" dirty="0"/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('D', 'V', 'V', 'V', 'D', 'E', 'V', 'E', 'D', 'V', 'E', 'V')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(90, 65, 30, 60, 60, 80, 45, 45, 80, 35, 50, 45)</a:t>
            </a:r>
          </a:p>
          <a:p>
            <a:pPr marL="1143000" lvl="3" indent="0">
              <a:buNone/>
            </a:pPr>
            <a:endParaRPr lang="pt-B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0" lvl="3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vitorias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as.numeric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=='V')</a:t>
            </a:r>
          </a:p>
          <a:p>
            <a:pPr marL="1143000" lvl="3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derrotas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as.numeric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=='D’)</a:t>
            </a:r>
          </a:p>
          <a:p>
            <a:pPr marL="1143000" lvl="3" indent="0">
              <a:buNone/>
            </a:pPr>
            <a:endParaRPr lang="pt-B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y~vitorias+derrotas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y~as.factor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671118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4856B-13AC-B54B-9BBD-6E4F6183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644F0F4-1213-D949-9FF7-B05FC33A779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Transformação de </a:t>
                </a:r>
                <a:r>
                  <a:rPr lang="pt-BR" dirty="0" err="1"/>
                  <a:t>covariáveis</a:t>
                </a:r>
                <a:endParaRPr lang="pt-BR" dirty="0"/>
              </a:p>
              <a:p>
                <a:pPr lvl="1"/>
                <a:r>
                  <a:rPr lang="pt-BR" dirty="0"/>
                  <a:t>Regressão polinomial usando múltiplas “variáveis”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1" dirty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pt-BR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pt-BR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pt-B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</m:sup>
                    </m:sSup>
                    <m:r>
                      <a:rPr lang="pt-BR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1" dirty="0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endParaRPr lang="pt-BR" b="1" dirty="0"/>
              </a:p>
              <a:p>
                <a:pPr lvl="3"/>
                <a:r>
                  <a:rPr lang="pt-BR" dirty="0"/>
                  <a:t>Modelo polinomial de ordem </a:t>
                </a:r>
                <a:r>
                  <a:rPr lang="pt-BR" dirty="0" err="1"/>
                  <a:t>p</a:t>
                </a:r>
                <a:endParaRPr lang="pt-BR" dirty="0"/>
              </a:p>
              <a:p>
                <a:pPr lvl="3"/>
                <a:endParaRPr lang="pt-BR" dirty="0"/>
              </a:p>
              <a:p>
                <a:pPr lvl="2"/>
                <a:r>
                  <a:rPr lang="pt-BR" dirty="0"/>
                  <a:t>Genericamente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b="1" dirty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pt-BR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pt-BR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pt-B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pt-B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pt-B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pt-BR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1" dirty="0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endParaRPr lang="pt-BR" dirty="0"/>
              </a:p>
              <a:p>
                <a:pPr lvl="4"/>
                <a:r>
                  <a:rPr lang="pt-BR" dirty="0" err="1"/>
                  <a:t>T</a:t>
                </a:r>
                <a:r>
                  <a:rPr lang="pt-BR" dirty="0"/>
                  <a:t>() retorna um vetor de dimensão </a:t>
                </a:r>
                <a:r>
                  <a:rPr lang="pt-BR" dirty="0" err="1"/>
                  <a:t>n</a:t>
                </a:r>
                <a:endParaRPr lang="pt-BR" dirty="0"/>
              </a:p>
              <a:p>
                <a:pPr lvl="5"/>
                <a:r>
                  <a:rPr lang="pt-BR" dirty="0"/>
                  <a:t>Compatível com a dimensão de </a:t>
                </a:r>
                <a:r>
                  <a:rPr lang="pt-BR" b="1" dirty="0" err="1"/>
                  <a:t>y</a:t>
                </a:r>
                <a:endParaRPr lang="pt-BR" b="1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644F0F4-1213-D949-9FF7-B05FC33A7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406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4856B-13AC-B54B-9BBD-6E4F6183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44F0F4-1213-D949-9FF7-B05FC33A77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Transformação de </a:t>
            </a:r>
            <a:r>
              <a:rPr lang="pt-BR" dirty="0" err="1"/>
              <a:t>covariáveis</a:t>
            </a:r>
            <a:endParaRPr lang="pt-BR" dirty="0"/>
          </a:p>
          <a:p>
            <a:pPr lvl="1"/>
            <a:r>
              <a:rPr lang="pt-BR" dirty="0"/>
              <a:t>Exemplo:</a:t>
            </a:r>
            <a:endParaRPr lang="pt-BR" b="1" dirty="0"/>
          </a:p>
          <a:p>
            <a:pPr lvl="2"/>
            <a:r>
              <a:rPr lang="pt-BR" i="1" dirty="0"/>
              <a:t>O fisioterapeuta do Timão registrou o tempo de recuperação (</a:t>
            </a:r>
            <a:r>
              <a:rPr lang="pt-BR" i="1" dirty="0" err="1"/>
              <a:t>Y</a:t>
            </a:r>
            <a:r>
              <a:rPr lang="pt-BR" i="1" dirty="0"/>
              <a:t>) dos jogadores após um período de exercício físico (</a:t>
            </a:r>
            <a:r>
              <a:rPr lang="pt-BR" i="1" dirty="0" err="1"/>
              <a:t>X</a:t>
            </a:r>
            <a:r>
              <a:rPr lang="pt-BR" i="1" dirty="0"/>
              <a:t>), ambas em minutos.</a:t>
            </a:r>
          </a:p>
          <a:p>
            <a:pPr lvl="2"/>
            <a:r>
              <a:rPr lang="pt-BR" i="1" dirty="0"/>
              <a:t>Em </a:t>
            </a:r>
            <a:r>
              <a:rPr lang="pt-BR" i="1" dirty="0" err="1"/>
              <a:t>R</a:t>
            </a:r>
            <a:endParaRPr lang="pt-BR" i="1" dirty="0"/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(24, 35, 64, 20, 33, 27, 42, 41, 22, 50, 36, 31)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(90, 65, 30, 60, 60, 80, 45, 45, 80, 35, 50, 45)</a:t>
            </a:r>
          </a:p>
          <a:p>
            <a:pPr marL="1143000" lvl="3" indent="0">
              <a:buNone/>
            </a:pPr>
            <a:endParaRPr lang="pt-B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y~x+I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(x^2))</a:t>
            </a:r>
            <a:endParaRPr lang="pt-BR" sz="1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y~x+I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(x^2)+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(x^3))</a:t>
            </a:r>
          </a:p>
          <a:p>
            <a:pPr marL="1143000" lvl="3" indent="0">
              <a:buNone/>
            </a:pPr>
            <a:endParaRPr lang="pt-BR" dirty="0"/>
          </a:p>
          <a:p>
            <a:pPr lvl="4"/>
            <a:r>
              <a:rPr lang="pt-BR" i="1" dirty="0"/>
              <a:t>Vamos plotar o resultado?</a:t>
            </a:r>
            <a:endParaRPr lang="pt-BR" dirty="0"/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0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2483-399F-D84D-949A-C09CA33A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C59FF93-495B-7F48-A3B2-FBD7BB4392D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pt-BR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 dirty="0" err="1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Representa um </a:t>
                </a:r>
                <a:r>
                  <a:rPr lang="pt-BR" b="1" dirty="0">
                    <a:solidFill>
                      <a:srgbClr val="FF0000"/>
                    </a:solidFill>
                  </a:rPr>
                  <a:t>modelo</a:t>
                </a:r>
              </a:p>
              <a:p>
                <a:pPr lvl="2"/>
                <a:r>
                  <a:rPr lang="pt-BR" dirty="0"/>
                  <a:t>Processo de geração de </a:t>
                </a:r>
                <a:r>
                  <a:rPr lang="pt-BR" dirty="0" err="1"/>
                  <a:t>Y</a:t>
                </a:r>
                <a:r>
                  <a:rPr lang="pt-BR" dirty="0"/>
                  <a:t> a partir de </a:t>
                </a:r>
                <a:r>
                  <a:rPr lang="pt-BR" dirty="0" err="1"/>
                  <a:t>X</a:t>
                </a:r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pt-BR" dirty="0" err="1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No caso linear</a:t>
                </a:r>
              </a:p>
              <a:p>
                <a:pPr lvl="1"/>
                <a:endParaRPr lang="pt-BR" dirty="0"/>
              </a:p>
              <a:p>
                <a:pPr lvl="1"/>
                <a:r>
                  <a:rPr lang="pt-BR" dirty="0"/>
                  <a:t>Constatações iniciais do modelo linear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BR" b="0" dirty="0">
                    <a:ea typeface="Cambria Math" panose="02040503050406030204" pitchFamily="18" charset="0"/>
                  </a:rPr>
                  <a:t> ☞ associação positiva de </a:t>
                </a:r>
                <a:r>
                  <a:rPr lang="pt-BR" b="0" dirty="0" err="1">
                    <a:ea typeface="Cambria Math" panose="02040503050406030204" pitchFamily="18" charset="0"/>
                  </a:rPr>
                  <a:t>Y</a:t>
                </a:r>
                <a:r>
                  <a:rPr lang="pt-BR" b="0" dirty="0">
                    <a:ea typeface="Cambria Math" panose="02040503050406030204" pitchFamily="18" charset="0"/>
                  </a:rPr>
                  <a:t> com </a:t>
                </a:r>
                <a:r>
                  <a:rPr lang="pt-BR" b="0" dirty="0" err="1">
                    <a:ea typeface="Cambria Math" panose="02040503050406030204" pitchFamily="18" charset="0"/>
                  </a:rPr>
                  <a:t>X</a:t>
                </a:r>
                <a:endParaRPr lang="pt-BR" b="0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☞ associação negativa de </a:t>
                </a:r>
                <a:r>
                  <a:rPr lang="pt-BR" dirty="0" err="1">
                    <a:ea typeface="Cambria Math" panose="02040503050406030204" pitchFamily="18" charset="0"/>
                  </a:rPr>
                  <a:t>Y</a:t>
                </a:r>
                <a:r>
                  <a:rPr lang="pt-BR" dirty="0">
                    <a:ea typeface="Cambria Math" panose="02040503050406030204" pitchFamily="18" charset="0"/>
                  </a:rPr>
                  <a:t> com </a:t>
                </a:r>
                <a:r>
                  <a:rPr lang="pt-BR" dirty="0" err="1">
                    <a:ea typeface="Cambria Math" panose="02040503050406030204" pitchFamily="18" charset="0"/>
                  </a:rPr>
                  <a:t>X</a:t>
                </a:r>
                <a:endParaRPr lang="pt-BR" dirty="0">
                  <a:ea typeface="Cambria Math" panose="02040503050406030204" pitchFamily="18" charset="0"/>
                </a:endParaRPr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C59FF93-495B-7F48-A3B2-FBD7BB4392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627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4856B-13AC-B54B-9BBD-6E4F6183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644F0F4-1213-D949-9FF7-B05FC33A779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Transformação da variável dependente</a:t>
                </a:r>
              </a:p>
              <a:p>
                <a:pPr lvl="1"/>
                <a:r>
                  <a:rPr lang="pt-BR" dirty="0"/>
                  <a:t>Regressão log-linear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1" dirty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pt-BR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pt-BR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1" dirty="0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endParaRPr lang="pt-BR" b="1" dirty="0">
                  <a:latin typeface="Cambria Math" panose="02040503050406030204" pitchFamily="18" charset="0"/>
                </a:endParaRPr>
              </a:p>
              <a:p>
                <a:pPr lvl="2"/>
                <a:endParaRPr lang="pt-BR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pt-BR" b="1" dirty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pt-BR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B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B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pt-BR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pt-BR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  <m: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pt-BR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pt-BR" b="1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𝐩</m:t>
                            </m:r>
                          </m:sub>
                        </m:sSub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pt-BR" b="1" dirty="0">
                            <a:latin typeface="Cambria Math" panose="02040503050406030204" pitchFamily="18" charset="0"/>
                          </a:rPr>
                          <m:t>𝐞</m:t>
                        </m:r>
                      </m:sup>
                    </m:sSup>
                  </m:oMath>
                </a14:m>
                <a:endParaRPr lang="pt-BR" b="1" dirty="0"/>
              </a:p>
              <a:p>
                <a:pPr marL="685800" lvl="2" indent="0">
                  <a:buNone/>
                </a:pPr>
                <a:endParaRPr lang="pt-BR" dirty="0"/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644F0F4-1213-D949-9FF7-B05FC33A7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436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CD1473-C4A1-5440-8F77-845F0C8C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886246-BEE8-E74B-9BDB-92E908EAAF7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Analisando a regressão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10342FB-B7BE-274A-954F-FE9C67DEB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34" y="2199640"/>
            <a:ext cx="6006333" cy="425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02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CD1473-C4A1-5440-8F77-845F0C8C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6886246-BEE8-E74B-9BDB-92E908EAAF7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Analisando a regressão</a:t>
                </a:r>
              </a:p>
              <a:p>
                <a:pPr lvl="1"/>
                <a:r>
                  <a:rPr lang="pt-BR" dirty="0"/>
                  <a:t>Ela é estatisticamente significativa?</a:t>
                </a:r>
              </a:p>
              <a:p>
                <a:pPr lvl="1"/>
                <a:r>
                  <a:rPr lang="pt-BR" dirty="0"/>
                  <a:t>Ou, será que o resultado vale alguma coisa?</a:t>
                </a:r>
              </a:p>
              <a:p>
                <a:pPr lvl="1"/>
                <a:endParaRPr lang="pt-BR" dirty="0"/>
              </a:p>
              <a:p>
                <a:pPr lvl="1"/>
                <a:r>
                  <a:rPr lang="pt-BR" dirty="0"/>
                  <a:t>Condições que foram assumidas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1" dirty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pt-BR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pt-B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pt-B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pt-B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1" dirty="0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endParaRPr lang="pt-BR" b="1" dirty="0"/>
              </a:p>
              <a:p>
                <a:pPr lvl="2"/>
                <a14:m>
                  <m:oMath xmlns:m="http://schemas.openxmlformats.org/officeDocument/2006/math">
                    <m:r>
                      <a:rPr lang="pt-BR" b="1" dirty="0">
                        <a:latin typeface="Cambria Math" panose="02040503050406030204" pitchFamily="18" charset="0"/>
                      </a:rPr>
                      <m:t>𝐞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1" i="0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>
                    <a:latin typeface="Cambria Math" panose="02040503050406030204" pitchFamily="18" charset="0"/>
                  </a:rPr>
                  <a:t>Erro (no caso vetor) segue uma distribuição normal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b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BR" dirty="0"/>
                  <a:t> ☞ vetor nulo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pt-BR" dirty="0"/>
                  <a:t> ☞ matriz identidade</a:t>
                </a:r>
              </a:p>
              <a:p>
                <a:pPr lvl="3"/>
                <a:r>
                  <a:rPr lang="pt-BR" dirty="0"/>
                  <a:t>Independência dos erros (</a:t>
                </a:r>
                <a:r>
                  <a:rPr lang="pt-BR" dirty="0" err="1"/>
                  <a:t>i.i.d</a:t>
                </a:r>
                <a:r>
                  <a:rPr lang="pt-BR" dirty="0"/>
                  <a:t>) ☞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 dirty="0" err="1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i="0" dirty="0" err="1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0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 dirty="0" err="1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i="0" dirty="0" err="1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6886246-BEE8-E74B-9BDB-92E908EAAF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 b="-10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613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24D25-FD0D-A24B-8658-215BA197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D9F7DEB-9C50-5442-977E-3C85640B263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/>
              <a:lstStyle/>
              <a:p>
                <a:r>
                  <a:rPr lang="pt-BR" dirty="0"/>
                  <a:t>Analisando a regressão</a:t>
                </a:r>
              </a:p>
              <a:p>
                <a:pPr lvl="1"/>
                <a:r>
                  <a:rPr lang="pt-BR" dirty="0"/>
                  <a:t>O modelo ajustado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acc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</m:acc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Elementos da regressão que trazem incertezas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</m:acc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Queremos estimá-los corretamente e definir um intervalo confiável de variação</a:t>
                </a:r>
              </a:p>
              <a:p>
                <a:pPr lvl="2"/>
                <a:r>
                  <a:rPr lang="pt-BR" dirty="0"/>
                  <a:t>Estimação de ponto e intervalo de confiança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D9F7DEB-9C50-5442-977E-3C85640B26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304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24D25-FD0D-A24B-8658-215BA197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D9F7DEB-9C50-5442-977E-3C85640B263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/>
              <a:lstStyle/>
              <a:p>
                <a:r>
                  <a:rPr lang="pt-BR" dirty="0"/>
                  <a:t>Analisando a regressão</a:t>
                </a:r>
              </a:p>
              <a:p>
                <a:pPr lvl="1"/>
                <a:r>
                  <a:rPr lang="pt-BR" dirty="0"/>
                  <a:t>O modelo ajustado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acc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</m:acc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Características 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</m:acc>
                  </m:oMath>
                </a14:m>
                <a:endParaRPr lang="pt-BR" b="1" dirty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</m:acc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B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pt-BR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𝐓</m:t>
                                </m:r>
                              </m:sup>
                            </m:sSup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pt-BR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pt-B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𝐓</m:t>
                        </m:r>
                      </m:sup>
                    </m:sSup>
                    <m:r>
                      <a:rPr lang="pt-B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  <m:r>
                      <a:rPr lang="pt-BR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B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1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pt-BR" b="1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𝐓</m:t>
                                    </m:r>
                                  </m:sup>
                                </m:sSup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pt-BR" b="1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</m:d>
                          </m:e>
                          <m:sup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Sem viés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D9F7DEB-9C50-5442-977E-3C85640B26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7937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24D25-FD0D-A24B-8658-215BA197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D9F7DEB-9C50-5442-977E-3C85640B263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/>
              <a:lstStyle/>
              <a:p>
                <a:r>
                  <a:rPr lang="pt-BR" dirty="0"/>
                  <a:t>Analisando a regressão</a:t>
                </a:r>
              </a:p>
              <a:p>
                <a:pPr lvl="1"/>
                <a:r>
                  <a:rPr lang="pt-BR" dirty="0"/>
                  <a:t>O modelo ajustado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acc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</m:acc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Características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 ☞ vem de </a:t>
                </a:r>
                <a:r>
                  <a:rPr lang="pt-BR" b="1" dirty="0"/>
                  <a:t>e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1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𝛃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1" i="0"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1" i="0"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1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𝛃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1" i="0" smtClean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</m:acc>
                          </m:e>
                          <m:sup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𝐞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Sem viés</a:t>
                </a:r>
              </a:p>
              <a:p>
                <a:pPr lvl="2"/>
                <a:endParaRPr lang="pt-BR" dirty="0"/>
              </a:p>
              <a:p>
                <a:pPr lvl="2"/>
                <a:r>
                  <a:rPr lang="pt-BR" dirty="0"/>
                  <a:t>Relembrando...</a:t>
                </a:r>
              </a:p>
              <a:p>
                <a:pPr lvl="3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</m:acc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</m:acc>
                  </m:oMath>
                </a14:m>
                <a:r>
                  <a:rPr lang="pt-BR" dirty="0"/>
                  <a:t> ☞ </a:t>
                </a:r>
                <a:r>
                  <a:rPr lang="pt-BR" b="1" dirty="0">
                    <a:solidFill>
                      <a:srgbClr val="FF0000"/>
                    </a:solidFill>
                  </a:rPr>
                  <a:t>resíduo</a:t>
                </a:r>
              </a:p>
              <a:p>
                <a:pPr lvl="2"/>
                <a:endParaRPr lang="pt-BR" b="1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D9F7DEB-9C50-5442-977E-3C85640B26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>
                <a:blip r:embed="rId2"/>
                <a:stretch>
                  <a:fillRect l="-467" t="-1326" b="-2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773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8FDFB-C24F-8649-A538-A5C3FB38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44D4C4-DADF-C44B-9C76-46C5B4B3823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Analisando a regressão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E09539C-0244-8543-916E-D556B4F74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850" y="2300436"/>
            <a:ext cx="57023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002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8FDFB-C24F-8649-A538-A5C3FB38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44D4C4-DADF-C44B-9C76-46C5B4B3823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Analisando a regressão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E09539C-0244-8543-916E-D556B4F74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850" y="2300436"/>
            <a:ext cx="5702300" cy="41529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7981911-8431-CA4C-96D5-2CE85E4FA1BD}"/>
              </a:ext>
            </a:extLst>
          </p:cNvPr>
          <p:cNvSpPr/>
          <p:nvPr/>
        </p:nvSpPr>
        <p:spPr>
          <a:xfrm>
            <a:off x="2771800" y="3789040"/>
            <a:ext cx="1656184" cy="2016224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223CDB-0978-DB48-A216-B4E0D27076F4}"/>
              </a:ext>
            </a:extLst>
          </p:cNvPr>
          <p:cNvSpPr/>
          <p:nvPr/>
        </p:nvSpPr>
        <p:spPr>
          <a:xfrm>
            <a:off x="5610323" y="2802851"/>
            <a:ext cx="1656184" cy="2016224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578BDF4-ABB1-8B45-905C-0A72786F1858}"/>
              </a:ext>
            </a:extLst>
          </p:cNvPr>
          <p:cNvSpPr txBox="1"/>
          <p:nvPr/>
        </p:nvSpPr>
        <p:spPr>
          <a:xfrm>
            <a:off x="5394565" y="1807513"/>
            <a:ext cx="2806923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Todos os resíduos possuem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a mesma variância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São erros </a:t>
            </a:r>
            <a:r>
              <a:rPr lang="pt-BR" b="1" dirty="0" err="1">
                <a:solidFill>
                  <a:srgbClr val="0070C0"/>
                </a:solidFill>
              </a:rPr>
              <a:t>homoscedásticos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158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F0974-DA8D-334A-9E95-16F883460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F59CA0E-0E26-9A4C-B23F-93DEC33C934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Analisando a regressão</a:t>
                </a:r>
              </a:p>
              <a:p>
                <a:pPr lvl="1"/>
                <a:r>
                  <a:rPr lang="pt-BR" dirty="0"/>
                  <a:t>Para formular teste de hipótese para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</m:acc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dirty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  <m:r>
                      <a:rPr lang="pt-BR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pt-BR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pt-B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pt-B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pt-B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</m:sub>
                    </m:sSub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1"/>
                <a:endParaRPr lang="pt-BR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pt-BR" dirty="0">
                    <a:ea typeface="Cambria Math" panose="02040503050406030204" pitchFamily="18" charset="0"/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=0⇒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pt-B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dirty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não é influenciado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pt-B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pt-BR" dirty="0">
                    <a:ea typeface="Cambria Math" panose="02040503050406030204" pitchFamily="18" charset="0"/>
                  </a:rPr>
                  <a:t>Logo a utilidade da </a:t>
                </a:r>
                <a:r>
                  <a:rPr lang="pt-BR" dirty="0" err="1">
                    <a:ea typeface="Cambria Math" panose="02040503050406030204" pitchFamily="18" charset="0"/>
                  </a:rPr>
                  <a:t>covariável</a:t>
                </a:r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será testada por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F59CA0E-0E26-9A4C-B23F-93DEC33C9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6900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CB557-3697-3749-BE74-C2E89AA1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6BA7AE7-2922-8741-929F-61A03E7D070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Analisando a regressão</a:t>
                </a:r>
              </a:p>
              <a:p>
                <a:pPr lvl="1"/>
                <a:r>
                  <a:rPr lang="pt-BR" dirty="0"/>
                  <a:t>Formulação da hipótese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1"/>
                <a:endParaRPr lang="pt-BR" dirty="0"/>
              </a:p>
              <a:p>
                <a:pPr lvl="1"/>
                <a:r>
                  <a:rPr lang="pt-BR" dirty="0"/>
                  <a:t>Defina o teste estatístico de distribuição conhecida</a:t>
                </a:r>
              </a:p>
              <a:p>
                <a:pPr lvl="2"/>
                <a:r>
                  <a:rPr lang="pt-BR" dirty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é verdadeira</a:t>
                </a:r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3"/>
                <a:r>
                  <a:rPr lang="pt-BR" dirty="0"/>
                  <a:t>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pt-BR" i="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sub>
                    </m:sSub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acc>
                          </m:e>
                          <m:sup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  <m:r>
                          <a:rPr lang="pt-B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pt-BR" dirty="0"/>
                  <a:t> é elemento de </a:t>
                </a:r>
                <a14:m>
                  <m:oMath xmlns:m="http://schemas.openxmlformats.org/officeDocument/2006/math">
                    <m:r>
                      <a:rPr lang="pt-BR" b="1" i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pt-BR" b="1" i="0" smtClean="0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sup>
                            </m:sSup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pt-BR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6BA7AE7-2922-8741-929F-61A03E7D0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EF9E251-3E23-864B-8914-8E2B224BFC36}"/>
                  </a:ext>
                </a:extLst>
              </p:cNvPr>
              <p:cNvSpPr txBox="1"/>
              <p:nvPr/>
            </p:nvSpPr>
            <p:spPr>
              <a:xfrm>
                <a:off x="3447173" y="4437112"/>
                <a:ext cx="2249655" cy="767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β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i="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pt-BR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EF9E251-3E23-864B-8914-8E2B224BF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173" y="4437112"/>
                <a:ext cx="2249655" cy="767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61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2483-399F-D84D-949A-C09CA33A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C59FF93-495B-7F48-A3B2-FBD7BB4392D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pt-BR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 dirty="0" err="1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Nem todos os pares de observações de </a:t>
                </a:r>
                <a:r>
                  <a:rPr lang="pt-BR" dirty="0" err="1"/>
                  <a:t>X</a:t>
                </a:r>
                <a:r>
                  <a:rPr lang="pt-BR" dirty="0"/>
                  <a:t> e </a:t>
                </a:r>
                <a:r>
                  <a:rPr lang="pt-BR" dirty="0" err="1"/>
                  <a:t>Y</a:t>
                </a:r>
                <a:r>
                  <a:rPr lang="pt-BR" dirty="0"/>
                  <a:t> estão sobre a curva do modelo</a:t>
                </a:r>
              </a:p>
              <a:p>
                <a:pPr lvl="2"/>
                <a:r>
                  <a:rPr lang="pt-BR" dirty="0">
                    <a:ea typeface="Cambria Math" panose="02040503050406030204" pitchFamily="18" charset="0"/>
                  </a:rPr>
                  <a:t>Linha/Curva de regressão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pt-BR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 dirty="0" err="1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2"/>
                <a:endParaRPr lang="pt-BR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pt-BR" dirty="0">
                    <a:ea typeface="Cambria Math" panose="02040503050406030204" pitchFamily="18" charset="0"/>
                  </a:rPr>
                  <a:t>Para </a:t>
                </a:r>
                <a:r>
                  <a:rPr lang="pt-BR" dirty="0" err="1">
                    <a:ea typeface="Cambria Math" panose="02040503050406030204" pitchFamily="18" charset="0"/>
                  </a:rPr>
                  <a:t>n</a:t>
                </a:r>
                <a:r>
                  <a:rPr lang="pt-BR" dirty="0">
                    <a:ea typeface="Cambria Math" panose="02040503050406030204" pitchFamily="18" charset="0"/>
                  </a:rPr>
                  <a:t> pares de observação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{(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),(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pt-BR" i="1" dirty="0" err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pt-BR" i="0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 dirty="0" err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pt-BR" dirty="0">
                    <a:ea typeface="Cambria Math" panose="02040503050406030204" pitchFamily="18" charset="0"/>
                  </a:rPr>
                  <a:t>Temos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C59FF93-495B-7F48-A3B2-FBD7BB4392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535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CB557-3697-3749-BE74-C2E89AA1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6BA7AE7-2922-8741-929F-61A03E7D070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Analisando a regressão</a:t>
                </a:r>
              </a:p>
              <a:p>
                <a:pPr lvl="1"/>
                <a:r>
                  <a:rPr lang="pt-BR" dirty="0"/>
                  <a:t>Formulação da hipótese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1"/>
                <a:endParaRPr lang="pt-BR" dirty="0"/>
              </a:p>
              <a:p>
                <a:pPr lvl="1"/>
                <a:r>
                  <a:rPr lang="pt-BR" dirty="0"/>
                  <a:t>Defina o teste estatístico de distribuição conhecida</a:t>
                </a:r>
              </a:p>
              <a:p>
                <a:pPr lvl="2"/>
                <a:r>
                  <a:rPr lang="pt-BR" dirty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é verdadeira</a:t>
                </a:r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3"/>
                <a:r>
                  <a:rPr lang="pt-BR" dirty="0"/>
                  <a:t>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pt-BR" i="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sub>
                    </m:sSub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acc>
                          </m:e>
                          <m:sup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  <m:r>
                          <a:rPr lang="pt-B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pt-BR" dirty="0"/>
                  <a:t> é elemento de </a:t>
                </a:r>
                <a14:m>
                  <m:oMath xmlns:m="http://schemas.openxmlformats.org/officeDocument/2006/math">
                    <m:r>
                      <a:rPr lang="pt-BR" b="1" i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pt-BR" b="1" i="0" smtClean="0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sup>
                            </m:sSup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pt-BR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6BA7AE7-2922-8741-929F-61A03E7D0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EF9E251-3E23-864B-8914-8E2B224BFC36}"/>
                  </a:ext>
                </a:extLst>
              </p:cNvPr>
              <p:cNvSpPr txBox="1"/>
              <p:nvPr/>
            </p:nvSpPr>
            <p:spPr>
              <a:xfrm>
                <a:off x="3447173" y="4437112"/>
                <a:ext cx="2249655" cy="767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β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i="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pt-BR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EF9E251-3E23-864B-8914-8E2B224BF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173" y="4437112"/>
                <a:ext cx="2249655" cy="767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3C0CBBF1-0406-B348-9A63-0D1E5D199348}"/>
              </a:ext>
            </a:extLst>
          </p:cNvPr>
          <p:cNvSpPr/>
          <p:nvPr/>
        </p:nvSpPr>
        <p:spPr>
          <a:xfrm>
            <a:off x="3635896" y="5204438"/>
            <a:ext cx="720080" cy="74484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5E19EE-00C3-3645-B92B-52DE41555CF5}"/>
              </a:ext>
            </a:extLst>
          </p:cNvPr>
          <p:cNvSpPr txBox="1"/>
          <p:nvPr/>
        </p:nvSpPr>
        <p:spPr>
          <a:xfrm>
            <a:off x="3635896" y="6057126"/>
            <a:ext cx="33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Variância do erro ☞ lembra dele?</a:t>
            </a:r>
          </a:p>
        </p:txBody>
      </p:sp>
    </p:spTree>
    <p:extLst>
      <p:ext uri="{BB962C8B-B14F-4D97-AF65-F5344CB8AC3E}">
        <p14:creationId xmlns:p14="http://schemas.microsoft.com/office/powerpoint/2010/main" val="36696747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CB557-3697-3749-BE74-C2E89AA1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6BA7AE7-2922-8741-929F-61A03E7D070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Analisando a regressão</a:t>
                </a:r>
              </a:p>
              <a:p>
                <a:pPr lvl="1"/>
                <a:r>
                  <a:rPr lang="pt-BR" dirty="0"/>
                  <a:t>Intervalo de confiança de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100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>
                    <a:ea typeface="Cambria Math" panose="02040503050406030204" pitchFamily="18" charset="0"/>
                  </a:rPr>
                  <a:t>Oposto da região crítica, de rejeição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/>
              </a:p>
              <a:p>
                <a:pPr lvl="3"/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pt-BR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pt-B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−1,1−</m:t>
                        </m:r>
                        <m:f>
                          <m:fPr>
                            <m:type m:val="skw"/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num>
                          <m:den>
                            <m: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é irrelevante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estiver nesse intervalo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6BA7AE7-2922-8741-929F-61A03E7D0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4775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CB557-3697-3749-BE74-C2E89AA1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6BA7AE7-2922-8741-929F-61A03E7D070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Analisando a regressão</a:t>
                </a:r>
              </a:p>
              <a:p>
                <a:pPr lvl="1"/>
                <a:r>
                  <a:rPr lang="pt-BR" dirty="0"/>
                  <a:t>Formulação da hipótese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caso contrário</a:t>
                </a:r>
              </a:p>
              <a:p>
                <a:pPr lvl="3"/>
                <a:r>
                  <a:rPr lang="pt-BR" dirty="0">
                    <a:ea typeface="Cambria Math" panose="02040503050406030204" pitchFamily="18" charset="0"/>
                  </a:rPr>
                  <a:t>Ideia de performance geral do modelo (sem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)</a:t>
                </a:r>
              </a:p>
              <a:p>
                <a:pPr lvl="3"/>
                <a:r>
                  <a:rPr lang="pt-BR" dirty="0">
                    <a:ea typeface="Cambria Math" panose="02040503050406030204" pitchFamily="18" charset="0"/>
                  </a:rPr>
                  <a:t>Nenhuma </a:t>
                </a:r>
                <a:r>
                  <a:rPr lang="pt-BR" dirty="0" err="1">
                    <a:ea typeface="Cambria Math" panose="02040503050406030204" pitchFamily="18" charset="0"/>
                  </a:rPr>
                  <a:t>covariável</a:t>
                </a:r>
                <a:r>
                  <a:rPr lang="pt-BR" dirty="0">
                    <a:ea typeface="Cambria Math" panose="02040503050406030204" pitchFamily="18" charset="0"/>
                  </a:rPr>
                  <a:t> explica o resultado do modelo</a:t>
                </a:r>
              </a:p>
              <a:p>
                <a:pPr lvl="3"/>
                <a:endParaRPr lang="pt-BR" dirty="0"/>
              </a:p>
              <a:p>
                <a:pPr lvl="1"/>
                <a:r>
                  <a:rPr lang="pt-BR" dirty="0"/>
                  <a:t>Defina o teste estatístico de distribuição conhecida</a:t>
                </a:r>
              </a:p>
              <a:p>
                <a:pPr lvl="2"/>
                <a:r>
                  <a:rPr lang="pt-BR" dirty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é verdadeira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6BA7AE7-2922-8741-929F-61A03E7D0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187A567-D074-A445-9AC7-AEF5FEF2EFFD}"/>
                  </a:ext>
                </a:extLst>
              </p:cNvPr>
              <p:cNvSpPr txBox="1"/>
              <p:nvPr/>
            </p:nvSpPr>
            <p:spPr>
              <a:xfrm>
                <a:off x="1163118" y="5157192"/>
                <a:ext cx="6817764" cy="1182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1" i="0">
                                              <a:latin typeface="Cambria Math" panose="02040503050406030204" pitchFamily="18" charset="0"/>
                                            </a:rPr>
                                            <m:t>𝐲</m:t>
                                          </m:r>
                                        </m:e>
                                      </m:acc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b="0" i="0" smtClean="0"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1" i="0" smtClean="0">
                                              <a:latin typeface="Cambria Math" panose="02040503050406030204" pitchFamily="18" charset="0"/>
                                            </a:rPr>
                                            <m:t>𝐲</m:t>
                                          </m:r>
                                        </m:e>
                                      </m:acc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b="0" i="0"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pt-B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𝐲</m:t>
                                      </m:r>
                                      <m:r>
                                        <a:rPr lang="pt-BR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pt-BR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1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𝐲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𝐲</m:t>
                                      </m:r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1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𝐲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pt-B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pt-B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den>
                      </m:f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den>
                      </m:f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pt-BR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b="0" i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y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  <m:r>
                                        <a:rPr lang="pt-BR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BR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  <m:sup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pt-BR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pt-BR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187A567-D074-A445-9AC7-AEF5FEF2E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118" y="5157192"/>
                <a:ext cx="6817764" cy="1182760"/>
              </a:xfrm>
              <a:prstGeom prst="rect">
                <a:avLst/>
              </a:prstGeom>
              <a:blipFill>
                <a:blip r:embed="rId3"/>
                <a:stretch>
                  <a:fillRect t="-13830" b="-329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3222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CB557-3697-3749-BE74-C2E89AA1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6BA7AE7-2922-8741-929F-61A03E7D070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Analisando a regressão</a:t>
                </a:r>
              </a:p>
              <a:p>
                <a:pPr lvl="1"/>
                <a:r>
                  <a:rPr lang="pt-BR" dirty="0"/>
                  <a:t>Intervalo de confiança de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100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>
                    <a:ea typeface="Cambria Math" panose="02040503050406030204" pitchFamily="18" charset="0"/>
                  </a:rPr>
                  <a:t>Oposto da região crítica, de rejeição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/>
              </a:p>
              <a:p>
                <a:pPr lvl="3"/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1" i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pt-B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−1,1−</m:t>
                        </m:r>
                        <m:f>
                          <m:fPr>
                            <m:type m:val="skw"/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num>
                          <m:den>
                            <m: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é irrelevante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estiver nesse intervalo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6BA7AE7-2922-8741-929F-61A03E7D0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3888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CB557-3697-3749-BE74-C2E89AA1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BA7AE7-2922-8741-929F-61A03E7D07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Analisando a regressão</a:t>
            </a:r>
          </a:p>
          <a:p>
            <a:pPr lvl="1"/>
            <a:r>
              <a:rPr lang="pt-BR" dirty="0"/>
              <a:t>Entendendo tudo isso usando </a:t>
            </a:r>
            <a:r>
              <a:rPr lang="pt-BR" dirty="0" err="1"/>
              <a:t>R</a:t>
            </a:r>
            <a:endParaRPr lang="pt-BR" dirty="0"/>
          </a:p>
          <a:p>
            <a:pPr lvl="1"/>
            <a:r>
              <a:rPr lang="pt-BR" i="1" dirty="0"/>
              <a:t>Exemplo:</a:t>
            </a:r>
          </a:p>
          <a:p>
            <a:pPr lvl="2"/>
            <a:r>
              <a:rPr lang="pt-BR" i="1" dirty="0"/>
              <a:t>Analisando os dados de performance do elenco do Timão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DDB93A2-1ADA-B346-AF5A-EA313F2D9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80507"/>
              </p:ext>
            </p:extLst>
          </p:nvPr>
        </p:nvGraphicFramePr>
        <p:xfrm>
          <a:off x="935601" y="3717032"/>
          <a:ext cx="7272798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9446">
                  <a:extLst>
                    <a:ext uri="{9D8B030D-6E8A-4147-A177-3AD203B41FA5}">
                      <a16:colId xmlns:a16="http://schemas.microsoft.com/office/drawing/2014/main" val="3059981511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881616255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318385884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646167160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039856716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718887870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900461792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3588923395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3484637523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204945286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3860507524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1805864507"/>
                    </a:ext>
                  </a:extLst>
                </a:gridCol>
                <a:gridCol w="559446">
                  <a:extLst>
                    <a:ext uri="{9D8B030D-6E8A-4147-A177-3AD203B41FA5}">
                      <a16:colId xmlns:a16="http://schemas.microsoft.com/office/drawing/2014/main" val="2257070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i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934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x</a:t>
                      </a:r>
                      <a:r>
                        <a:rPr lang="pt-BR" baseline="-25000" dirty="0"/>
                        <a:t>i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21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y</a:t>
                      </a:r>
                      <a:r>
                        <a:rPr lang="pt-BR" baseline="-25000" dirty="0" err="1"/>
                        <a:t>i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225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6465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CB557-3697-3749-BE74-C2E89AA1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BA7AE7-2922-8741-929F-61A03E7D07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Analisando a regressão</a:t>
            </a:r>
          </a:p>
          <a:p>
            <a:pPr lvl="1"/>
            <a:r>
              <a:rPr lang="pt-BR" dirty="0"/>
              <a:t>Entendendo tudo isso usando </a:t>
            </a:r>
            <a:r>
              <a:rPr lang="pt-BR" dirty="0" err="1"/>
              <a:t>R</a:t>
            </a:r>
            <a:endParaRPr lang="pt-BR" dirty="0"/>
          </a:p>
          <a:p>
            <a:pPr lvl="1"/>
            <a:r>
              <a:rPr lang="pt-BR" i="1" dirty="0"/>
              <a:t>Exemplo:</a:t>
            </a:r>
          </a:p>
          <a:p>
            <a:pPr lvl="2"/>
            <a:r>
              <a:rPr lang="pt-BR" i="1" dirty="0"/>
              <a:t>Analisando os dados de performance do elenco do Timão</a:t>
            </a:r>
          </a:p>
          <a:p>
            <a:pPr lvl="2"/>
            <a:endParaRPr lang="pt-BR" i="1" dirty="0"/>
          </a:p>
          <a:p>
            <a:pPr lvl="2"/>
            <a:r>
              <a:rPr lang="pt-BR" i="1" dirty="0"/>
              <a:t>Em </a:t>
            </a:r>
            <a:r>
              <a:rPr lang="pt-BR" i="1" dirty="0" err="1"/>
              <a:t>R</a:t>
            </a:r>
            <a:endParaRPr lang="pt-BR" i="1" dirty="0"/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(24, 35, 64, 20, 33, 27, 42, 41, 22, 50, 36, 31)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(90, 65, 30, 60, 60, 80, 45, 45, 80, 35, 50, 45)</a:t>
            </a:r>
          </a:p>
          <a:p>
            <a:pPr marL="1143000" lvl="3" indent="0">
              <a:buNone/>
            </a:pPr>
            <a:endParaRPr lang="pt-B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9006786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CB557-3697-3749-BE74-C2E89AA1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BA7AE7-2922-8741-929F-61A03E7D07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Analisando a regressão</a:t>
            </a:r>
          </a:p>
          <a:p>
            <a:pPr lvl="1"/>
            <a:r>
              <a:rPr lang="pt-BR" dirty="0"/>
              <a:t>Entendendo tudo isso usando </a:t>
            </a:r>
            <a:r>
              <a:rPr lang="pt-BR" dirty="0" err="1"/>
              <a:t>R</a:t>
            </a:r>
            <a:endParaRPr lang="pt-BR" dirty="0"/>
          </a:p>
          <a:p>
            <a:pPr lvl="1"/>
            <a:r>
              <a:rPr lang="pt-BR" i="1" dirty="0"/>
              <a:t>Exemplo: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EA1D008-134C-E649-9914-412149C64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3429000"/>
            <a:ext cx="48895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281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CB557-3697-3749-BE74-C2E89AA1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BA7AE7-2922-8741-929F-61A03E7D07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Analisando a regressão</a:t>
            </a:r>
          </a:p>
          <a:p>
            <a:pPr lvl="1"/>
            <a:r>
              <a:rPr lang="pt-BR" dirty="0"/>
              <a:t>Entendendo tudo isso usando </a:t>
            </a:r>
            <a:r>
              <a:rPr lang="pt-BR" dirty="0" err="1"/>
              <a:t>R</a:t>
            </a:r>
            <a:endParaRPr lang="pt-BR" dirty="0"/>
          </a:p>
          <a:p>
            <a:pPr lvl="1"/>
            <a:r>
              <a:rPr lang="pt-BR" i="1" dirty="0"/>
              <a:t>Exemplo: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EA1D008-134C-E649-9914-412149C64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3429000"/>
            <a:ext cx="4889500" cy="25527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A857B62-100F-B442-915A-7403311DCC5C}"/>
              </a:ext>
            </a:extLst>
          </p:cNvPr>
          <p:cNvSpPr/>
          <p:nvPr/>
        </p:nvSpPr>
        <p:spPr>
          <a:xfrm>
            <a:off x="1331640" y="4437112"/>
            <a:ext cx="1080120" cy="816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434763D-BD2A-D246-B954-2A4B601752B7}"/>
                  </a:ext>
                </a:extLst>
              </p:cNvPr>
              <p:cNvSpPr txBox="1"/>
              <p:nvPr/>
            </p:nvSpPr>
            <p:spPr>
              <a:xfrm>
                <a:off x="5220072" y="4244880"/>
                <a:ext cx="2768707" cy="384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rgbClr val="FF0000"/>
                    </a:solidFill>
                  </a:rPr>
                  <a:t>Coeficientes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  <m:r>
                      <a:rPr lang="pt-BR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pt-BR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</m:acc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434763D-BD2A-D246-B954-2A4B60175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244880"/>
                <a:ext cx="2768707" cy="384464"/>
              </a:xfrm>
              <a:prstGeom prst="rect">
                <a:avLst/>
              </a:prstGeom>
              <a:blipFill>
                <a:blip r:embed="rId3"/>
                <a:stretch>
                  <a:fillRect l="-1370" t="-3125" b="-218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1870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CB557-3697-3749-BE74-C2E89AA1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BA7AE7-2922-8741-929F-61A03E7D07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Analisando a regressão</a:t>
            </a:r>
          </a:p>
          <a:p>
            <a:pPr lvl="1"/>
            <a:r>
              <a:rPr lang="pt-BR" dirty="0"/>
              <a:t>Entendendo tudo isso usando </a:t>
            </a:r>
            <a:r>
              <a:rPr lang="pt-BR" dirty="0" err="1"/>
              <a:t>R</a:t>
            </a:r>
            <a:endParaRPr lang="pt-BR" dirty="0"/>
          </a:p>
          <a:p>
            <a:pPr lvl="1"/>
            <a:r>
              <a:rPr lang="pt-BR" i="1" dirty="0"/>
              <a:t>Exemplo: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EA1D008-134C-E649-9914-412149C64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3429000"/>
            <a:ext cx="4889500" cy="25527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A857B62-100F-B442-915A-7403311DCC5C}"/>
              </a:ext>
            </a:extLst>
          </p:cNvPr>
          <p:cNvSpPr/>
          <p:nvPr/>
        </p:nvSpPr>
        <p:spPr>
          <a:xfrm>
            <a:off x="2411760" y="5301208"/>
            <a:ext cx="122413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434763D-BD2A-D246-B954-2A4B601752B7}"/>
                  </a:ext>
                </a:extLst>
              </p:cNvPr>
              <p:cNvSpPr txBox="1"/>
              <p:nvPr/>
            </p:nvSpPr>
            <p:spPr>
              <a:xfrm>
                <a:off x="5076056" y="3717032"/>
                <a:ext cx="3197350" cy="1109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Variância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l-G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pt-BR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do erro </a:t>
                </a:r>
                <a14:m>
                  <m:oMath xmlns:m="http://schemas.openxmlformats.org/officeDocument/2006/math">
                    <m:r>
                      <a:rPr lang="pt-BR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𝐞</m:t>
                    </m:r>
                    <m:r>
                      <a:rPr lang="pt-BR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t-BR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𝐢</m:t>
                            </m:r>
                            <m:r>
                              <a:rPr lang="pt-BR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𝐧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1" i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pt-BR" b="1" i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pt-BR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  <m:r>
                          <a:rPr lang="pt-BR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  <m:r>
                          <a:rPr lang="pt-BR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pt-BR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com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pt-BR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pt-BR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−1=10</m:t>
                    </m:r>
                  </m:oMath>
                </a14:m>
                <a:endParaRPr lang="pt-BR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é o número de </a:t>
                </a:r>
                <a:r>
                  <a:rPr lang="pt-BR" dirty="0" err="1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covariáveis</a:t>
                </a:r>
                <a:endParaRPr lang="pt-BR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434763D-BD2A-D246-B954-2A4B60175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717032"/>
                <a:ext cx="3197350" cy="1109086"/>
              </a:xfrm>
              <a:prstGeom prst="rect">
                <a:avLst/>
              </a:prstGeom>
              <a:blipFill>
                <a:blip r:embed="rId3"/>
                <a:stretch>
                  <a:fillRect l="-397" t="-26136" b="-79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5229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CB557-3697-3749-BE74-C2E89AA1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BA7AE7-2922-8741-929F-61A03E7D07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Analisando a regressão</a:t>
            </a:r>
          </a:p>
          <a:p>
            <a:pPr lvl="1"/>
            <a:r>
              <a:rPr lang="pt-BR" dirty="0"/>
              <a:t>Entendendo tudo isso usando </a:t>
            </a:r>
            <a:r>
              <a:rPr lang="pt-BR" dirty="0" err="1"/>
              <a:t>R</a:t>
            </a:r>
            <a:endParaRPr lang="pt-BR" dirty="0"/>
          </a:p>
          <a:p>
            <a:pPr lvl="1"/>
            <a:r>
              <a:rPr lang="pt-BR" i="1" dirty="0"/>
              <a:t>Exemplo: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EA1D008-134C-E649-9914-412149C64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3429000"/>
            <a:ext cx="4889500" cy="25527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A857B62-100F-B442-915A-7403311DCC5C}"/>
              </a:ext>
            </a:extLst>
          </p:cNvPr>
          <p:cNvSpPr/>
          <p:nvPr/>
        </p:nvSpPr>
        <p:spPr>
          <a:xfrm>
            <a:off x="2304798" y="4509120"/>
            <a:ext cx="899050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434763D-BD2A-D246-B954-2A4B601752B7}"/>
                  </a:ext>
                </a:extLst>
              </p:cNvPr>
              <p:cNvSpPr txBox="1"/>
              <p:nvPr/>
            </p:nvSpPr>
            <p:spPr>
              <a:xfrm>
                <a:off x="4975840" y="4113424"/>
                <a:ext cx="3350917" cy="417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Desvio-padrão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das covariáveis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434763D-BD2A-D246-B954-2A4B60175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840" y="4113424"/>
                <a:ext cx="3350917" cy="417550"/>
              </a:xfrm>
              <a:prstGeom prst="rect">
                <a:avLst/>
              </a:prstGeom>
              <a:blipFill>
                <a:blip r:embed="rId3"/>
                <a:stretch>
                  <a:fillRect l="-755" t="-9091" r="-755"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85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2483-399F-D84D-949A-C09CA33A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C59FF93-495B-7F48-A3B2-FBD7BB4392D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pt-BR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 dirty="0" err="1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Nem todos os pares de observações de </a:t>
                </a:r>
                <a:r>
                  <a:rPr lang="pt-BR" dirty="0" err="1"/>
                  <a:t>X</a:t>
                </a:r>
                <a:r>
                  <a:rPr lang="pt-BR" dirty="0"/>
                  <a:t> e </a:t>
                </a:r>
                <a:r>
                  <a:rPr lang="pt-BR" dirty="0" err="1"/>
                  <a:t>Y</a:t>
                </a:r>
                <a:r>
                  <a:rPr lang="pt-BR" dirty="0"/>
                  <a:t> estão sobre a curva do modelo</a:t>
                </a:r>
              </a:p>
              <a:p>
                <a:pPr lvl="2"/>
                <a:r>
                  <a:rPr lang="pt-BR" dirty="0">
                    <a:ea typeface="Cambria Math" panose="02040503050406030204" pitchFamily="18" charset="0"/>
                  </a:rPr>
                  <a:t>Linha/Curva de regressão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pt-BR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 dirty="0" err="1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2"/>
                <a:endParaRPr lang="pt-BR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pt-BR" dirty="0">
                    <a:ea typeface="Cambria Math" panose="02040503050406030204" pitchFamily="18" charset="0"/>
                  </a:rPr>
                  <a:t>Para </a:t>
                </a:r>
                <a:r>
                  <a:rPr lang="pt-BR" dirty="0" err="1">
                    <a:ea typeface="Cambria Math" panose="02040503050406030204" pitchFamily="18" charset="0"/>
                  </a:rPr>
                  <a:t>n</a:t>
                </a:r>
                <a:r>
                  <a:rPr lang="pt-BR" dirty="0">
                    <a:ea typeface="Cambria Math" panose="02040503050406030204" pitchFamily="18" charset="0"/>
                  </a:rPr>
                  <a:t> pares de observação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{(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),(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pt-BR" i="1" dirty="0" err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pt-BR" i="0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 dirty="0" err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pt-BR" dirty="0">
                    <a:ea typeface="Cambria Math" panose="02040503050406030204" pitchFamily="18" charset="0"/>
                  </a:rPr>
                  <a:t>Temos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C59FF93-495B-7F48-A3B2-FBD7BB4392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4EC6089-4ECC-B240-9DBF-862F99F5BBB8}"/>
              </a:ext>
            </a:extLst>
          </p:cNvPr>
          <p:cNvSpPr/>
          <p:nvPr/>
        </p:nvSpPr>
        <p:spPr>
          <a:xfrm>
            <a:off x="3707904" y="5229200"/>
            <a:ext cx="576064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2147C4F-C3A0-C642-9AB7-53E400DDAA9D}"/>
              </a:ext>
            </a:extLst>
          </p:cNvPr>
          <p:cNvSpPr txBox="1"/>
          <p:nvPr/>
        </p:nvSpPr>
        <p:spPr>
          <a:xfrm>
            <a:off x="4435237" y="5229200"/>
            <a:ext cx="4179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Desvio dos pares de observações</a:t>
            </a:r>
          </a:p>
          <a:p>
            <a:pPr algn="ctr"/>
            <a:r>
              <a:rPr lang="pt-BR" dirty="0">
                <a:solidFill>
                  <a:srgbClr val="FF0000"/>
                </a:solidFill>
              </a:rPr>
              <a:t>Em relação a reta/curva de regressão</a:t>
            </a:r>
          </a:p>
          <a:p>
            <a:pPr algn="ctr"/>
            <a:r>
              <a:rPr lang="pt-BR" dirty="0">
                <a:solidFill>
                  <a:srgbClr val="FF0000"/>
                </a:solidFill>
              </a:rPr>
              <a:t>Deve/pode obedecer condições estatísticas</a:t>
            </a:r>
          </a:p>
        </p:txBody>
      </p:sp>
    </p:spTree>
    <p:extLst>
      <p:ext uri="{BB962C8B-B14F-4D97-AF65-F5344CB8AC3E}">
        <p14:creationId xmlns:p14="http://schemas.microsoft.com/office/powerpoint/2010/main" val="39693037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CB557-3697-3749-BE74-C2E89AA1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BA7AE7-2922-8741-929F-61A03E7D07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Analisando a regressão</a:t>
            </a:r>
          </a:p>
          <a:p>
            <a:pPr lvl="1"/>
            <a:r>
              <a:rPr lang="pt-BR" dirty="0"/>
              <a:t>Entendendo tudo isso usando </a:t>
            </a:r>
            <a:r>
              <a:rPr lang="pt-BR" dirty="0" err="1"/>
              <a:t>R</a:t>
            </a:r>
            <a:endParaRPr lang="pt-BR" dirty="0"/>
          </a:p>
          <a:p>
            <a:pPr lvl="1"/>
            <a:r>
              <a:rPr lang="pt-BR" i="1" dirty="0"/>
              <a:t>Exemplo: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EA1D008-134C-E649-9914-412149C64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3429000"/>
            <a:ext cx="4889500" cy="25527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A857B62-100F-B442-915A-7403311DCC5C}"/>
              </a:ext>
            </a:extLst>
          </p:cNvPr>
          <p:cNvSpPr/>
          <p:nvPr/>
        </p:nvSpPr>
        <p:spPr>
          <a:xfrm>
            <a:off x="2952870" y="4437112"/>
            <a:ext cx="899050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434763D-BD2A-D246-B954-2A4B601752B7}"/>
                  </a:ext>
                </a:extLst>
              </p:cNvPr>
              <p:cNvSpPr txBox="1"/>
              <p:nvPr/>
            </p:nvSpPr>
            <p:spPr>
              <a:xfrm>
                <a:off x="6252054" y="4113424"/>
                <a:ext cx="798488" cy="406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434763D-BD2A-D246-B954-2A4B60175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054" y="4113424"/>
                <a:ext cx="798488" cy="406586"/>
              </a:xfrm>
              <a:prstGeom prst="rect">
                <a:avLst/>
              </a:prstGeom>
              <a:blipFill>
                <a:blip r:embed="rId3"/>
                <a:stretch>
                  <a:fillRect t="-3125" b="-93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57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CB557-3697-3749-BE74-C2E89AA1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BA7AE7-2922-8741-929F-61A03E7D07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Analisando a regressão</a:t>
            </a:r>
          </a:p>
          <a:p>
            <a:pPr lvl="1"/>
            <a:r>
              <a:rPr lang="pt-BR" dirty="0"/>
              <a:t>Entendendo tudo isso usando </a:t>
            </a:r>
            <a:r>
              <a:rPr lang="pt-BR" dirty="0" err="1"/>
              <a:t>R</a:t>
            </a:r>
            <a:endParaRPr lang="pt-BR" dirty="0"/>
          </a:p>
          <a:p>
            <a:pPr lvl="1"/>
            <a:r>
              <a:rPr lang="pt-BR" i="1" dirty="0"/>
              <a:t>Exemplo: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EA1D008-134C-E649-9914-412149C64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3429000"/>
            <a:ext cx="4889500" cy="25527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A857B62-100F-B442-915A-7403311DCC5C}"/>
              </a:ext>
            </a:extLst>
          </p:cNvPr>
          <p:cNvSpPr/>
          <p:nvPr/>
        </p:nvSpPr>
        <p:spPr>
          <a:xfrm>
            <a:off x="3563888" y="4365104"/>
            <a:ext cx="122413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434763D-BD2A-D246-B954-2A4B601752B7}"/>
              </a:ext>
            </a:extLst>
          </p:cNvPr>
          <p:cNvSpPr txBox="1"/>
          <p:nvPr/>
        </p:nvSpPr>
        <p:spPr>
          <a:xfrm>
            <a:off x="5652122" y="3764939"/>
            <a:ext cx="2244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  <a:ea typeface="Cambria Math" panose="02040503050406030204" pitchFamily="18" charset="0"/>
              </a:rPr>
              <a:t>Valor </a:t>
            </a:r>
            <a:r>
              <a:rPr lang="pt-BR" dirty="0" err="1">
                <a:solidFill>
                  <a:srgbClr val="FF0000"/>
                </a:solidFill>
                <a:ea typeface="Cambria Math" panose="02040503050406030204" pitchFamily="18" charset="0"/>
              </a:rPr>
              <a:t>p</a:t>
            </a:r>
            <a:r>
              <a:rPr lang="pt-BR" dirty="0">
                <a:solidFill>
                  <a:srgbClr val="FF0000"/>
                </a:solidFill>
                <a:ea typeface="Cambria Math" panose="02040503050406030204" pitchFamily="18" charset="0"/>
              </a:rPr>
              <a:t> acompanhado</a:t>
            </a:r>
          </a:p>
          <a:p>
            <a:pPr algn="ctr"/>
            <a:r>
              <a:rPr lang="pt-BR" dirty="0">
                <a:solidFill>
                  <a:srgbClr val="FF0000"/>
                </a:solidFill>
                <a:ea typeface="Cambria Math" panose="02040503050406030204" pitchFamily="18" charset="0"/>
              </a:rPr>
              <a:t>de indicação visual de</a:t>
            </a:r>
            <a:br>
              <a:rPr lang="pt-BR" dirty="0">
                <a:solidFill>
                  <a:srgbClr val="FF0000"/>
                </a:solidFill>
                <a:ea typeface="Cambria Math" panose="02040503050406030204" pitchFamily="18" charset="0"/>
              </a:rPr>
            </a:br>
            <a:r>
              <a:rPr lang="pt-BR" dirty="0">
                <a:solidFill>
                  <a:srgbClr val="FF0000"/>
                </a:solidFill>
                <a:ea typeface="Cambria Math" panose="02040503050406030204" pitchFamily="18" charset="0"/>
              </a:rPr>
              <a:t>nível máximo de</a:t>
            </a:r>
            <a:br>
              <a:rPr lang="pt-BR" dirty="0">
                <a:solidFill>
                  <a:srgbClr val="FF0000"/>
                </a:solidFill>
                <a:ea typeface="Cambria Math" panose="02040503050406030204" pitchFamily="18" charset="0"/>
              </a:rPr>
            </a:br>
            <a:r>
              <a:rPr lang="pt-BR" dirty="0">
                <a:solidFill>
                  <a:srgbClr val="FF0000"/>
                </a:solidFill>
                <a:ea typeface="Cambria Math" panose="02040503050406030204" pitchFamily="18" charset="0"/>
              </a:rPr>
              <a:t>significância atingido</a:t>
            </a:r>
          </a:p>
        </p:txBody>
      </p:sp>
    </p:spTree>
    <p:extLst>
      <p:ext uri="{BB962C8B-B14F-4D97-AF65-F5344CB8AC3E}">
        <p14:creationId xmlns:p14="http://schemas.microsoft.com/office/powerpoint/2010/main" val="26586673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CB557-3697-3749-BE74-C2E89AA1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BA7AE7-2922-8741-929F-61A03E7D07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Analisando a regressão</a:t>
            </a:r>
          </a:p>
          <a:p>
            <a:pPr lvl="1"/>
            <a:r>
              <a:rPr lang="pt-BR" dirty="0"/>
              <a:t>Entendendo tudo isso usando </a:t>
            </a:r>
            <a:r>
              <a:rPr lang="pt-BR" dirty="0" err="1"/>
              <a:t>R</a:t>
            </a:r>
            <a:endParaRPr lang="pt-BR" dirty="0"/>
          </a:p>
          <a:p>
            <a:pPr lvl="1"/>
            <a:r>
              <a:rPr lang="pt-BR" i="1" dirty="0"/>
              <a:t>Exemplo: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EA1D008-134C-E649-9914-412149C64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3429000"/>
            <a:ext cx="4889500" cy="25527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A857B62-100F-B442-915A-7403311DCC5C}"/>
              </a:ext>
            </a:extLst>
          </p:cNvPr>
          <p:cNvSpPr/>
          <p:nvPr/>
        </p:nvSpPr>
        <p:spPr>
          <a:xfrm>
            <a:off x="1043608" y="5589240"/>
            <a:ext cx="3960440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434763D-BD2A-D246-B954-2A4B601752B7}"/>
                  </a:ext>
                </a:extLst>
              </p:cNvPr>
              <p:cNvSpPr txBox="1"/>
              <p:nvPr/>
            </p:nvSpPr>
            <p:spPr>
              <a:xfrm>
                <a:off x="5703327" y="3764939"/>
                <a:ext cx="214212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e valor </a:t>
                </a:r>
                <a:r>
                  <a:rPr lang="pt-BR" dirty="0" err="1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p</a:t>
                </a:r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para</a:t>
                </a:r>
                <a:b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</a:br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avaliação do modelo</a:t>
                </a:r>
                <a:b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</a:br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como um todo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434763D-BD2A-D246-B954-2A4B60175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327" y="3764939"/>
                <a:ext cx="2142125" cy="923330"/>
              </a:xfrm>
              <a:prstGeom prst="rect">
                <a:avLst/>
              </a:prstGeom>
              <a:blipFill>
                <a:blip r:embed="rId3"/>
                <a:stretch>
                  <a:fillRect l="-1765" t="-1351" r="-1765" b="-94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6003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FA729-503C-FB45-AFC4-4D247516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7A1EE16-0B00-DD4C-88B5-E5A09A23479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Analisando a regressão</a:t>
                </a:r>
              </a:p>
              <a:p>
                <a:pPr lvl="1"/>
                <a:r>
                  <a:rPr lang="pt-BR" dirty="0"/>
                  <a:t>Propriedades da estimação por mínimos quadrados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pt-BR" dirty="0"/>
                  <a:t> ☞ sem viés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pt-BR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acc>
                          </m:e>
                          <m:sup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 ☞ sem viés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</m:acc>
                      </m:e>
                    </m:func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pt-BR" dirty="0"/>
                  <a:t> ☞ consistente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pt-BR" dirty="0"/>
                  <a:t> ☞ tende, </a:t>
                </a:r>
                <a:r>
                  <a:rPr lang="pt-BR" dirty="0" err="1"/>
                  <a:t>assintoticamente</a:t>
                </a:r>
                <a:r>
                  <a:rPr lang="pt-BR" dirty="0"/>
                  <a:t>, à distribuição normal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pt-BR" dirty="0"/>
                  <a:t> tem a menor variância se considerar outros métodos de estimação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7A1EE16-0B00-DD4C-88B5-E5A09A234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 r="-3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6517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FA729-503C-FB45-AFC4-4D247516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A1EE16-0B00-DD4C-88B5-E5A09A2347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Analisando a regressão</a:t>
            </a:r>
          </a:p>
          <a:p>
            <a:pPr lvl="1"/>
            <a:r>
              <a:rPr lang="pt-BR" dirty="0"/>
              <a:t>Análise de variância (ANOVA)</a:t>
            </a:r>
          </a:p>
          <a:p>
            <a:pPr lvl="2"/>
            <a:r>
              <a:rPr lang="pt-BR" dirty="0"/>
              <a:t>Usamos as dispersões</a:t>
            </a:r>
          </a:p>
          <a:p>
            <a:pPr lvl="3"/>
            <a:r>
              <a:rPr lang="pt-BR" dirty="0"/>
              <a:t>Da variabilidade do modelo ajustado (</a:t>
            </a:r>
            <a:r>
              <a:rPr lang="pt-BR" dirty="0" err="1"/>
              <a:t>SQ</a:t>
            </a:r>
            <a:r>
              <a:rPr lang="pt-BR" baseline="-25000" dirty="0" err="1"/>
              <a:t>regressão</a:t>
            </a:r>
            <a:r>
              <a:rPr lang="pt-BR" dirty="0"/>
              <a:t>)</a:t>
            </a:r>
          </a:p>
          <a:p>
            <a:pPr lvl="3"/>
            <a:r>
              <a:rPr lang="pt-BR" dirty="0"/>
              <a:t>Da variabilidade do erro de estimação (</a:t>
            </a:r>
            <a:r>
              <a:rPr lang="pt-BR" dirty="0" err="1"/>
              <a:t>SQ</a:t>
            </a:r>
            <a:r>
              <a:rPr lang="pt-BR" baseline="-25000" dirty="0" err="1"/>
              <a:t>erro</a:t>
            </a:r>
            <a:r>
              <a:rPr lang="pt-BR" dirty="0"/>
              <a:t>)</a:t>
            </a:r>
          </a:p>
          <a:p>
            <a:pPr lvl="2"/>
            <a:r>
              <a:rPr lang="pt-BR" dirty="0"/>
              <a:t>Para saber se as </a:t>
            </a:r>
            <a:r>
              <a:rPr lang="pt-BR" dirty="0" err="1"/>
              <a:t>covariáveis</a:t>
            </a:r>
            <a:r>
              <a:rPr lang="pt-BR" dirty="0"/>
              <a:t> afetam o resultado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0393527-9266-E04E-99F4-24B545D5B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497206"/>
              </p:ext>
            </p:extLst>
          </p:nvPr>
        </p:nvGraphicFramePr>
        <p:xfrm>
          <a:off x="719573" y="4365104"/>
          <a:ext cx="7704855" cy="192024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540971">
                  <a:extLst>
                    <a:ext uri="{9D8B030D-6E8A-4147-A177-3AD203B41FA5}">
                      <a16:colId xmlns:a16="http://schemas.microsoft.com/office/drawing/2014/main" val="3106896615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3229201045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4193082716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1075700572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1770514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ANOVA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grau de liberdade (</a:t>
                      </a:r>
                      <a:r>
                        <a:rPr lang="pt-BR" dirty="0" err="1"/>
                        <a:t>df</a:t>
                      </a:r>
                      <a:r>
                        <a:rPr lang="pt-BR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Soma dos quadrados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quadrática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9734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covariáveis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p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SQ</a:t>
                      </a:r>
                      <a:r>
                        <a:rPr lang="pt-BR" baseline="-25000" dirty="0" err="1"/>
                        <a:t>regressão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MSR=</a:t>
                      </a:r>
                      <a:br>
                        <a:rPr lang="pt-BR" dirty="0"/>
                      </a:br>
                      <a:r>
                        <a:rPr lang="pt-BR" dirty="0" err="1"/>
                        <a:t>SQ</a:t>
                      </a:r>
                      <a:r>
                        <a:rPr lang="pt-BR" baseline="-25000" dirty="0" err="1"/>
                        <a:t>regressão</a:t>
                      </a:r>
                      <a:r>
                        <a:rPr lang="pt-BR" baseline="0" dirty="0"/>
                        <a:t>/p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MSR/MSE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79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resíduo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n-p-1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SQ</a:t>
                      </a:r>
                      <a:r>
                        <a:rPr lang="pt-BR" baseline="-25000" dirty="0" err="1"/>
                        <a:t>erro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MSE=</a:t>
                      </a:r>
                      <a:br>
                        <a:rPr lang="pt-BR" dirty="0"/>
                      </a:br>
                      <a:r>
                        <a:rPr lang="pt-BR" dirty="0" err="1"/>
                        <a:t>SQ</a:t>
                      </a:r>
                      <a:r>
                        <a:rPr lang="pt-BR" baseline="-25000" dirty="0" err="1"/>
                        <a:t>erro</a:t>
                      </a:r>
                      <a:r>
                        <a:rPr lang="pt-BR" baseline="0" dirty="0"/>
                        <a:t>/(n-p-1)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1748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7552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2CAEE-9F57-0B4D-A985-6E61DFD0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4D9BF1-1815-794B-80CF-90885F25BEB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Analisando a regressão</a:t>
            </a:r>
          </a:p>
          <a:p>
            <a:pPr lvl="1"/>
            <a:r>
              <a:rPr lang="pt-BR" dirty="0"/>
              <a:t>Análise de variância (ANOVA)</a:t>
            </a:r>
          </a:p>
          <a:p>
            <a:pPr lvl="1"/>
            <a:r>
              <a:rPr lang="pt-BR" i="1" dirty="0"/>
              <a:t>Exemplo:</a:t>
            </a:r>
          </a:p>
          <a:p>
            <a:pPr lvl="2"/>
            <a:r>
              <a:rPr lang="pt-BR" i="1" dirty="0"/>
              <a:t>Performance do elenco do Timão, considerando também a temperatura média do dia durante as avaliações</a:t>
            </a:r>
          </a:p>
          <a:p>
            <a:pPr lvl="2"/>
            <a:endParaRPr lang="pt-BR" i="1" dirty="0"/>
          </a:p>
          <a:p>
            <a:pPr lvl="2"/>
            <a:r>
              <a:rPr lang="pt-BR" i="1" dirty="0"/>
              <a:t>Em </a:t>
            </a:r>
            <a:r>
              <a:rPr lang="pt-BR" i="1" dirty="0" err="1"/>
              <a:t>R</a:t>
            </a:r>
            <a:endParaRPr lang="pt-BR" i="1" dirty="0"/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(24, 35, 64, 20, 33, 27, 42, 41, 22, 50, 36, 31)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(30, 28, 29, 31, 20, 28, 29, 30, 29, 27, 30, 20)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(90, 65, 30, 60, 60, 80, 45, 45, 80, 35, 50, 45)</a:t>
            </a:r>
          </a:p>
          <a:p>
            <a:pPr marL="1143000" lvl="3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modelo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y~x+t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(modelo)</a:t>
            </a:r>
          </a:p>
          <a:p>
            <a:pPr marL="1143000" lvl="3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anova(modelo)</a:t>
            </a:r>
          </a:p>
          <a:p>
            <a:pPr lvl="2"/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9028141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2CAEE-9F57-0B4D-A985-6E61DFD0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4D9BF1-1815-794B-80CF-90885F25BEB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Analisando a regressão</a:t>
            </a:r>
          </a:p>
          <a:p>
            <a:pPr lvl="1"/>
            <a:r>
              <a:rPr lang="pt-BR" dirty="0"/>
              <a:t>Análise de variância (ANOVA)</a:t>
            </a:r>
          </a:p>
          <a:p>
            <a:pPr lvl="1"/>
            <a:r>
              <a:rPr lang="pt-BR" i="1" dirty="0"/>
              <a:t>Exemplo:</a:t>
            </a:r>
          </a:p>
          <a:p>
            <a:pPr lvl="2"/>
            <a:r>
              <a:rPr lang="pt-BR" i="1" dirty="0"/>
              <a:t>Performance do elenco do Timão, considerando também a temperatura média do dia durante as avaliações</a:t>
            </a:r>
          </a:p>
          <a:p>
            <a:pPr lvl="3"/>
            <a:r>
              <a:rPr lang="pt-BR" i="1" dirty="0"/>
              <a:t>Compare com os resultados de 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EBD55F-12B2-AD4E-8418-F2F6462F6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09120"/>
            <a:ext cx="48133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030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2CAEE-9F57-0B4D-A985-6E61DFD0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4D9BF1-1815-794B-80CF-90885F25BEB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Analisando a regressão</a:t>
            </a:r>
          </a:p>
          <a:p>
            <a:pPr lvl="1"/>
            <a:r>
              <a:rPr lang="pt-BR" dirty="0"/>
              <a:t>Análise de variância (ANOVA)</a:t>
            </a:r>
          </a:p>
          <a:p>
            <a:pPr lvl="1"/>
            <a:r>
              <a:rPr lang="pt-BR" i="1" dirty="0"/>
              <a:t>Exemplo:</a:t>
            </a:r>
          </a:p>
          <a:p>
            <a:pPr lvl="2"/>
            <a:r>
              <a:rPr lang="pt-BR" i="1" dirty="0"/>
              <a:t>Performance do elenco do Timão, considerando também a temperatura média do dia durante as avaliações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EBD55F-12B2-AD4E-8418-F2F6462F6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09120"/>
            <a:ext cx="4813300" cy="1295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6A2170-04E9-EC4F-8A8B-EC59CA9B5934}"/>
              </a:ext>
            </a:extLst>
          </p:cNvPr>
          <p:cNvSpPr/>
          <p:nvPr/>
        </p:nvSpPr>
        <p:spPr>
          <a:xfrm>
            <a:off x="3707904" y="4760776"/>
            <a:ext cx="122413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2D53C13-1732-E54A-A2B0-FE51CB640CE0}"/>
                  </a:ext>
                </a:extLst>
              </p:cNvPr>
              <p:cNvSpPr txBox="1"/>
              <p:nvPr/>
            </p:nvSpPr>
            <p:spPr>
              <a:xfrm>
                <a:off x="6117759" y="3996944"/>
                <a:ext cx="2648289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Valor </a:t>
                </a:r>
                <a:r>
                  <a:rPr lang="pt-BR" dirty="0" err="1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p</a:t>
                </a:r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acompanhado</a:t>
                </a:r>
              </a:p>
              <a:p>
                <a:pPr algn="ctr"/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de indicação visual de</a:t>
                </a:r>
                <a:b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</a:br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nível máximo de</a:t>
                </a:r>
                <a:b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</a:br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significância atingido</a:t>
                </a:r>
              </a:p>
              <a:p>
                <a:pPr algn="ctr"/>
                <a:endParaRPr lang="pt-BR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Observe quem influencia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endParaRPr lang="pt-BR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e quem não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2D53C13-1732-E54A-A2B0-FE51CB640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759" y="3996944"/>
                <a:ext cx="2648289" cy="2031325"/>
              </a:xfrm>
              <a:prstGeom prst="rect">
                <a:avLst/>
              </a:prstGeom>
              <a:blipFill>
                <a:blip r:embed="rId4"/>
                <a:stretch>
                  <a:fillRect l="-1435" t="-1242" b="-3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0322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32359-1D4C-BC4A-A173-6A28B860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72BCDC7-36E3-924A-98B2-F3C073D0C9A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Comparando modelos</a:t>
                </a:r>
              </a:p>
              <a:p>
                <a:pPr lvl="1"/>
                <a:r>
                  <a:rPr lang="pt-BR" dirty="0"/>
                  <a:t>Uso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Problema: se o número de </a:t>
                </a:r>
                <a:r>
                  <a:rPr lang="pt-BR" dirty="0" err="1"/>
                  <a:t>covariáveis</a:t>
                </a:r>
                <a:r>
                  <a:rPr lang="pt-BR" dirty="0"/>
                  <a:t> aumentar, Rˆ2 naturalmente aumenta</a:t>
                </a:r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Uso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 ajustado</a:t>
                </a:r>
              </a:p>
              <a:p>
                <a:pPr lvl="2"/>
                <a:r>
                  <a:rPr lang="pt-BR" dirty="0"/>
                  <a:t>“Independente” do número de </a:t>
                </a:r>
                <a:r>
                  <a:rPr lang="pt-BR" dirty="0" err="1"/>
                  <a:t>covariáveis</a:t>
                </a:r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72BCDC7-36E3-924A-98B2-F3C073D0C9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90CD50B-51F5-8847-ACDC-D1CF3FF518CD}"/>
                  </a:ext>
                </a:extLst>
              </p:cNvPr>
              <p:cNvSpPr txBox="1"/>
              <p:nvPr/>
            </p:nvSpPr>
            <p:spPr>
              <a:xfrm>
                <a:off x="2779843" y="4869160"/>
                <a:ext cx="3584315" cy="999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ajustado</m:t>
                          </m:r>
                        </m:sub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Erro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Total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90CD50B-51F5-8847-ACDC-D1CF3FF51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43" y="4869160"/>
                <a:ext cx="3584315" cy="999954"/>
              </a:xfrm>
              <a:prstGeom prst="rect">
                <a:avLst/>
              </a:prstGeom>
              <a:blipFill>
                <a:blip r:embed="rId3"/>
                <a:stretch>
                  <a:fillRect t="-45000" b="-7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0517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32359-1D4C-BC4A-A173-6A28B860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2BCDC7-36E3-924A-98B2-F3C073D0C9A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Comparando modelos</a:t>
            </a:r>
          </a:p>
          <a:p>
            <a:pPr lvl="1"/>
            <a:r>
              <a:rPr lang="pt-BR" i="1" dirty="0"/>
              <a:t>Exemplo:</a:t>
            </a:r>
          </a:p>
          <a:p>
            <a:pPr lvl="2"/>
            <a:r>
              <a:rPr lang="pt-BR" i="1" dirty="0"/>
              <a:t>A performance do fabuloso esquadrão </a:t>
            </a:r>
            <a:r>
              <a:rPr lang="pt-BR" i="1" dirty="0" err="1"/>
              <a:t>alvi-negro</a:t>
            </a:r>
            <a:r>
              <a:rPr lang="pt-BR" i="1" dirty="0"/>
              <a:t> foi ajustada segundo diferentes modelos. Qual é o melhor?</a:t>
            </a:r>
          </a:p>
          <a:p>
            <a:pPr lvl="2"/>
            <a:endParaRPr lang="pt-BR" i="1" dirty="0"/>
          </a:p>
          <a:p>
            <a:pPr lvl="2"/>
            <a:r>
              <a:rPr lang="pt-BR" i="1" dirty="0"/>
              <a:t>Em </a:t>
            </a:r>
            <a:r>
              <a:rPr lang="pt-BR" i="1" dirty="0" err="1"/>
              <a:t>R</a:t>
            </a:r>
            <a:endParaRPr lang="pt-BR" i="1" dirty="0"/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(24, 35, 64, 20, 33, 27, 42, 41, 22, 50, 36, 31)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(90, 65, 30, 60, 60, 80, 45, 45, 80, 35, 50, 45)</a:t>
            </a:r>
          </a:p>
          <a:p>
            <a:pPr marL="1143000" lvl="3" indent="0">
              <a:buNone/>
            </a:pPr>
            <a:endParaRPr lang="pt-B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modelo_linear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modelo_quadratico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y~x+I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(x^2))</a:t>
            </a:r>
            <a:endParaRPr lang="pt-BR" sz="1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modelo_cubico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y~x+I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(x^2)+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(x^3))</a:t>
            </a:r>
          </a:p>
          <a:p>
            <a:pPr marL="1143000" lvl="3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modelo_raiz_2 =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y~I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</a:p>
        </p:txBody>
      </p:sp>
    </p:spTree>
    <p:extLst>
      <p:ext uri="{BB962C8B-B14F-4D97-AF65-F5344CB8AC3E}">
        <p14:creationId xmlns:p14="http://schemas.microsoft.com/office/powerpoint/2010/main" val="409077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2483-399F-D84D-949A-C09CA33A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C59FF93-495B-7F48-A3B2-FBD7BB4392D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pt-BR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 dirty="0" err="1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Nomenclatura usada em estatística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Resposta, variável dependente, resultado (</a:t>
                </a:r>
                <a:r>
                  <a:rPr lang="pt-BR" i="1" dirty="0" err="1"/>
                  <a:t>outcome</a:t>
                </a:r>
                <a:r>
                  <a:rPr lang="pt-BR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 err="1"/>
                  <a:t>Covariável</a:t>
                </a:r>
                <a:r>
                  <a:rPr lang="pt-BR" dirty="0"/>
                  <a:t> (</a:t>
                </a:r>
                <a:r>
                  <a:rPr lang="pt-BR" i="1" dirty="0" err="1"/>
                  <a:t>covariate</a:t>
                </a:r>
                <a:r>
                  <a:rPr lang="pt-BR" dirty="0"/>
                  <a:t>), variável independente, </a:t>
                </a:r>
                <a:r>
                  <a:rPr lang="pt-BR" dirty="0" err="1"/>
                  <a:t>regressor</a:t>
                </a:r>
                <a:r>
                  <a:rPr lang="pt-BR" dirty="0"/>
                  <a:t>, variável explanatória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Parâmetros do modelo (no caso, modelo linear)</a:t>
                </a:r>
              </a:p>
              <a:p>
                <a:pPr lvl="1"/>
                <a:r>
                  <a:rPr lang="pt-BR" dirty="0"/>
                  <a:t>Nosso objetivo</a:t>
                </a:r>
              </a:p>
              <a:p>
                <a:pPr lvl="2"/>
                <a:r>
                  <a:rPr lang="pt-BR" dirty="0"/>
                  <a:t>Identificar os parâmetros do modelo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C59FF93-495B-7F48-A3B2-FBD7BB4392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2184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32359-1D4C-BC4A-A173-6A28B860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2BCDC7-36E3-924A-98B2-F3C073D0C9A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Comparando modelos</a:t>
            </a:r>
          </a:p>
          <a:p>
            <a:pPr lvl="1"/>
            <a:r>
              <a:rPr lang="pt-BR" i="1" dirty="0"/>
              <a:t>Exemplo:</a:t>
            </a:r>
          </a:p>
          <a:p>
            <a:pPr lvl="2"/>
            <a:r>
              <a:rPr lang="pt-BR" i="1" dirty="0"/>
              <a:t>A performance do fabuloso esquadrão </a:t>
            </a:r>
            <a:r>
              <a:rPr lang="pt-BR" i="1" dirty="0" err="1"/>
              <a:t>alvi-negro</a:t>
            </a:r>
            <a:r>
              <a:rPr lang="pt-BR" i="1" dirty="0"/>
              <a:t> foi ajustada segundo diferentes modelos. Qual é o melhor?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D461AE-2AEC-FE4C-BDB0-481473222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3789040"/>
            <a:ext cx="4889500" cy="25527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C1F3B92-3E6F-8A43-BFA1-9F8DAECBF5AC}"/>
              </a:ext>
            </a:extLst>
          </p:cNvPr>
          <p:cNvSpPr/>
          <p:nvPr/>
        </p:nvSpPr>
        <p:spPr>
          <a:xfrm flipV="1">
            <a:off x="323528" y="5877272"/>
            <a:ext cx="5328592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136DEEA-BE7F-0A41-AD05-9ABF6EE79B01}"/>
                  </a:ext>
                </a:extLst>
              </p:cNvPr>
              <p:cNvSpPr txBox="1"/>
              <p:nvPr/>
            </p:nvSpPr>
            <p:spPr>
              <a:xfrm>
                <a:off x="5746058" y="4614024"/>
                <a:ext cx="2776080" cy="1253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Do modelo linear</a:t>
                </a:r>
              </a:p>
              <a:p>
                <a:pPr algn="ctr"/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identificamos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pt-BR" i="0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ajustado</m:t>
                        </m:r>
                      </m:sub>
                      <m:sup>
                        <m:r>
                          <a:rPr lang="pt-B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pt-BR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Basta fazer o mesmo para </a:t>
                </a:r>
                <a:b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</a:br>
                <a:r>
                  <a:rPr lang="pt-B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outros modelos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136DEEA-BE7F-0A41-AD05-9ABF6EE79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058" y="4614024"/>
                <a:ext cx="2776080" cy="1253420"/>
              </a:xfrm>
              <a:prstGeom prst="rect">
                <a:avLst/>
              </a:prstGeom>
              <a:blipFill>
                <a:blip r:embed="rId3"/>
                <a:stretch>
                  <a:fillRect l="-909" t="-2000" b="-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4721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32359-1D4C-BC4A-A173-6A28B860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2BCDC7-36E3-924A-98B2-F3C073D0C9A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Comparando modelos</a:t>
            </a:r>
          </a:p>
          <a:p>
            <a:pPr lvl="1"/>
            <a:r>
              <a:rPr lang="pt-BR" dirty="0"/>
              <a:t>Critério de informação de </a:t>
            </a:r>
            <a:r>
              <a:rPr lang="pt-BR" dirty="0" err="1"/>
              <a:t>Akaike</a:t>
            </a:r>
            <a:r>
              <a:rPr lang="pt-BR" dirty="0"/>
              <a:t> (AIC)</a:t>
            </a:r>
          </a:p>
          <a:p>
            <a:pPr lvl="2"/>
            <a:r>
              <a:rPr lang="pt-BR" dirty="0"/>
              <a:t>Originário de teoria de informação</a:t>
            </a:r>
          </a:p>
          <a:p>
            <a:pPr lvl="2"/>
            <a:r>
              <a:rPr lang="pt-BR" dirty="0"/>
              <a:t>Pode ser usado para avaliar os efeitos de </a:t>
            </a:r>
            <a:r>
              <a:rPr lang="pt-BR" dirty="0" err="1"/>
              <a:t>covariáveis</a:t>
            </a:r>
            <a:r>
              <a:rPr lang="pt-BR" dirty="0"/>
              <a:t> com pouca influência sobre a variável independente</a:t>
            </a:r>
          </a:p>
          <a:p>
            <a:pPr lvl="3"/>
            <a:endParaRPr lang="pt-BR" dirty="0"/>
          </a:p>
          <a:p>
            <a:pPr lvl="3"/>
            <a:r>
              <a:rPr lang="pt-BR" dirty="0"/>
              <a:t>Deixo este método para vocês</a:t>
            </a:r>
          </a:p>
        </p:txBody>
      </p:sp>
    </p:spTree>
    <p:extLst>
      <p:ext uri="{BB962C8B-B14F-4D97-AF65-F5344CB8AC3E}">
        <p14:creationId xmlns:p14="http://schemas.microsoft.com/office/powerpoint/2010/main" val="24651905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32359-1D4C-BC4A-A173-6A28B860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72BCDC7-36E3-924A-98B2-F3C073D0C9A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Checando suposições</a:t>
                </a:r>
              </a:p>
              <a:p>
                <a:pPr lvl="1"/>
                <a:r>
                  <a:rPr lang="pt-BR" dirty="0"/>
                  <a:t>Será que a distribuição dos erros é a normal?</a:t>
                </a:r>
              </a:p>
              <a:p>
                <a:pPr lvl="2"/>
                <a:r>
                  <a:rPr lang="pt-BR" dirty="0"/>
                  <a:t>Deveria ser para um bom modelo!</a:t>
                </a:r>
              </a:p>
              <a:p>
                <a:pPr lvl="2"/>
                <a:endParaRPr lang="pt-BR" dirty="0"/>
              </a:p>
              <a:p>
                <a:pPr lvl="2"/>
                <a:r>
                  <a:rPr lang="pt-BR" dirty="0"/>
                  <a:t>Histograma e gráfico Q-Q do resíduo</a:t>
                </a:r>
              </a:p>
              <a:p>
                <a:pPr lvl="3"/>
                <a:r>
                  <a:rPr lang="pt-BR" dirty="0"/>
                  <a:t>Resíduo normalizado</a:t>
                </a:r>
              </a:p>
              <a:p>
                <a:pPr lvl="4"/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lang="pt-BR" i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acc>
                          </m:e>
                          <m:sup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1" i="0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pt-BR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pt-BR" dirty="0"/>
                  <a:t> com </a:t>
                </a:r>
                <a14:m>
                  <m:oMath xmlns:m="http://schemas.openxmlformats.org/officeDocument/2006/math">
                    <m:r>
                      <a:rPr lang="pt-BR" b="1" i="0" dirty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1" i="0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BR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1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pt-BR" b="1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𝐓</m:t>
                                </m:r>
                              </m:sup>
                            </m:sSup>
                            <m:r>
                              <a:rPr lang="pt-B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pt-BR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  <m:sup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pt-BR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𝐓</m:t>
                        </m:r>
                      </m:sup>
                    </m:sSup>
                  </m:oMath>
                </a14:m>
                <a:endParaRPr lang="pt-BR" b="1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72BCDC7-36E3-924A-98B2-F3C073D0C9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249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32359-1D4C-BC4A-A173-6A28B860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2BCDC7-36E3-924A-98B2-F3C073D0C9A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Checando suposições</a:t>
            </a:r>
          </a:p>
          <a:p>
            <a:pPr lvl="1"/>
            <a:r>
              <a:rPr lang="pt-BR" i="1" dirty="0"/>
              <a:t>Exemplo:</a:t>
            </a:r>
          </a:p>
          <a:p>
            <a:pPr lvl="2"/>
            <a:r>
              <a:rPr lang="pt-BR" i="1" dirty="0"/>
              <a:t>Em </a:t>
            </a:r>
            <a:r>
              <a:rPr lang="pt-BR" i="1" dirty="0" err="1"/>
              <a:t>R</a:t>
            </a:r>
            <a:endParaRPr lang="pt-BR" i="1" dirty="0"/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(24, 35, 64, 20, 33, 27, 42, 41, 22, 50, 36, 31)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(90, 65, 30, 60, 60, 80, 45, 45, 80, 35, 50, 45)</a:t>
            </a:r>
          </a:p>
          <a:p>
            <a:pPr marL="1143000" lvl="3" indent="0">
              <a:buNone/>
            </a:pPr>
            <a:endParaRPr lang="pt-B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modelo_linear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rstandard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modelo_linear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modelo_linear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which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=2) # Q-Q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modelo_linear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which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=3) # teste de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homocedasticidade</a:t>
            </a:r>
            <a:endParaRPr lang="pt-B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853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B4212-02C6-774F-B342-74935B659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3D1617B-658F-3F4D-9690-917ED92EA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00" y="1916832"/>
            <a:ext cx="8021400" cy="45120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4BF2974-F0CE-B64B-88E0-C07D9530F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085184"/>
            <a:ext cx="1662832" cy="166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9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2483-399F-D84D-949A-C09CA33A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C59FF93-495B-7F48-A3B2-FBD7BB4392D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Método dos mínimos quadrados</a:t>
                </a:r>
              </a:p>
              <a:p>
                <a:pPr lvl="1"/>
                <a:r>
                  <a:rPr lang="pt-BR" dirty="0"/>
                  <a:t>Encontrar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pt-BR" dirty="0"/>
                  <a:t> tal que a média do quadrado dos erros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pt-BR" dirty="0"/>
                  <a:t> para uma curva de regressão seja mínimo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C59FF93-495B-7F48-A3B2-FBD7BB4392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7FC99EC1-B27B-8C4E-8661-FC1F6444D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678" y="3429000"/>
            <a:ext cx="4280644" cy="29053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C7F5420-E3B9-5A42-82CB-25BD6C599737}"/>
                  </a:ext>
                </a:extLst>
              </p:cNvPr>
              <p:cNvSpPr txBox="1"/>
              <p:nvPr/>
            </p:nvSpPr>
            <p:spPr>
              <a:xfrm>
                <a:off x="6514704" y="3662496"/>
                <a:ext cx="395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C7F5420-E3B9-5A42-82CB-25BD6C599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704" y="3662496"/>
                <a:ext cx="395236" cy="369332"/>
              </a:xfrm>
              <a:prstGeom prst="rect">
                <a:avLst/>
              </a:prstGeom>
              <a:blipFill>
                <a:blip r:embed="rId5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87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23A8C-F8AD-AE49-B0D7-4CEB1CE6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Regressão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DFBB51D-9770-6A42-9A31-8D213DD4C25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Método dos mínimos quadrados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pt-BR" i="0" dirty="0" err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</m:acc>
                    <m: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 i="0" dirty="0" err="1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Modelo ajustado (</a:t>
                </a:r>
                <a:r>
                  <a:rPr lang="pt-BR" i="1" dirty="0" err="1"/>
                  <a:t>fitted</a:t>
                </a:r>
                <a:r>
                  <a:rPr lang="pt-BR" i="1" dirty="0"/>
                  <a:t> </a:t>
                </a:r>
                <a:r>
                  <a:rPr lang="pt-BR" i="1" dirty="0" err="1"/>
                  <a:t>model</a:t>
                </a:r>
                <a:r>
                  <a:rPr lang="pt-BR" dirty="0"/>
                  <a:t>)</a:t>
                </a:r>
              </a:p>
              <a:p>
                <a:pPr lvl="3"/>
                <a:r>
                  <a:rPr lang="pt-BR" dirty="0"/>
                  <a:t>Ou curva de regressão ajustada</a:t>
                </a:r>
              </a:p>
              <a:p>
                <a:pPr lvl="3"/>
                <a:r>
                  <a:rPr lang="pt-BR" dirty="0"/>
                  <a:t>Que se ajusta aos valores observados usados</a:t>
                </a:r>
              </a:p>
              <a:p>
                <a:pPr lvl="3"/>
                <a:endParaRPr lang="pt-BR" dirty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</m:acc>
                  </m:oMath>
                </a14:m>
                <a:r>
                  <a:rPr lang="pt-BR" dirty="0"/>
                  <a:t> ☞ estimativas dos valores corretos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DFBB51D-9770-6A42-9A31-8D213DD4C2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9A9C51F7-D60B-4F42-831B-61538F88B1EC}"/>
                  </a:ext>
                </a:extLst>
              </p:cNvPr>
              <p:cNvSpPr txBox="1"/>
              <p:nvPr/>
            </p:nvSpPr>
            <p:spPr>
              <a:xfrm>
                <a:off x="1691680" y="5656828"/>
                <a:ext cx="1300036" cy="292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  <m:r>
                        <a:rPr lang="pt-B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e>
                      </m:acc>
                      <m:r>
                        <a:rPr lang="pt-B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</m:acc>
                      <m:r>
                        <a:rPr lang="pt-BR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̅"/>
                          <m:ctrlPr>
                            <a:rPr lang="pt-B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9A9C51F7-D60B-4F42-831B-61538F88B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656828"/>
                <a:ext cx="1300036" cy="292452"/>
              </a:xfrm>
              <a:prstGeom prst="rect">
                <a:avLst/>
              </a:prstGeom>
              <a:blipFill>
                <a:blip r:embed="rId4"/>
                <a:stretch>
                  <a:fillRect l="-1923" t="-16667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BD33C3E-5B71-C948-A77E-A259D30E8E49}"/>
                  </a:ext>
                </a:extLst>
              </p:cNvPr>
              <p:cNvSpPr txBox="1"/>
              <p:nvPr/>
            </p:nvSpPr>
            <p:spPr>
              <a:xfrm>
                <a:off x="1691680" y="4725144"/>
                <a:ext cx="5511637" cy="613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</m:acc>
                      <m:r>
                        <a:rPr lang="pt-B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xy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xx</m:t>
                              </m:r>
                            </m:sub>
                          </m:sSub>
                        </m:den>
                      </m:f>
                      <m:r>
                        <a:rPr lang="pt-B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pt-BR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pt-B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pt-BR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b="0" i="0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b="0" i="0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  <m: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BR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b="0" i="0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pt-BR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pt-B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pt-BR" i="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pt-BR" i="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pt-BR" i="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pt-B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i="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pt-BR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pt-BR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pt-BR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pt-BR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pt-B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  <m:r>
                            <a:rPr lang="pt-BR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pt-B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pt-B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pt-BR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pt-BR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pt-BR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pt-BR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  <m:sup>
                                      <m:r>
                                        <a:rPr lang="pt-BR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  <m:r>
                            <a:rPr lang="pt-BR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pt-BR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pt-B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pt-B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BD33C3E-5B71-C948-A77E-A259D30E8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725144"/>
                <a:ext cx="5511637" cy="6139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361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3814</TotalTime>
  <Words>4412</Words>
  <Application>Microsoft Macintosh PowerPoint</Application>
  <PresentationFormat>Apresentação na tela (4:3)</PresentationFormat>
  <Paragraphs>916</Paragraphs>
  <Slides>74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74</vt:i4>
      </vt:variant>
    </vt:vector>
  </HeadingPairs>
  <TitlesOfParts>
    <vt:vector size="82" baseType="lpstr">
      <vt:lpstr>Calibri</vt:lpstr>
      <vt:lpstr>Cambria Math</vt:lpstr>
      <vt:lpstr>Constantia</vt:lpstr>
      <vt:lpstr>Courier New</vt:lpstr>
      <vt:lpstr>Tw Cen MT</vt:lpstr>
      <vt:lpstr>Wingdings</vt:lpstr>
      <vt:lpstr>Wingdings 2</vt:lpstr>
      <vt:lpstr>Mediano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  <vt:lpstr>Regressão linear</vt:lpstr>
    </vt:vector>
  </TitlesOfParts>
  <Company>Escritório de Casa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subject>Sinais e sistemas</dc:subject>
  <dc:creator>Marcelo Rosa</dc:creator>
  <cp:lastModifiedBy>Marcelo Rosa</cp:lastModifiedBy>
  <cp:revision>171</cp:revision>
  <dcterms:created xsi:type="dcterms:W3CDTF">2010-07-26T15:10:49Z</dcterms:created>
  <dcterms:modified xsi:type="dcterms:W3CDTF">2021-06-16T15:33:52Z</dcterms:modified>
  <cp:category>Notas de aula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Marcelo Rosa</vt:lpwstr>
  </property>
</Properties>
</file>