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6"/>
  </p:notesMasterIdLst>
  <p:sldIdLst>
    <p:sldId id="256" r:id="rId2"/>
    <p:sldId id="273" r:id="rId3"/>
    <p:sldId id="274" r:id="rId4"/>
    <p:sldId id="262" r:id="rId5"/>
    <p:sldId id="265" r:id="rId6"/>
    <p:sldId id="263" r:id="rId7"/>
    <p:sldId id="264" r:id="rId8"/>
    <p:sldId id="266" r:id="rId9"/>
    <p:sldId id="267" r:id="rId10"/>
    <p:sldId id="268" r:id="rId11"/>
    <p:sldId id="269" r:id="rId12"/>
    <p:sldId id="270" r:id="rId13"/>
    <p:sldId id="271" r:id="rId14"/>
    <p:sldId id="272" r:id="rId1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2" autoAdjust="0"/>
    <p:restoredTop sz="93068" autoAdjust="0"/>
  </p:normalViewPr>
  <p:slideViewPr>
    <p:cSldViewPr>
      <p:cViewPr varScale="1">
        <p:scale>
          <a:sx n="93" d="100"/>
          <a:sy n="93" d="100"/>
        </p:scale>
        <p:origin x="-87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1136A-486B-45D9-9CB8-B04557EFBAC7}" type="datetimeFigureOut">
              <a:rPr lang="pt-BR" smtClean="0"/>
              <a:pPr/>
              <a:t>09/09/2019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27371-F64F-4705-B36B-0FEE13CBE06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845234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5896231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2078903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2078903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14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09/09/2019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09/09/2019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09/09/2019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dirty="0" smtClean="0"/>
              <a:t>Clique para editar o estilo do título mestre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096000" y="6453530"/>
            <a:ext cx="26670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09/09/2019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609600" y="6453336"/>
            <a:ext cx="5421083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09/09/2019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09/09/2019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09/09/2019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09/09/2019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09/09/2019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09/09/2019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C6B8BED-F73A-4BFE-81B6-72FE6E5BE6BB}" type="datetimeFigureOut">
              <a:rPr lang="pt-BR" smtClean="0"/>
              <a:pPr/>
              <a:t>09/09/2019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09/09/2019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362200" y="3501008"/>
            <a:ext cx="6477000" cy="2366392"/>
          </a:xfrm>
        </p:spPr>
        <p:txBody>
          <a:bodyPr>
            <a:normAutofit/>
          </a:bodyPr>
          <a:lstStyle/>
          <a:p>
            <a:r>
              <a:rPr lang="pt-BR" smtClean="0"/>
              <a:t>Revisão: Estruturas </a:t>
            </a:r>
            <a:r>
              <a:rPr lang="pt-BR" dirty="0" smtClean="0"/>
              <a:t>de dados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Prof. Marcelo de Oliveira Rosa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 de dados (com R)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/>
          <a:lstStyle/>
          <a:p>
            <a:r>
              <a:rPr lang="pt-BR" dirty="0" smtClean="0"/>
              <a:t>Grafos</a:t>
            </a:r>
            <a:endParaRPr lang="pt-BR" dirty="0"/>
          </a:p>
        </p:txBody>
      </p:sp>
      <p:grpSp>
        <p:nvGrpSpPr>
          <p:cNvPr id="75" name="Grupo 74"/>
          <p:cNvGrpSpPr/>
          <p:nvPr/>
        </p:nvGrpSpPr>
        <p:grpSpPr>
          <a:xfrm>
            <a:off x="899592" y="2492896"/>
            <a:ext cx="2952328" cy="3816424"/>
            <a:chOff x="827584" y="2492896"/>
            <a:chExt cx="2952328" cy="3816424"/>
          </a:xfrm>
        </p:grpSpPr>
        <p:sp>
          <p:nvSpPr>
            <p:cNvPr id="4" name="Elipse 3"/>
            <p:cNvSpPr/>
            <p:nvPr/>
          </p:nvSpPr>
          <p:spPr>
            <a:xfrm>
              <a:off x="1259632" y="2708920"/>
              <a:ext cx="432048" cy="432048"/>
            </a:xfrm>
            <a:prstGeom prst="ellipse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A</a:t>
              </a:r>
              <a:endParaRPr lang="pt-BR" b="1" dirty="0">
                <a:solidFill>
                  <a:schemeClr val="tx1"/>
                </a:solidFill>
              </a:endParaRPr>
            </a:p>
          </p:txBody>
        </p:sp>
        <p:sp>
          <p:nvSpPr>
            <p:cNvPr id="5" name="Elipse 4"/>
            <p:cNvSpPr/>
            <p:nvPr/>
          </p:nvSpPr>
          <p:spPr>
            <a:xfrm>
              <a:off x="3347864" y="3717032"/>
              <a:ext cx="432048" cy="432048"/>
            </a:xfrm>
            <a:prstGeom prst="ellipse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F</a:t>
              </a:r>
              <a:endParaRPr lang="pt-BR" dirty="0"/>
            </a:p>
          </p:txBody>
        </p:sp>
        <p:sp>
          <p:nvSpPr>
            <p:cNvPr id="6" name="Elipse 5"/>
            <p:cNvSpPr/>
            <p:nvPr/>
          </p:nvSpPr>
          <p:spPr>
            <a:xfrm>
              <a:off x="827584" y="4077072"/>
              <a:ext cx="432048" cy="432048"/>
            </a:xfrm>
            <a:prstGeom prst="ellipse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C</a:t>
              </a:r>
              <a:endParaRPr lang="pt-BR" dirty="0"/>
            </a:p>
          </p:txBody>
        </p:sp>
        <p:sp>
          <p:nvSpPr>
            <p:cNvPr id="7" name="Elipse 6"/>
            <p:cNvSpPr/>
            <p:nvPr/>
          </p:nvSpPr>
          <p:spPr>
            <a:xfrm>
              <a:off x="1763688" y="5301208"/>
              <a:ext cx="432048" cy="432048"/>
            </a:xfrm>
            <a:prstGeom prst="ellipse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E</a:t>
              </a:r>
              <a:endParaRPr lang="pt-BR" dirty="0"/>
            </a:p>
          </p:txBody>
        </p:sp>
        <p:sp>
          <p:nvSpPr>
            <p:cNvPr id="8" name="Elipse 7"/>
            <p:cNvSpPr/>
            <p:nvPr/>
          </p:nvSpPr>
          <p:spPr>
            <a:xfrm>
              <a:off x="2195736" y="4005064"/>
              <a:ext cx="432048" cy="432048"/>
            </a:xfrm>
            <a:prstGeom prst="ellipse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D</a:t>
              </a:r>
              <a:endParaRPr lang="pt-BR" dirty="0"/>
            </a:p>
          </p:txBody>
        </p:sp>
        <p:sp>
          <p:nvSpPr>
            <p:cNvPr id="9" name="Elipse 8"/>
            <p:cNvSpPr/>
            <p:nvPr/>
          </p:nvSpPr>
          <p:spPr>
            <a:xfrm>
              <a:off x="2987824" y="5877272"/>
              <a:ext cx="432048" cy="432048"/>
            </a:xfrm>
            <a:prstGeom prst="ellipse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G</a:t>
              </a:r>
              <a:endParaRPr lang="pt-BR" dirty="0"/>
            </a:p>
          </p:txBody>
        </p:sp>
        <p:sp>
          <p:nvSpPr>
            <p:cNvPr id="10" name="Elipse 9"/>
            <p:cNvSpPr/>
            <p:nvPr/>
          </p:nvSpPr>
          <p:spPr>
            <a:xfrm>
              <a:off x="3059832" y="2492896"/>
              <a:ext cx="432048" cy="432048"/>
            </a:xfrm>
            <a:prstGeom prst="ellipse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B</a:t>
              </a:r>
            </a:p>
          </p:txBody>
        </p:sp>
        <p:cxnSp>
          <p:nvCxnSpPr>
            <p:cNvPr id="12" name="Conector de seta reta 11"/>
            <p:cNvCxnSpPr>
              <a:stCxn id="7" idx="1"/>
              <a:endCxn id="6" idx="5"/>
            </p:cNvCxnSpPr>
            <p:nvPr/>
          </p:nvCxnSpPr>
          <p:spPr>
            <a:xfrm flipH="1" flipV="1">
              <a:off x="1196360" y="4445848"/>
              <a:ext cx="630600" cy="918632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ector de seta reta 13"/>
            <p:cNvCxnSpPr>
              <a:stCxn id="6" idx="0"/>
              <a:endCxn id="4" idx="3"/>
            </p:cNvCxnSpPr>
            <p:nvPr/>
          </p:nvCxnSpPr>
          <p:spPr>
            <a:xfrm flipV="1">
              <a:off x="1043608" y="3077696"/>
              <a:ext cx="279296" cy="999376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ector de seta reta 16"/>
            <p:cNvCxnSpPr>
              <a:stCxn id="6" idx="7"/>
              <a:endCxn id="10" idx="3"/>
            </p:cNvCxnSpPr>
            <p:nvPr/>
          </p:nvCxnSpPr>
          <p:spPr>
            <a:xfrm flipV="1">
              <a:off x="1196360" y="2861672"/>
              <a:ext cx="1926744" cy="1278672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ector de seta reta 18"/>
            <p:cNvCxnSpPr>
              <a:stCxn id="4" idx="7"/>
              <a:endCxn id="10" idx="2"/>
            </p:cNvCxnSpPr>
            <p:nvPr/>
          </p:nvCxnSpPr>
          <p:spPr>
            <a:xfrm flipV="1">
              <a:off x="1628408" y="2708920"/>
              <a:ext cx="1431424" cy="63272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ector de seta reta 20"/>
            <p:cNvCxnSpPr>
              <a:stCxn id="5" idx="1"/>
              <a:endCxn id="4" idx="5"/>
            </p:cNvCxnSpPr>
            <p:nvPr/>
          </p:nvCxnSpPr>
          <p:spPr>
            <a:xfrm flipH="1" flipV="1">
              <a:off x="1628408" y="3077696"/>
              <a:ext cx="1782728" cy="702608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ector de seta reta 24"/>
            <p:cNvCxnSpPr>
              <a:stCxn id="7" idx="0"/>
              <a:endCxn id="8" idx="3"/>
            </p:cNvCxnSpPr>
            <p:nvPr/>
          </p:nvCxnSpPr>
          <p:spPr>
            <a:xfrm flipV="1">
              <a:off x="1979712" y="4373840"/>
              <a:ext cx="279296" cy="927368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ector de seta reta 26"/>
            <p:cNvCxnSpPr>
              <a:stCxn id="8" idx="7"/>
              <a:endCxn id="10" idx="4"/>
            </p:cNvCxnSpPr>
            <p:nvPr/>
          </p:nvCxnSpPr>
          <p:spPr>
            <a:xfrm flipV="1">
              <a:off x="2564512" y="2924944"/>
              <a:ext cx="711344" cy="1143392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onector de seta reta 28"/>
            <p:cNvCxnSpPr>
              <a:stCxn id="8" idx="5"/>
              <a:endCxn id="9" idx="0"/>
            </p:cNvCxnSpPr>
            <p:nvPr/>
          </p:nvCxnSpPr>
          <p:spPr>
            <a:xfrm>
              <a:off x="2564512" y="4373840"/>
              <a:ext cx="639336" cy="1503432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ector de seta reta 30"/>
            <p:cNvCxnSpPr>
              <a:stCxn id="5" idx="2"/>
              <a:endCxn id="8" idx="6"/>
            </p:cNvCxnSpPr>
            <p:nvPr/>
          </p:nvCxnSpPr>
          <p:spPr>
            <a:xfrm flipH="1">
              <a:off x="2627784" y="3933056"/>
              <a:ext cx="720080" cy="288032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ector de seta reta 32"/>
            <p:cNvCxnSpPr>
              <a:stCxn id="9" idx="7"/>
              <a:endCxn id="5" idx="4"/>
            </p:cNvCxnSpPr>
            <p:nvPr/>
          </p:nvCxnSpPr>
          <p:spPr>
            <a:xfrm flipV="1">
              <a:off x="3356600" y="4149080"/>
              <a:ext cx="207288" cy="1791464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Conector de seta reta 63"/>
            <p:cNvCxnSpPr>
              <a:stCxn id="7" idx="5"/>
              <a:endCxn id="9" idx="2"/>
            </p:cNvCxnSpPr>
            <p:nvPr/>
          </p:nvCxnSpPr>
          <p:spPr>
            <a:xfrm>
              <a:off x="2132464" y="5669984"/>
              <a:ext cx="855360" cy="423312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6" name="Grupo 75"/>
          <p:cNvGrpSpPr/>
          <p:nvPr/>
        </p:nvGrpSpPr>
        <p:grpSpPr>
          <a:xfrm>
            <a:off x="5292080" y="2492896"/>
            <a:ext cx="2952328" cy="3816424"/>
            <a:chOff x="827584" y="2492896"/>
            <a:chExt cx="2952328" cy="3816424"/>
          </a:xfrm>
        </p:grpSpPr>
        <p:sp>
          <p:nvSpPr>
            <p:cNvPr id="77" name="Elipse 76"/>
            <p:cNvSpPr/>
            <p:nvPr/>
          </p:nvSpPr>
          <p:spPr>
            <a:xfrm>
              <a:off x="1259632" y="2708920"/>
              <a:ext cx="432048" cy="432048"/>
            </a:xfrm>
            <a:prstGeom prst="ellipse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A</a:t>
              </a:r>
              <a:endParaRPr lang="pt-BR" b="1" dirty="0">
                <a:solidFill>
                  <a:schemeClr val="tx1"/>
                </a:solidFill>
              </a:endParaRPr>
            </a:p>
          </p:txBody>
        </p:sp>
        <p:sp>
          <p:nvSpPr>
            <p:cNvPr id="78" name="Elipse 77"/>
            <p:cNvSpPr/>
            <p:nvPr/>
          </p:nvSpPr>
          <p:spPr>
            <a:xfrm>
              <a:off x="3347864" y="3717032"/>
              <a:ext cx="432048" cy="432048"/>
            </a:xfrm>
            <a:prstGeom prst="ellipse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F</a:t>
              </a:r>
              <a:endParaRPr lang="pt-BR" dirty="0"/>
            </a:p>
          </p:txBody>
        </p:sp>
        <p:sp>
          <p:nvSpPr>
            <p:cNvPr id="79" name="Elipse 78"/>
            <p:cNvSpPr/>
            <p:nvPr/>
          </p:nvSpPr>
          <p:spPr>
            <a:xfrm>
              <a:off x="827584" y="4077072"/>
              <a:ext cx="432048" cy="432048"/>
            </a:xfrm>
            <a:prstGeom prst="ellipse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C</a:t>
              </a:r>
              <a:endParaRPr lang="pt-BR" dirty="0"/>
            </a:p>
          </p:txBody>
        </p:sp>
        <p:sp>
          <p:nvSpPr>
            <p:cNvPr id="80" name="Elipse 79"/>
            <p:cNvSpPr/>
            <p:nvPr/>
          </p:nvSpPr>
          <p:spPr>
            <a:xfrm>
              <a:off x="1763688" y="5301208"/>
              <a:ext cx="432048" cy="432048"/>
            </a:xfrm>
            <a:prstGeom prst="ellipse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E</a:t>
              </a:r>
              <a:endParaRPr lang="pt-BR" dirty="0"/>
            </a:p>
          </p:txBody>
        </p:sp>
        <p:sp>
          <p:nvSpPr>
            <p:cNvPr id="81" name="Elipse 80"/>
            <p:cNvSpPr/>
            <p:nvPr/>
          </p:nvSpPr>
          <p:spPr>
            <a:xfrm>
              <a:off x="2195736" y="4005064"/>
              <a:ext cx="432048" cy="432048"/>
            </a:xfrm>
            <a:prstGeom prst="ellipse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D</a:t>
              </a:r>
              <a:endParaRPr lang="pt-BR" dirty="0"/>
            </a:p>
          </p:txBody>
        </p:sp>
        <p:sp>
          <p:nvSpPr>
            <p:cNvPr id="82" name="Elipse 81"/>
            <p:cNvSpPr/>
            <p:nvPr/>
          </p:nvSpPr>
          <p:spPr>
            <a:xfrm>
              <a:off x="2987824" y="5877272"/>
              <a:ext cx="432048" cy="432048"/>
            </a:xfrm>
            <a:prstGeom prst="ellipse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G</a:t>
              </a:r>
              <a:endParaRPr lang="pt-BR" dirty="0"/>
            </a:p>
          </p:txBody>
        </p:sp>
        <p:sp>
          <p:nvSpPr>
            <p:cNvPr id="83" name="Elipse 82"/>
            <p:cNvSpPr/>
            <p:nvPr/>
          </p:nvSpPr>
          <p:spPr>
            <a:xfrm>
              <a:off x="3059832" y="2492896"/>
              <a:ext cx="432048" cy="432048"/>
            </a:xfrm>
            <a:prstGeom prst="ellipse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B</a:t>
              </a:r>
            </a:p>
          </p:txBody>
        </p:sp>
        <p:cxnSp>
          <p:nvCxnSpPr>
            <p:cNvPr id="84" name="Conector de seta reta 83"/>
            <p:cNvCxnSpPr>
              <a:stCxn id="80" idx="1"/>
              <a:endCxn id="79" idx="5"/>
            </p:cNvCxnSpPr>
            <p:nvPr/>
          </p:nvCxnSpPr>
          <p:spPr>
            <a:xfrm flipH="1" flipV="1">
              <a:off x="1196360" y="4445848"/>
              <a:ext cx="630600" cy="918632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Conector de seta reta 84"/>
            <p:cNvCxnSpPr>
              <a:stCxn id="79" idx="0"/>
              <a:endCxn id="77" idx="3"/>
            </p:cNvCxnSpPr>
            <p:nvPr/>
          </p:nvCxnSpPr>
          <p:spPr>
            <a:xfrm flipV="1">
              <a:off x="1043608" y="3077696"/>
              <a:ext cx="279296" cy="999376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Conector de seta reta 85"/>
            <p:cNvCxnSpPr>
              <a:stCxn id="79" idx="7"/>
              <a:endCxn id="83" idx="3"/>
            </p:cNvCxnSpPr>
            <p:nvPr/>
          </p:nvCxnSpPr>
          <p:spPr>
            <a:xfrm flipV="1">
              <a:off x="1196360" y="2861672"/>
              <a:ext cx="1926744" cy="1278672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Conector de seta reta 86"/>
            <p:cNvCxnSpPr>
              <a:stCxn id="77" idx="7"/>
              <a:endCxn id="83" idx="2"/>
            </p:cNvCxnSpPr>
            <p:nvPr/>
          </p:nvCxnSpPr>
          <p:spPr>
            <a:xfrm flipV="1">
              <a:off x="1628408" y="2708920"/>
              <a:ext cx="1431424" cy="63272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Conector de seta reta 87"/>
            <p:cNvCxnSpPr>
              <a:stCxn id="78" idx="1"/>
              <a:endCxn id="77" idx="5"/>
            </p:cNvCxnSpPr>
            <p:nvPr/>
          </p:nvCxnSpPr>
          <p:spPr>
            <a:xfrm flipH="1" flipV="1">
              <a:off x="1628408" y="3077696"/>
              <a:ext cx="1782728" cy="702608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Conector de seta reta 88"/>
            <p:cNvCxnSpPr>
              <a:stCxn id="80" idx="0"/>
              <a:endCxn id="81" idx="3"/>
            </p:cNvCxnSpPr>
            <p:nvPr/>
          </p:nvCxnSpPr>
          <p:spPr>
            <a:xfrm flipV="1">
              <a:off x="1979712" y="4373840"/>
              <a:ext cx="279296" cy="927368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Conector de seta reta 89"/>
            <p:cNvCxnSpPr>
              <a:stCxn id="81" idx="7"/>
              <a:endCxn id="83" idx="4"/>
            </p:cNvCxnSpPr>
            <p:nvPr/>
          </p:nvCxnSpPr>
          <p:spPr>
            <a:xfrm flipV="1">
              <a:off x="2564512" y="2924944"/>
              <a:ext cx="711344" cy="1143392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Conector de seta reta 90"/>
            <p:cNvCxnSpPr>
              <a:stCxn id="81" idx="5"/>
              <a:endCxn id="82" idx="0"/>
            </p:cNvCxnSpPr>
            <p:nvPr/>
          </p:nvCxnSpPr>
          <p:spPr>
            <a:xfrm>
              <a:off x="2564512" y="4373840"/>
              <a:ext cx="639336" cy="1503432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Conector de seta reta 91"/>
            <p:cNvCxnSpPr>
              <a:stCxn id="78" idx="2"/>
              <a:endCxn id="81" idx="6"/>
            </p:cNvCxnSpPr>
            <p:nvPr/>
          </p:nvCxnSpPr>
          <p:spPr>
            <a:xfrm flipH="1">
              <a:off x="2627784" y="3933056"/>
              <a:ext cx="720080" cy="288032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Conector de seta reta 92"/>
            <p:cNvCxnSpPr>
              <a:stCxn id="82" idx="7"/>
              <a:endCxn id="78" idx="4"/>
            </p:cNvCxnSpPr>
            <p:nvPr/>
          </p:nvCxnSpPr>
          <p:spPr>
            <a:xfrm flipV="1">
              <a:off x="3356600" y="4149080"/>
              <a:ext cx="207288" cy="1791464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Conector de seta reta 93"/>
            <p:cNvCxnSpPr>
              <a:stCxn id="80" idx="5"/>
              <a:endCxn id="82" idx="2"/>
            </p:cNvCxnSpPr>
            <p:nvPr/>
          </p:nvCxnSpPr>
          <p:spPr>
            <a:xfrm>
              <a:off x="2132464" y="5669984"/>
              <a:ext cx="855360" cy="423312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 de dados (com R)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Grafos</a:t>
            </a:r>
          </a:p>
          <a:p>
            <a:pPr lvl="1"/>
            <a:r>
              <a:rPr lang="pt-BR" dirty="0" smtClean="0"/>
              <a:t>Exemplo</a:t>
            </a:r>
          </a:p>
          <a:p>
            <a:pPr lvl="2"/>
            <a:r>
              <a:rPr lang="pt-BR" dirty="0" smtClean="0"/>
              <a:t>Instalando suporte de grafos ao R</a:t>
            </a:r>
          </a:p>
          <a:p>
            <a:pPr lvl="3"/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install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.packages(‘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igraph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’)</a:t>
            </a:r>
          </a:p>
          <a:p>
            <a:pPr lvl="2"/>
            <a:endParaRPr lang="pt-BR" dirty="0" smtClean="0"/>
          </a:p>
          <a:p>
            <a:pPr lvl="2"/>
            <a:r>
              <a:rPr lang="pt-BR" dirty="0" smtClean="0"/>
              <a:t>Carregando a biblioteca </a:t>
            </a:r>
            <a:r>
              <a:rPr lang="pt-BR" dirty="0" err="1" smtClean="0"/>
              <a:t>igraph</a:t>
            </a:r>
            <a:endParaRPr lang="pt-BR" dirty="0" smtClean="0"/>
          </a:p>
          <a:p>
            <a:pPr lvl="3"/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require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igraph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lvl="3"/>
            <a:r>
              <a:rPr lang="pt-BR" dirty="0" smtClean="0"/>
              <a:t>Ou</a:t>
            </a:r>
          </a:p>
          <a:p>
            <a:pPr lvl="3"/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library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igraph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 de dados (com R)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Grafos</a:t>
            </a:r>
          </a:p>
          <a:p>
            <a:pPr lvl="1"/>
            <a:r>
              <a:rPr lang="pt-BR" dirty="0" smtClean="0"/>
              <a:t>Exemplo</a:t>
            </a:r>
          </a:p>
          <a:p>
            <a:pPr lvl="3"/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from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&lt;- c('A', 'C', 'C', 'D', 'D', 'E', </a:t>
            </a:r>
          </a:p>
          <a:p>
            <a:pPr lvl="3"/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         'E', 'E', 'F', 'F', 'G')</a:t>
            </a:r>
          </a:p>
          <a:p>
            <a:pPr lvl="3"/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to   &lt;- c('B', 'A', 'B', 'B', 'G', 'C', </a:t>
            </a:r>
          </a:p>
          <a:p>
            <a:pPr lvl="3"/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         'D', 'G', 'A', 'D', 'F')</a:t>
            </a:r>
          </a:p>
          <a:p>
            <a:pPr lvl="3"/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dados  &lt;- data.frame(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from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, to)</a:t>
            </a:r>
          </a:p>
          <a:p>
            <a:pPr lvl="3"/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grafo1 &lt;-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graph_from_data_frame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(dados)</a:t>
            </a:r>
          </a:p>
          <a:p>
            <a:pPr lvl="3"/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plot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(grafo1)</a:t>
            </a:r>
          </a:p>
          <a:p>
            <a:pPr lvl="3"/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grafo2 &lt;-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graph_from_data_frame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(dados,</a:t>
            </a:r>
          </a:p>
          <a:p>
            <a:pPr lvl="3"/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directed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=FALSE)</a:t>
            </a:r>
          </a:p>
          <a:p>
            <a:pPr lvl="3"/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plot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(grafo2)</a:t>
            </a:r>
            <a:endParaRPr lang="pt-BR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 de dados (com R)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Grafos com Pesos</a:t>
            </a:r>
          </a:p>
          <a:p>
            <a:pPr lvl="1"/>
            <a:r>
              <a:rPr lang="pt-BR" dirty="0" smtClean="0"/>
              <a:t>Valores atribuídos às arestas</a:t>
            </a:r>
          </a:p>
          <a:p>
            <a:pPr lvl="2"/>
            <a:r>
              <a:rPr lang="pt-BR" dirty="0" smtClean="0"/>
              <a:t>Representação de grandezas físicas</a:t>
            </a:r>
          </a:p>
          <a:p>
            <a:pPr lvl="3"/>
            <a:r>
              <a:rPr lang="pt-BR" dirty="0" smtClean="0"/>
              <a:t>Distância, vazão, importância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 de dados (com R)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/>
          <a:lstStyle/>
          <a:p>
            <a:r>
              <a:rPr lang="pt-BR" dirty="0" smtClean="0"/>
              <a:t>Grafos com Pesos</a:t>
            </a:r>
            <a:endParaRPr lang="pt-BR" dirty="0"/>
          </a:p>
        </p:txBody>
      </p:sp>
      <p:pic>
        <p:nvPicPr>
          <p:cNvPr id="125" name="Imagem 124" descr="exemplo-twitter.em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84935" y="2132856"/>
            <a:ext cx="4774131" cy="45158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Estruturas de dados (com R)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Comandos muito, muito básicos de R</a:t>
            </a:r>
          </a:p>
          <a:p>
            <a:pPr lvl="2"/>
            <a:r>
              <a:rPr lang="pt-BR" dirty="0" smtClean="0"/>
              <a:t>Ajuda</a:t>
            </a:r>
          </a:p>
          <a:p>
            <a:pPr lvl="3"/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h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elp.start()</a:t>
            </a:r>
          </a:p>
          <a:p>
            <a:pPr lvl="3"/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?&lt;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function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lvl="2"/>
            <a:r>
              <a:rPr lang="pt-BR" dirty="0" smtClean="0"/>
              <a:t>Finalizando R/</a:t>
            </a:r>
            <a:r>
              <a:rPr lang="pt-BR" dirty="0" err="1" smtClean="0"/>
              <a:t>Rstudio</a:t>
            </a:r>
            <a:endParaRPr lang="pt-BR" dirty="0" smtClean="0"/>
          </a:p>
          <a:p>
            <a:pPr lvl="3"/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q()</a:t>
            </a:r>
          </a:p>
          <a:p>
            <a:pPr lvl="2"/>
            <a:r>
              <a:rPr lang="pt-BR" dirty="0" smtClean="0"/>
              <a:t>Listando variáveis</a:t>
            </a:r>
          </a:p>
          <a:p>
            <a:pPr lvl="3"/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l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s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lvl="2"/>
            <a:r>
              <a:rPr lang="pt-BR" dirty="0" smtClean="0"/>
              <a:t>Removendo variáveis</a:t>
            </a:r>
          </a:p>
          <a:p>
            <a:pPr lvl="3"/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r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m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lvl="3"/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r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m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list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ls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())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Estruturas de dados (com R)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Comandos muito, muito básicos de R</a:t>
            </a:r>
          </a:p>
          <a:p>
            <a:pPr lvl="2"/>
            <a:r>
              <a:rPr lang="pt-BR" dirty="0" smtClean="0"/>
              <a:t>Executando um programa em R</a:t>
            </a:r>
          </a:p>
          <a:p>
            <a:pPr lvl="3"/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source('/dir1/dir2/dir3/programa.R')</a:t>
            </a:r>
            <a:endParaRPr lang="pt-BR" b="1" dirty="0" smtClean="0">
              <a:latin typeface="Courier New" pitchFamily="49" charset="0"/>
              <a:cs typeface="Courier New" pitchFamily="49" charset="0"/>
            </a:endParaRPr>
          </a:p>
          <a:p>
            <a:pPr lvl="3"/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source(/dir1/dir2/dir3/programa.R)</a:t>
            </a:r>
            <a:endParaRPr lang="pt-BR" b="1" dirty="0" smtClean="0">
              <a:latin typeface="Courier New" pitchFamily="49" charset="0"/>
              <a:cs typeface="Courier New" pitchFamily="49" charset="0"/>
            </a:endParaRPr>
          </a:p>
          <a:p>
            <a:pPr lvl="2"/>
            <a:endParaRPr lang="pt-BR" dirty="0" smtClean="0"/>
          </a:p>
          <a:p>
            <a:pPr lvl="2"/>
            <a:r>
              <a:rPr lang="pt-BR" dirty="0" smtClean="0"/>
              <a:t>Definindo um diretório de trabalho</a:t>
            </a:r>
          </a:p>
          <a:p>
            <a:pPr lvl="3"/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setwd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('/dir1/dir2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/')</a:t>
            </a:r>
          </a:p>
          <a:p>
            <a:pPr lvl="3"/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s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etwd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(/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dir1/dir2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/)</a:t>
            </a:r>
            <a:endParaRPr lang="pt-BR" b="1" dirty="0" smtClean="0">
              <a:latin typeface="Courier New" pitchFamily="49" charset="0"/>
              <a:cs typeface="Courier New" pitchFamily="49" charset="0"/>
            </a:endParaRPr>
          </a:p>
          <a:p>
            <a:pPr lvl="3"/>
            <a:endParaRPr lang="pt-BR" b="1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Estruturas de dados (com R)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Vetores</a:t>
            </a:r>
          </a:p>
          <a:p>
            <a:pPr lvl="1"/>
            <a:r>
              <a:rPr lang="pt-BR" dirty="0" smtClean="0"/>
              <a:t>Ou </a:t>
            </a:r>
            <a:r>
              <a:rPr lang="pt-BR" i="1" dirty="0" err="1" smtClean="0"/>
              <a:t>arrays</a:t>
            </a:r>
            <a:endParaRPr lang="pt-BR" i="1" dirty="0" smtClean="0"/>
          </a:p>
          <a:p>
            <a:pPr lvl="1"/>
            <a:r>
              <a:rPr lang="pt-BR" dirty="0" smtClean="0"/>
              <a:t>Conjunto contíguo de dados homogêneos</a:t>
            </a:r>
          </a:p>
          <a:p>
            <a:pPr lvl="2"/>
            <a:r>
              <a:rPr lang="pt-BR" dirty="0" smtClean="0">
                <a:sym typeface="Wingdings"/>
              </a:rPr>
              <a:t> Acesso direto – O(1)</a:t>
            </a:r>
          </a:p>
          <a:p>
            <a:pPr lvl="2"/>
            <a:r>
              <a:rPr lang="pt-BR" dirty="0" smtClean="0">
                <a:sym typeface="Wingdings"/>
              </a:rPr>
              <a:t> Inserção/remoção lenta – O(N)</a:t>
            </a:r>
          </a:p>
          <a:p>
            <a:pPr lvl="1"/>
            <a:r>
              <a:rPr lang="pt-BR" dirty="0" smtClean="0"/>
              <a:t>Exemplo</a:t>
            </a:r>
          </a:p>
          <a:p>
            <a:pPr lvl="2"/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a &lt;- c(1, 5, 2, 3, 4, -2)</a:t>
            </a:r>
          </a:p>
        </p:txBody>
      </p:sp>
      <p:grpSp>
        <p:nvGrpSpPr>
          <p:cNvPr id="25" name="Grupo 24"/>
          <p:cNvGrpSpPr/>
          <p:nvPr/>
        </p:nvGrpSpPr>
        <p:grpSpPr>
          <a:xfrm>
            <a:off x="1403648" y="5229200"/>
            <a:ext cx="6336704" cy="864096"/>
            <a:chOff x="1403648" y="5229200"/>
            <a:chExt cx="6336704" cy="864096"/>
          </a:xfrm>
        </p:grpSpPr>
        <p:sp>
          <p:nvSpPr>
            <p:cNvPr id="4" name="Retângulo 3"/>
            <p:cNvSpPr/>
            <p:nvPr/>
          </p:nvSpPr>
          <p:spPr>
            <a:xfrm>
              <a:off x="1979712" y="5733256"/>
              <a:ext cx="576064" cy="36004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rgbClr val="FF0000"/>
                  </a:solidFill>
                </a:rPr>
                <a:t>1</a:t>
              </a:r>
              <a:endParaRPr lang="pt-BR" b="1" dirty="0">
                <a:solidFill>
                  <a:srgbClr val="FF0000"/>
                </a:solidFill>
              </a:endParaRPr>
            </a:p>
          </p:txBody>
        </p:sp>
        <p:sp>
          <p:nvSpPr>
            <p:cNvPr id="10" name="Retângulo 9"/>
            <p:cNvSpPr/>
            <p:nvPr/>
          </p:nvSpPr>
          <p:spPr>
            <a:xfrm>
              <a:off x="2555776" y="5733256"/>
              <a:ext cx="576064" cy="36004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rgbClr val="FF0000"/>
                  </a:solidFill>
                </a:rPr>
                <a:t>5</a:t>
              </a:r>
              <a:endParaRPr lang="pt-BR" b="1" dirty="0">
                <a:solidFill>
                  <a:srgbClr val="FF0000"/>
                </a:solidFill>
              </a:endParaRPr>
            </a:p>
          </p:txBody>
        </p:sp>
        <p:sp>
          <p:nvSpPr>
            <p:cNvPr id="11" name="Retângulo 10"/>
            <p:cNvSpPr/>
            <p:nvPr/>
          </p:nvSpPr>
          <p:spPr>
            <a:xfrm>
              <a:off x="3131840" y="5733256"/>
              <a:ext cx="576064" cy="36004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rgbClr val="FF0000"/>
                  </a:solidFill>
                </a:rPr>
                <a:t>2</a:t>
              </a:r>
              <a:endParaRPr lang="pt-BR" b="1" dirty="0">
                <a:solidFill>
                  <a:srgbClr val="FF0000"/>
                </a:solidFill>
              </a:endParaRPr>
            </a:p>
          </p:txBody>
        </p:sp>
        <p:sp>
          <p:nvSpPr>
            <p:cNvPr id="12" name="Retângulo 11"/>
            <p:cNvSpPr/>
            <p:nvPr/>
          </p:nvSpPr>
          <p:spPr>
            <a:xfrm>
              <a:off x="3707904" y="5733256"/>
              <a:ext cx="576064" cy="36004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rgbClr val="FF0000"/>
                  </a:solidFill>
                </a:rPr>
                <a:t>3</a:t>
              </a:r>
              <a:endParaRPr lang="pt-BR" b="1" dirty="0">
                <a:solidFill>
                  <a:srgbClr val="FF0000"/>
                </a:solidFill>
              </a:endParaRPr>
            </a:p>
          </p:txBody>
        </p:sp>
        <p:sp>
          <p:nvSpPr>
            <p:cNvPr id="13" name="Retângulo 12"/>
            <p:cNvSpPr/>
            <p:nvPr/>
          </p:nvSpPr>
          <p:spPr>
            <a:xfrm>
              <a:off x="4283968" y="5733256"/>
              <a:ext cx="576064" cy="36004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rgbClr val="FF0000"/>
                  </a:solidFill>
                </a:rPr>
                <a:t>4</a:t>
              </a:r>
              <a:endParaRPr lang="pt-BR" b="1" dirty="0">
                <a:solidFill>
                  <a:srgbClr val="FF0000"/>
                </a:solidFill>
              </a:endParaRPr>
            </a:p>
          </p:txBody>
        </p:sp>
        <p:sp>
          <p:nvSpPr>
            <p:cNvPr id="14" name="Retângulo 13"/>
            <p:cNvSpPr/>
            <p:nvPr/>
          </p:nvSpPr>
          <p:spPr>
            <a:xfrm>
              <a:off x="4860032" y="5733256"/>
              <a:ext cx="576064" cy="36004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rgbClr val="FF0000"/>
                  </a:solidFill>
                </a:rPr>
                <a:t>-2</a:t>
              </a:r>
              <a:endParaRPr lang="pt-BR" b="1" dirty="0">
                <a:solidFill>
                  <a:srgbClr val="FF0000"/>
                </a:solidFill>
              </a:endParaRPr>
            </a:p>
          </p:txBody>
        </p:sp>
        <p:sp>
          <p:nvSpPr>
            <p:cNvPr id="15" name="Retângulo 14"/>
            <p:cNvSpPr/>
            <p:nvPr/>
          </p:nvSpPr>
          <p:spPr>
            <a:xfrm>
              <a:off x="5436096" y="5733256"/>
              <a:ext cx="576064" cy="36004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rgbClr val="FF0000"/>
                  </a:solidFill>
                </a:rPr>
                <a:t>xx</a:t>
              </a:r>
              <a:endParaRPr lang="pt-BR" b="1" dirty="0">
                <a:solidFill>
                  <a:srgbClr val="FF0000"/>
                </a:solidFill>
              </a:endParaRPr>
            </a:p>
          </p:txBody>
        </p:sp>
        <p:sp>
          <p:nvSpPr>
            <p:cNvPr id="16" name="Retângulo 15"/>
            <p:cNvSpPr/>
            <p:nvPr/>
          </p:nvSpPr>
          <p:spPr>
            <a:xfrm>
              <a:off x="1403648" y="5733256"/>
              <a:ext cx="576064" cy="36004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rgbClr val="FF0000"/>
                  </a:solidFill>
                </a:rPr>
                <a:t>xx</a:t>
              </a:r>
              <a:endParaRPr lang="pt-BR" b="1" dirty="0">
                <a:solidFill>
                  <a:srgbClr val="FF0000"/>
                </a:solidFill>
              </a:endParaRPr>
            </a:p>
          </p:txBody>
        </p:sp>
        <p:sp>
          <p:nvSpPr>
            <p:cNvPr id="17" name="Retângulo 16"/>
            <p:cNvSpPr/>
            <p:nvPr/>
          </p:nvSpPr>
          <p:spPr>
            <a:xfrm>
              <a:off x="6012160" y="5733256"/>
              <a:ext cx="576064" cy="36004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rgbClr val="FF0000"/>
                  </a:solidFill>
                </a:rPr>
                <a:t>xx</a:t>
              </a:r>
              <a:endParaRPr lang="pt-BR" b="1" dirty="0">
                <a:solidFill>
                  <a:srgbClr val="FF0000"/>
                </a:solidFill>
              </a:endParaRPr>
            </a:p>
          </p:txBody>
        </p:sp>
        <p:sp>
          <p:nvSpPr>
            <p:cNvPr id="18" name="Retângulo 17"/>
            <p:cNvSpPr/>
            <p:nvPr/>
          </p:nvSpPr>
          <p:spPr>
            <a:xfrm>
              <a:off x="6588224" y="5733256"/>
              <a:ext cx="576064" cy="36004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rgbClr val="FF0000"/>
                  </a:solidFill>
                </a:rPr>
                <a:t>xx</a:t>
              </a:r>
              <a:endParaRPr lang="pt-BR" b="1" dirty="0">
                <a:solidFill>
                  <a:srgbClr val="FF0000"/>
                </a:solidFill>
              </a:endParaRPr>
            </a:p>
          </p:txBody>
        </p:sp>
        <p:sp>
          <p:nvSpPr>
            <p:cNvPr id="19" name="Retângulo 18"/>
            <p:cNvSpPr/>
            <p:nvPr/>
          </p:nvSpPr>
          <p:spPr>
            <a:xfrm>
              <a:off x="7164288" y="5733256"/>
              <a:ext cx="576064" cy="36004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rgbClr val="FF0000"/>
                  </a:solidFill>
                </a:rPr>
                <a:t>xx</a:t>
              </a:r>
              <a:endParaRPr lang="pt-BR" b="1" dirty="0">
                <a:solidFill>
                  <a:srgbClr val="FF0000"/>
                </a:solidFill>
              </a:endParaRPr>
            </a:p>
          </p:txBody>
        </p:sp>
        <p:sp>
          <p:nvSpPr>
            <p:cNvPr id="21" name="Retângulo 20"/>
            <p:cNvSpPr/>
            <p:nvPr/>
          </p:nvSpPr>
          <p:spPr>
            <a:xfrm>
              <a:off x="1403648" y="5229200"/>
              <a:ext cx="576064" cy="36004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a</a:t>
              </a:r>
              <a:endParaRPr lang="pt-BR" b="1" dirty="0">
                <a:solidFill>
                  <a:schemeClr val="tx1"/>
                </a:solidFill>
              </a:endParaRPr>
            </a:p>
          </p:txBody>
        </p:sp>
        <p:cxnSp>
          <p:nvCxnSpPr>
            <p:cNvPr id="23" name="Conector angulado 22"/>
            <p:cNvCxnSpPr>
              <a:stCxn id="21" idx="3"/>
              <a:endCxn id="4" idx="0"/>
            </p:cNvCxnSpPr>
            <p:nvPr/>
          </p:nvCxnSpPr>
          <p:spPr>
            <a:xfrm>
              <a:off x="1979712" y="5409220"/>
              <a:ext cx="288032" cy="324036"/>
            </a:xfrm>
            <a:prstGeom prst="bentConnector2">
              <a:avLst/>
            </a:prstGeom>
            <a:ln w="50800" cmpd="sng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Estruturas de dados (com R)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Vetores</a:t>
            </a:r>
          </a:p>
          <a:p>
            <a:pPr lvl="1"/>
            <a:r>
              <a:rPr lang="pt-BR" dirty="0" smtClean="0"/>
              <a:t>Exemplo</a:t>
            </a:r>
          </a:p>
          <a:p>
            <a:pPr lvl="3"/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a &lt;- c(1, 5, 2, 3, 4, -2)</a:t>
            </a:r>
          </a:p>
          <a:p>
            <a:pPr lvl="3"/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a[1]</a:t>
            </a:r>
          </a:p>
          <a:p>
            <a:pPr lvl="3"/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a[-1]</a:t>
            </a:r>
          </a:p>
          <a:p>
            <a:pPr lvl="3"/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b &lt;-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matrix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(c(1, 5, 2, 3, 4, -2),</a:t>
            </a:r>
          </a:p>
          <a:p>
            <a:pPr lvl="3"/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nrow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=2,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ncol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=3,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byrow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=TRUE)</a:t>
            </a:r>
          </a:p>
          <a:p>
            <a:pPr lvl="3"/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b[2, 3]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Estruturas de dados (com R)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Listas</a:t>
            </a:r>
          </a:p>
          <a:p>
            <a:pPr lvl="1"/>
            <a:r>
              <a:rPr lang="pt-BR" dirty="0" smtClean="0"/>
              <a:t>Conjunto </a:t>
            </a:r>
            <a:r>
              <a:rPr lang="pt-BR" dirty="0" err="1" smtClean="0"/>
              <a:t>não-contíguo</a:t>
            </a:r>
            <a:r>
              <a:rPr lang="pt-BR" dirty="0" smtClean="0"/>
              <a:t> de dados</a:t>
            </a:r>
          </a:p>
          <a:p>
            <a:pPr lvl="3"/>
            <a:r>
              <a:rPr lang="pt-BR" dirty="0" smtClean="0"/>
              <a:t>Em R, dados podem ser heterogêneos</a:t>
            </a:r>
          </a:p>
          <a:p>
            <a:pPr lvl="2"/>
            <a:r>
              <a:rPr lang="pt-BR" dirty="0" smtClean="0"/>
              <a:t>Simplesmente encadeada, duplamente encadeada</a:t>
            </a:r>
          </a:p>
          <a:p>
            <a:pPr lvl="2"/>
            <a:r>
              <a:rPr lang="pt-BR" dirty="0" smtClean="0"/>
              <a:t>Com ou sem suporte do dado final</a:t>
            </a:r>
          </a:p>
          <a:p>
            <a:endParaRPr lang="pt-BR" dirty="0"/>
          </a:p>
        </p:txBody>
      </p:sp>
      <p:grpSp>
        <p:nvGrpSpPr>
          <p:cNvPr id="67" name="Grupo 66"/>
          <p:cNvGrpSpPr/>
          <p:nvPr/>
        </p:nvGrpSpPr>
        <p:grpSpPr>
          <a:xfrm>
            <a:off x="1583668" y="4941168"/>
            <a:ext cx="5976664" cy="1080120"/>
            <a:chOff x="1583668" y="4941168"/>
            <a:chExt cx="5976664" cy="1080120"/>
          </a:xfrm>
        </p:grpSpPr>
        <p:sp>
          <p:nvSpPr>
            <p:cNvPr id="5" name="Retângulo 4"/>
            <p:cNvSpPr/>
            <p:nvPr/>
          </p:nvSpPr>
          <p:spPr>
            <a:xfrm>
              <a:off x="2375756" y="5661248"/>
              <a:ext cx="576064" cy="36004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rgbClr val="FF0000"/>
                  </a:solidFill>
                </a:rPr>
                <a:t>1</a:t>
              </a:r>
              <a:endParaRPr lang="pt-BR" b="1" dirty="0">
                <a:solidFill>
                  <a:srgbClr val="FF0000"/>
                </a:solidFill>
              </a:endParaRPr>
            </a:p>
          </p:txBody>
        </p:sp>
        <p:sp>
          <p:nvSpPr>
            <p:cNvPr id="6" name="Retângulo 5"/>
            <p:cNvSpPr/>
            <p:nvPr/>
          </p:nvSpPr>
          <p:spPr>
            <a:xfrm>
              <a:off x="3311860" y="5661248"/>
              <a:ext cx="576064" cy="36004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rgbClr val="FF0000"/>
                  </a:solidFill>
                </a:rPr>
                <a:t>4</a:t>
              </a:r>
              <a:endParaRPr lang="pt-BR" b="1" dirty="0">
                <a:solidFill>
                  <a:srgbClr val="FF0000"/>
                </a:solidFill>
              </a:endParaRPr>
            </a:p>
          </p:txBody>
        </p:sp>
        <p:sp>
          <p:nvSpPr>
            <p:cNvPr id="7" name="Retângulo 6"/>
            <p:cNvSpPr/>
            <p:nvPr/>
          </p:nvSpPr>
          <p:spPr>
            <a:xfrm>
              <a:off x="4247964" y="5661248"/>
              <a:ext cx="576064" cy="36004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rgbClr val="FF0000"/>
                  </a:solidFill>
                </a:rPr>
                <a:t>5</a:t>
              </a:r>
              <a:endParaRPr lang="pt-BR" b="1" dirty="0">
                <a:solidFill>
                  <a:srgbClr val="FF0000"/>
                </a:solidFill>
              </a:endParaRPr>
            </a:p>
          </p:txBody>
        </p:sp>
        <p:sp>
          <p:nvSpPr>
            <p:cNvPr id="8" name="Retângulo 7"/>
            <p:cNvSpPr/>
            <p:nvPr/>
          </p:nvSpPr>
          <p:spPr>
            <a:xfrm>
              <a:off x="5184068" y="5661248"/>
              <a:ext cx="576064" cy="36004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rgbClr val="FF0000"/>
                  </a:solidFill>
                </a:rPr>
                <a:t>2</a:t>
              </a:r>
              <a:endParaRPr lang="pt-BR" b="1" dirty="0">
                <a:solidFill>
                  <a:srgbClr val="FF0000"/>
                </a:solidFill>
              </a:endParaRPr>
            </a:p>
          </p:txBody>
        </p:sp>
        <p:sp>
          <p:nvSpPr>
            <p:cNvPr id="9" name="Retângulo 8"/>
            <p:cNvSpPr/>
            <p:nvPr/>
          </p:nvSpPr>
          <p:spPr>
            <a:xfrm>
              <a:off x="6084168" y="5661248"/>
              <a:ext cx="576064" cy="36004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rgbClr val="FF0000"/>
                  </a:solidFill>
                </a:rPr>
                <a:t>3</a:t>
              </a:r>
              <a:endParaRPr lang="pt-BR" b="1" dirty="0">
                <a:solidFill>
                  <a:srgbClr val="FF0000"/>
                </a:solidFill>
              </a:endParaRPr>
            </a:p>
          </p:txBody>
        </p:sp>
        <p:sp>
          <p:nvSpPr>
            <p:cNvPr id="10" name="Retângulo 9"/>
            <p:cNvSpPr/>
            <p:nvPr/>
          </p:nvSpPr>
          <p:spPr>
            <a:xfrm>
              <a:off x="6984268" y="5661248"/>
              <a:ext cx="576064" cy="36004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rgbClr val="FF0000"/>
                  </a:solidFill>
                </a:rPr>
                <a:t>-2</a:t>
              </a:r>
              <a:endParaRPr lang="pt-BR" b="1" dirty="0">
                <a:solidFill>
                  <a:srgbClr val="FF0000"/>
                </a:solidFill>
              </a:endParaRPr>
            </a:p>
          </p:txBody>
        </p:sp>
        <p:sp>
          <p:nvSpPr>
            <p:cNvPr id="16" name="Retângulo 15"/>
            <p:cNvSpPr/>
            <p:nvPr/>
          </p:nvSpPr>
          <p:spPr>
            <a:xfrm>
              <a:off x="2375756" y="5445224"/>
              <a:ext cx="576064" cy="21602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 dirty="0">
                <a:solidFill>
                  <a:srgbClr val="FF0000"/>
                </a:solidFill>
              </a:endParaRPr>
            </a:p>
          </p:txBody>
        </p:sp>
        <p:sp>
          <p:nvSpPr>
            <p:cNvPr id="17" name="Retângulo 16"/>
            <p:cNvSpPr/>
            <p:nvPr/>
          </p:nvSpPr>
          <p:spPr>
            <a:xfrm>
              <a:off x="3311860" y="5445224"/>
              <a:ext cx="576064" cy="21602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 dirty="0">
                <a:solidFill>
                  <a:srgbClr val="FF0000"/>
                </a:solidFill>
              </a:endParaRPr>
            </a:p>
          </p:txBody>
        </p:sp>
        <p:sp>
          <p:nvSpPr>
            <p:cNvPr id="18" name="Retângulo 17"/>
            <p:cNvSpPr/>
            <p:nvPr/>
          </p:nvSpPr>
          <p:spPr>
            <a:xfrm>
              <a:off x="4247964" y="5445224"/>
              <a:ext cx="576064" cy="21602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 dirty="0">
                <a:solidFill>
                  <a:srgbClr val="FF0000"/>
                </a:solidFill>
              </a:endParaRPr>
            </a:p>
          </p:txBody>
        </p:sp>
        <p:sp>
          <p:nvSpPr>
            <p:cNvPr id="19" name="Retângulo 18"/>
            <p:cNvSpPr/>
            <p:nvPr/>
          </p:nvSpPr>
          <p:spPr>
            <a:xfrm>
              <a:off x="5184068" y="5445224"/>
              <a:ext cx="576064" cy="21602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 dirty="0">
                <a:solidFill>
                  <a:srgbClr val="FF0000"/>
                </a:solidFill>
              </a:endParaRPr>
            </a:p>
          </p:txBody>
        </p:sp>
        <p:sp>
          <p:nvSpPr>
            <p:cNvPr id="20" name="Retângulo 19"/>
            <p:cNvSpPr/>
            <p:nvPr/>
          </p:nvSpPr>
          <p:spPr>
            <a:xfrm>
              <a:off x="6084168" y="5445224"/>
              <a:ext cx="576064" cy="21602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 dirty="0">
                <a:solidFill>
                  <a:srgbClr val="FF0000"/>
                </a:solidFill>
              </a:endParaRPr>
            </a:p>
          </p:txBody>
        </p:sp>
        <p:sp>
          <p:nvSpPr>
            <p:cNvPr id="21" name="Retângulo 20"/>
            <p:cNvSpPr/>
            <p:nvPr/>
          </p:nvSpPr>
          <p:spPr>
            <a:xfrm>
              <a:off x="6984268" y="5445224"/>
              <a:ext cx="576064" cy="21602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 dirty="0">
                <a:solidFill>
                  <a:srgbClr val="FF0000"/>
                </a:solidFill>
              </a:endParaRPr>
            </a:p>
          </p:txBody>
        </p:sp>
        <p:sp>
          <p:nvSpPr>
            <p:cNvPr id="23" name="Retângulo 22"/>
            <p:cNvSpPr/>
            <p:nvPr/>
          </p:nvSpPr>
          <p:spPr>
            <a:xfrm>
              <a:off x="1583668" y="4941168"/>
              <a:ext cx="576064" cy="36004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a</a:t>
              </a:r>
              <a:endParaRPr lang="pt-BR" b="1" dirty="0">
                <a:solidFill>
                  <a:schemeClr val="tx1"/>
                </a:solidFill>
              </a:endParaRPr>
            </a:p>
          </p:txBody>
        </p:sp>
        <p:cxnSp>
          <p:nvCxnSpPr>
            <p:cNvPr id="25" name="Conector angulado 24"/>
            <p:cNvCxnSpPr>
              <a:stCxn id="23" idx="3"/>
              <a:endCxn id="16" idx="0"/>
            </p:cNvCxnSpPr>
            <p:nvPr/>
          </p:nvCxnSpPr>
          <p:spPr>
            <a:xfrm>
              <a:off x="2159732" y="5121188"/>
              <a:ext cx="504056" cy="324036"/>
            </a:xfrm>
            <a:prstGeom prst="bentConnector2">
              <a:avLst/>
            </a:prstGeom>
            <a:ln w="508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ector angulado 27"/>
            <p:cNvCxnSpPr>
              <a:stCxn id="16" idx="3"/>
              <a:endCxn id="18" idx="0"/>
            </p:cNvCxnSpPr>
            <p:nvPr/>
          </p:nvCxnSpPr>
          <p:spPr>
            <a:xfrm flipV="1">
              <a:off x="2951820" y="5445224"/>
              <a:ext cx="1584176" cy="108012"/>
            </a:xfrm>
            <a:prstGeom prst="bentConnector4">
              <a:avLst>
                <a:gd name="adj1" fmla="val 10415"/>
                <a:gd name="adj2" fmla="val 311643"/>
              </a:avLst>
            </a:prstGeom>
            <a:ln w="508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Conector de seta reta 31"/>
            <p:cNvCxnSpPr>
              <a:stCxn id="18" idx="3"/>
              <a:endCxn id="19" idx="1"/>
            </p:cNvCxnSpPr>
            <p:nvPr/>
          </p:nvCxnSpPr>
          <p:spPr>
            <a:xfrm>
              <a:off x="4824028" y="5553236"/>
              <a:ext cx="360040" cy="0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onector de seta reta 33"/>
            <p:cNvCxnSpPr>
              <a:stCxn id="19" idx="3"/>
              <a:endCxn id="20" idx="1"/>
            </p:cNvCxnSpPr>
            <p:nvPr/>
          </p:nvCxnSpPr>
          <p:spPr>
            <a:xfrm>
              <a:off x="5760132" y="5553236"/>
              <a:ext cx="324036" cy="0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Forma 39"/>
            <p:cNvCxnSpPr>
              <a:stCxn id="17" idx="3"/>
              <a:endCxn id="21" idx="0"/>
            </p:cNvCxnSpPr>
            <p:nvPr/>
          </p:nvCxnSpPr>
          <p:spPr>
            <a:xfrm flipV="1">
              <a:off x="3887924" y="5445224"/>
              <a:ext cx="3384376" cy="108012"/>
            </a:xfrm>
            <a:prstGeom prst="bentConnector4">
              <a:avLst>
                <a:gd name="adj1" fmla="val 4963"/>
                <a:gd name="adj2" fmla="val 607145"/>
              </a:avLst>
            </a:prstGeom>
            <a:ln w="50800">
              <a:solidFill>
                <a:schemeClr val="tx1">
                  <a:lumMod val="85000"/>
                  <a:lumOff val="1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Forma 43"/>
            <p:cNvCxnSpPr>
              <a:stCxn id="23" idx="0"/>
              <a:endCxn id="21" idx="3"/>
            </p:cNvCxnSpPr>
            <p:nvPr/>
          </p:nvCxnSpPr>
          <p:spPr>
            <a:xfrm rot="16200000" flipH="1">
              <a:off x="4409982" y="2402886"/>
              <a:ext cx="612068" cy="5688632"/>
            </a:xfrm>
            <a:prstGeom prst="bentConnector4">
              <a:avLst>
                <a:gd name="adj1" fmla="val -37349"/>
                <a:gd name="adj2" fmla="val 104019"/>
              </a:avLst>
            </a:prstGeom>
            <a:ln w="508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Conector angulado 63"/>
            <p:cNvCxnSpPr>
              <a:stCxn id="20" idx="3"/>
              <a:endCxn id="17" idx="0"/>
            </p:cNvCxnSpPr>
            <p:nvPr/>
          </p:nvCxnSpPr>
          <p:spPr>
            <a:xfrm flipH="1" flipV="1">
              <a:off x="3599892" y="5445224"/>
              <a:ext cx="3060340" cy="108012"/>
            </a:xfrm>
            <a:prstGeom prst="bentConnector4">
              <a:avLst>
                <a:gd name="adj1" fmla="val -7470"/>
                <a:gd name="adj2" fmla="val 471374"/>
              </a:avLst>
            </a:prstGeom>
            <a:ln w="50800">
              <a:solidFill>
                <a:schemeClr val="tx1">
                  <a:lumMod val="65000"/>
                  <a:lumOff val="3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Estruturas de dados (com R)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Listas</a:t>
            </a:r>
          </a:p>
          <a:p>
            <a:pPr lvl="1"/>
            <a:r>
              <a:rPr lang="pt-BR" dirty="0" smtClean="0"/>
              <a:t>Exemplo</a:t>
            </a:r>
          </a:p>
          <a:p>
            <a:pPr lvl="3"/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c &lt;-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list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(1, 5, 2, 3, 4, -2)</a:t>
            </a:r>
          </a:p>
          <a:p>
            <a:pPr lvl="3"/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c[[1]]</a:t>
            </a:r>
          </a:p>
          <a:p>
            <a:pPr lvl="3"/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d &lt;-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list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(c(1, 5, 2), c(3, 4, -2))</a:t>
            </a:r>
          </a:p>
          <a:p>
            <a:pPr lvl="3"/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d</a:t>
            </a:r>
          </a:p>
          <a:p>
            <a:pPr lvl="3"/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d[[2]]</a:t>
            </a:r>
            <a:endParaRPr lang="pt-BR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Estruturas de dados (com R)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i="1" dirty="0" err="1" smtClean="0"/>
              <a:t>Dataframe</a:t>
            </a:r>
            <a:endParaRPr lang="pt-BR" i="1" dirty="0" smtClean="0"/>
          </a:p>
          <a:p>
            <a:pPr lvl="1"/>
            <a:r>
              <a:rPr lang="pt-BR" dirty="0" smtClean="0"/>
              <a:t>Estrutura particular do R</a:t>
            </a:r>
          </a:p>
          <a:p>
            <a:pPr lvl="1"/>
            <a:r>
              <a:rPr lang="pt-BR" dirty="0" smtClean="0"/>
              <a:t>Arranjo de dados em linhas e colunas</a:t>
            </a:r>
          </a:p>
          <a:p>
            <a:pPr lvl="2"/>
            <a:r>
              <a:rPr lang="pt-BR" dirty="0" smtClean="0"/>
              <a:t>Parece matriz mas não é (</a:t>
            </a:r>
            <a:r>
              <a:rPr lang="pt-BR" i="1" dirty="0" err="1" smtClean="0"/>
              <a:t>Denorex</a:t>
            </a:r>
            <a:r>
              <a:rPr lang="pt-BR" i="1" dirty="0" smtClean="0"/>
              <a:t>!</a:t>
            </a:r>
            <a:r>
              <a:rPr lang="pt-BR" dirty="0" smtClean="0"/>
              <a:t>)</a:t>
            </a:r>
          </a:p>
          <a:p>
            <a:pPr lvl="2"/>
            <a:r>
              <a:rPr lang="pt-BR" dirty="0" smtClean="0"/>
              <a:t>Com suporte estatístico intrínseco</a:t>
            </a:r>
          </a:p>
          <a:p>
            <a:pPr lvl="1"/>
            <a:r>
              <a:rPr lang="pt-BR" dirty="0" smtClean="0"/>
              <a:t>Exemplo</a:t>
            </a:r>
          </a:p>
          <a:p>
            <a:pPr lvl="3"/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dados &lt;- data.frame(</a:t>
            </a:r>
          </a:p>
          <a:p>
            <a:pPr lvl="3"/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  instante=c('s1','s2','s3','s4','s5'),</a:t>
            </a:r>
          </a:p>
          <a:p>
            <a:pPr lvl="3"/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  temperatura=c(24,24.5,23,22,30),</a:t>
            </a:r>
          </a:p>
          <a:p>
            <a:pPr lvl="3"/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pressaoatm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=c(760,761,750,780,772))</a:t>
            </a:r>
          </a:p>
          <a:p>
            <a:pPr lvl="3"/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summary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(dados)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 de dados (com R)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Grafos</a:t>
            </a:r>
          </a:p>
          <a:p>
            <a:pPr lvl="1"/>
            <a:r>
              <a:rPr lang="pt-BR" dirty="0" smtClean="0"/>
              <a:t>G = (V, E)</a:t>
            </a:r>
          </a:p>
          <a:p>
            <a:pPr lvl="2"/>
            <a:r>
              <a:rPr lang="pt-BR" dirty="0" smtClean="0"/>
              <a:t>V: conjunto de vértices/nós v</a:t>
            </a:r>
          </a:p>
          <a:p>
            <a:pPr lvl="2"/>
            <a:r>
              <a:rPr lang="pt-BR" dirty="0" smtClean="0"/>
              <a:t>E: conjunto de arestas formadas por partes de v in V</a:t>
            </a:r>
          </a:p>
          <a:p>
            <a:pPr lvl="3"/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x, y \in V | (x, y) \in E</a:t>
            </a:r>
          </a:p>
          <a:p>
            <a:pPr lvl="2"/>
            <a:r>
              <a:rPr lang="pt-BR" dirty="0" smtClean="0"/>
              <a:t>Pode ser direcionado ou não direcionado</a:t>
            </a:r>
          </a:p>
          <a:p>
            <a:pPr lvl="3"/>
            <a:r>
              <a:rPr lang="pt-BR" dirty="0" smtClean="0"/>
              <a:t>Orientação de grafo (direção das arestas)</a:t>
            </a:r>
          </a:p>
          <a:p>
            <a:pPr lvl="2"/>
            <a:r>
              <a:rPr lang="pt-BR" dirty="0" smtClean="0"/>
              <a:t>Suas arestas podem ter pesos ou não</a:t>
            </a:r>
          </a:p>
          <a:p>
            <a:pPr lvl="2"/>
            <a:r>
              <a:rPr lang="pt-BR" dirty="0" smtClean="0"/>
              <a:t>G </a:t>
            </a:r>
            <a:r>
              <a:rPr lang="pt-BR" dirty="0" smtClean="0">
                <a:sym typeface="Wingdings"/>
              </a:rPr>
              <a:t></a:t>
            </a:r>
            <a:r>
              <a:rPr lang="pt-BR" dirty="0" smtClean="0"/>
              <a:t> matriz de incidência</a:t>
            </a:r>
          </a:p>
          <a:p>
            <a:pPr lvl="3"/>
            <a:r>
              <a:rPr lang="pt-BR" dirty="0" smtClean="0"/>
              <a:t>Posto sempre menor do que |V(G)| (=número de vértices)</a:t>
            </a:r>
            <a:endParaRPr lang="pt-B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962</TotalTime>
  <Words>601</Words>
  <Application>Microsoft Office PowerPoint</Application>
  <PresentationFormat>Apresentação na tela (4:3)</PresentationFormat>
  <Paragraphs>146</Paragraphs>
  <Slides>14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5" baseType="lpstr">
      <vt:lpstr>Mediano</vt:lpstr>
      <vt:lpstr>Revisão: Estruturas de dados</vt:lpstr>
      <vt:lpstr>Estruturas de dados (com R)</vt:lpstr>
      <vt:lpstr>Estruturas de dados (com R)</vt:lpstr>
      <vt:lpstr>Estruturas de dados (com R)</vt:lpstr>
      <vt:lpstr>Estruturas de dados (com R)</vt:lpstr>
      <vt:lpstr>Estruturas de dados (com R)</vt:lpstr>
      <vt:lpstr>Estruturas de dados (com R)</vt:lpstr>
      <vt:lpstr>Estruturas de dados (com R)</vt:lpstr>
      <vt:lpstr>Estrutura de dados (com R)</vt:lpstr>
      <vt:lpstr>Estrutura de dados (com R)</vt:lpstr>
      <vt:lpstr>Estrutura de dados (com R)</vt:lpstr>
      <vt:lpstr>Estrutura de dados (com R)</vt:lpstr>
      <vt:lpstr>Estrutura de dados (com R)</vt:lpstr>
      <vt:lpstr>Estrutura de dados (com R)</vt:lpstr>
    </vt:vector>
  </TitlesOfParts>
  <Company>Escritório de Casa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Introdução</dc:title>
  <dc:subject>Sinais e sistemas</dc:subject>
  <dc:creator>Marcelo Rosa</dc:creator>
  <cp:lastModifiedBy>Marcelo de Oliveira Rosa</cp:lastModifiedBy>
  <cp:revision>97</cp:revision>
  <dcterms:created xsi:type="dcterms:W3CDTF">2010-07-26T15:10:49Z</dcterms:created>
  <dcterms:modified xsi:type="dcterms:W3CDTF">2019-09-09T17:19:19Z</dcterms:modified>
  <cp:category>Notas de aula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64440492-4C8B-11D1-8B70-080036B11A03}" pid="4">
    <vt:lpwstr>Marcelo Rosa</vt:lpwstr>
  </property>
</Properties>
</file>