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63" r:id="rId3"/>
    <p:sldId id="264" r:id="rId4"/>
    <p:sldId id="262" r:id="rId5"/>
    <p:sldId id="268" r:id="rId6"/>
    <p:sldId id="267" r:id="rId7"/>
    <p:sldId id="273" r:id="rId8"/>
    <p:sldId id="269" r:id="rId9"/>
    <p:sldId id="271" r:id="rId10"/>
    <p:sldId id="266" r:id="rId11"/>
    <p:sldId id="265" r:id="rId12"/>
    <p:sldId id="272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3068" autoAdjust="0"/>
  </p:normalViewPr>
  <p:slideViewPr>
    <p:cSldViewPr>
      <p:cViewPr varScale="1">
        <p:scale>
          <a:sx n="93" d="100"/>
          <a:sy n="93" d="100"/>
        </p:scale>
        <p:origin x="-8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Princípio</a:t>
            </a:r>
            <a:r>
              <a:rPr lang="pt-BR" baseline="0" dirty="0" smtClean="0"/>
              <a:t> </a:t>
            </a:r>
            <a:r>
              <a:rPr lang="pt-BR" baseline="0" dirty="0" smtClean="0"/>
              <a:t>de </a:t>
            </a:r>
            <a:r>
              <a:rPr lang="pt-BR" baseline="0" dirty="0" err="1" smtClean="0"/>
              <a:t>Pareto</a:t>
            </a:r>
            <a:r>
              <a:rPr lang="pt-BR" baseline="0" dirty="0" smtClean="0"/>
              <a:t>: 80% da riqueza está com 20% das </a:t>
            </a:r>
            <a:r>
              <a:rPr lang="pt-BR" baseline="0" dirty="0" smtClean="0"/>
              <a:t>pessoas</a:t>
            </a:r>
          </a:p>
          <a:p>
            <a:r>
              <a:rPr lang="pt-BR" baseline="0" dirty="0" smtClean="0"/>
              <a:t>Distribuição de Poisson: # eventos </a:t>
            </a:r>
            <a:r>
              <a:rPr lang="pt-BR" baseline="0" smtClean="0"/>
              <a:t>no tempo/espaço, </a:t>
            </a:r>
            <a:r>
              <a:rPr lang="pt-BR" baseline="0" dirty="0" smtClean="0"/>
              <a:t>se tais eventos são independentes (entre si) e ocorrem a uma </a:t>
            </a:r>
            <a:r>
              <a:rPr lang="pt-BR" baseline="0" smtClean="0"/>
              <a:t>taxa fixa.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 smtClean="0"/>
              <a:t>Revisão:</a:t>
            </a:r>
            <a:br>
              <a:rPr lang="pt-BR" dirty="0" smtClean="0"/>
            </a:br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Variável aleatória</a:t>
            </a:r>
          </a:p>
          <a:p>
            <a:pPr lvl="1"/>
            <a:r>
              <a:rPr lang="pt-BR" dirty="0" smtClean="0"/>
              <a:t>Exemplos:</a:t>
            </a:r>
          </a:p>
          <a:p>
            <a:pPr lvl="2"/>
            <a:r>
              <a:rPr lang="pt-BR" dirty="0" smtClean="0"/>
              <a:t>Dados</a:t>
            </a:r>
          </a:p>
          <a:p>
            <a:pPr lvl="3"/>
            <a:r>
              <a:rPr lang="pt-BR" dirty="0" smtClean="0"/>
              <a:t>6 </a:t>
            </a:r>
            <a:r>
              <a:rPr lang="pt-BR" b="1" dirty="0" smtClean="0"/>
              <a:t>eventos</a:t>
            </a:r>
            <a:r>
              <a:rPr lang="pt-BR" dirty="0" smtClean="0"/>
              <a:t> possíveis e equiprováveis</a:t>
            </a:r>
          </a:p>
          <a:p>
            <a:pPr lvl="2"/>
            <a:r>
              <a:rPr lang="pt-BR" dirty="0" err="1" smtClean="0"/>
              <a:t>Mega-Sena</a:t>
            </a:r>
            <a:endParaRPr lang="pt-BR" dirty="0" smtClean="0"/>
          </a:p>
          <a:p>
            <a:pPr lvl="3"/>
            <a:r>
              <a:rPr lang="pt-BR" dirty="0" smtClean="0"/>
              <a:t>C(60, 6) = 60!/6!/54! = 50.063.860 </a:t>
            </a:r>
            <a:r>
              <a:rPr lang="pt-BR" b="1" dirty="0" smtClean="0"/>
              <a:t>eventos</a:t>
            </a:r>
            <a:r>
              <a:rPr lang="pt-BR" dirty="0" smtClean="0"/>
              <a:t> equiprováveis</a:t>
            </a:r>
          </a:p>
          <a:p>
            <a:pPr lvl="3"/>
            <a:endParaRPr lang="pt-BR" dirty="0" smtClean="0"/>
          </a:p>
          <a:p>
            <a:pPr lvl="1"/>
            <a:r>
              <a:rPr lang="pt-BR" dirty="0" smtClean="0"/>
              <a:t>Eventos equiprováveis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função densidade de probabilidade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uniforme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Medidas de tendência central</a:t>
            </a:r>
          </a:p>
          <a:p>
            <a:pPr lvl="1"/>
            <a:r>
              <a:rPr lang="pt-BR" dirty="0" smtClean="0"/>
              <a:t>Obter o valor representativo de uma amostra</a:t>
            </a:r>
          </a:p>
          <a:p>
            <a:pPr lvl="2"/>
            <a:r>
              <a:rPr lang="pt-BR" dirty="0" smtClean="0"/>
              <a:t>“Centro” da distribuição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Esperança matemática – E[X]</a:t>
            </a:r>
          </a:p>
          <a:p>
            <a:pPr lvl="2"/>
            <a:r>
              <a:rPr lang="pt-BR" dirty="0" smtClean="0"/>
              <a:t>Momento de primeira ordem de X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Para eventos equiprováveis </a:t>
            </a:r>
            <a:r>
              <a:rPr lang="pt-BR" dirty="0" smtClean="0">
                <a:sym typeface="Wingdings"/>
              </a:rPr>
              <a:t> média dos valores de X</a:t>
            </a:r>
            <a:endParaRPr lang="pt-BR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6788" y="4282160"/>
            <a:ext cx="2380952" cy="990476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29116" y="4253588"/>
            <a:ext cx="2438096" cy="10476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Medidas de dispersão</a:t>
            </a:r>
          </a:p>
          <a:p>
            <a:pPr lvl="1"/>
            <a:r>
              <a:rPr lang="pt-BR" dirty="0" smtClean="0"/>
              <a:t>Como os valores da variável aleatória estão espalhados</a:t>
            </a:r>
          </a:p>
          <a:p>
            <a:pPr lvl="2"/>
            <a:r>
              <a:rPr lang="pt-BR" dirty="0" smtClean="0"/>
              <a:t>“Largura” da distribuição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Variância – E[(</a:t>
            </a:r>
            <a:r>
              <a:rPr lang="pt-BR" dirty="0" err="1" smtClean="0"/>
              <a:t>X-µ</a:t>
            </a:r>
            <a:r>
              <a:rPr lang="pt-BR" dirty="0" smtClean="0"/>
              <a:t>)</a:t>
            </a:r>
            <a:r>
              <a:rPr lang="pt-BR" baseline="30000" dirty="0" smtClean="0"/>
              <a:t>2</a:t>
            </a:r>
            <a:r>
              <a:rPr lang="pt-BR" dirty="0" smtClean="0"/>
              <a:t>]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05333" y="4416200"/>
            <a:ext cx="3733334" cy="380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Outras medidas</a:t>
            </a:r>
          </a:p>
          <a:p>
            <a:pPr lvl="1"/>
            <a:r>
              <a:rPr lang="pt-BR" dirty="0" smtClean="0"/>
              <a:t>Assimetria</a:t>
            </a:r>
          </a:p>
          <a:p>
            <a:pPr lvl="2"/>
            <a:r>
              <a:rPr lang="pt-BR" dirty="0" smtClean="0"/>
              <a:t>Inclinação da distribuição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05333" y="3068960"/>
            <a:ext cx="2933334" cy="819048"/>
          </a:xfrm>
          <a:prstGeom prst="rect">
            <a:avLst/>
          </a:prstGeom>
          <a:noFill/>
        </p:spPr>
      </p:pic>
      <p:grpSp>
        <p:nvGrpSpPr>
          <p:cNvPr id="14" name="Grupo 13"/>
          <p:cNvGrpSpPr/>
          <p:nvPr/>
        </p:nvGrpSpPr>
        <p:grpSpPr>
          <a:xfrm>
            <a:off x="2509838" y="4365104"/>
            <a:ext cx="4124325" cy="1665476"/>
            <a:chOff x="4572000" y="3212976"/>
            <a:chExt cx="4124325" cy="1665476"/>
          </a:xfrm>
        </p:grpSpPr>
        <p:pic>
          <p:nvPicPr>
            <p:cNvPr id="3584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0" y="3212976"/>
              <a:ext cx="4124325" cy="1304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CaixaDeTexto 11"/>
            <p:cNvSpPr txBox="1"/>
            <p:nvPr/>
          </p:nvSpPr>
          <p:spPr>
            <a:xfrm>
              <a:off x="5148064" y="4509120"/>
              <a:ext cx="9444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Skew</a:t>
              </a:r>
              <a:r>
                <a:rPr lang="pt-BR" dirty="0" smtClean="0">
                  <a:latin typeface="Constantia" pitchFamily="18" charset="0"/>
                </a:rPr>
                <a:t>&lt;0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7083895" y="4509120"/>
              <a:ext cx="9506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Skew</a:t>
              </a:r>
              <a:r>
                <a:rPr lang="pt-BR" dirty="0" smtClean="0">
                  <a:latin typeface="Constantia" pitchFamily="18" charset="0"/>
                </a:rPr>
                <a:t>&gt;0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Outras medidas</a:t>
            </a:r>
          </a:p>
          <a:p>
            <a:pPr lvl="1"/>
            <a:r>
              <a:rPr lang="pt-BR" dirty="0" smtClean="0"/>
              <a:t>Curtose</a:t>
            </a:r>
          </a:p>
          <a:p>
            <a:pPr lvl="2"/>
            <a:r>
              <a:rPr lang="pt-BR" dirty="0" smtClean="0"/>
              <a:t>Quão “achatada/pontiaguda” é uma distribuição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3905" y="3068960"/>
            <a:ext cx="2876190" cy="819048"/>
          </a:xfrm>
          <a:prstGeom prst="rect">
            <a:avLst/>
          </a:prstGeom>
          <a:noFill/>
        </p:spPr>
      </p:pic>
      <p:grpSp>
        <p:nvGrpSpPr>
          <p:cNvPr id="17" name="Grupo 16"/>
          <p:cNvGrpSpPr/>
          <p:nvPr/>
        </p:nvGrpSpPr>
        <p:grpSpPr>
          <a:xfrm>
            <a:off x="2038473" y="4293096"/>
            <a:ext cx="5067055" cy="1724025"/>
            <a:chOff x="3923928" y="4293096"/>
            <a:chExt cx="5067055" cy="1724025"/>
          </a:xfrm>
        </p:grpSpPr>
        <p:pic>
          <p:nvPicPr>
            <p:cNvPr id="3686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23928" y="4293096"/>
              <a:ext cx="2105025" cy="172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CaixaDeTexto 11"/>
            <p:cNvSpPr txBox="1"/>
            <p:nvPr/>
          </p:nvSpPr>
          <p:spPr>
            <a:xfrm>
              <a:off x="5436096" y="4365104"/>
              <a:ext cx="23969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Kurt&gt;3 </a:t>
              </a:r>
              <a:r>
                <a:rPr lang="pt-BR" dirty="0" smtClean="0">
                  <a:latin typeface="Constantia" pitchFamily="18" charset="0"/>
                  <a:sym typeface="Wingdings"/>
                </a:rPr>
                <a:t> </a:t>
              </a:r>
              <a:r>
                <a:rPr lang="pt-BR" dirty="0" err="1" smtClean="0">
                  <a:latin typeface="Constantia" pitchFamily="18" charset="0"/>
                  <a:sym typeface="Wingdings"/>
                </a:rPr>
                <a:t>leptocúrtica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5724128" y="5229200"/>
              <a:ext cx="23376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Kurt&lt;3 </a:t>
              </a:r>
              <a:r>
                <a:rPr lang="pt-BR" dirty="0" smtClean="0">
                  <a:latin typeface="Constantia" pitchFamily="18" charset="0"/>
                  <a:sym typeface="Wingdings"/>
                </a:rPr>
                <a:t> </a:t>
              </a:r>
              <a:r>
                <a:rPr lang="pt-BR" dirty="0" err="1" smtClean="0">
                  <a:latin typeface="Constantia" pitchFamily="18" charset="0"/>
                  <a:sym typeface="Wingdings"/>
                </a:rPr>
                <a:t>platicúrtica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5652120" y="4797152"/>
              <a:ext cx="33388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Kurt=3 </a:t>
              </a:r>
              <a:r>
                <a:rPr lang="pt-BR" dirty="0" smtClean="0">
                  <a:latin typeface="Constantia" pitchFamily="18" charset="0"/>
                  <a:sym typeface="Wingdings"/>
                </a:rPr>
                <a:t> </a:t>
              </a:r>
              <a:r>
                <a:rPr lang="pt-BR" dirty="0" err="1" smtClean="0">
                  <a:latin typeface="Constantia" pitchFamily="18" charset="0"/>
                  <a:sym typeface="Wingdings"/>
                </a:rPr>
                <a:t>mesocúrtica</a:t>
              </a:r>
              <a:r>
                <a:rPr lang="pt-BR" dirty="0" smtClean="0">
                  <a:latin typeface="Constantia" pitchFamily="18" charset="0"/>
                  <a:sym typeface="Wingdings"/>
                </a:rPr>
                <a:t> – N(µ,</a:t>
              </a:r>
              <a:r>
                <a:rPr lang="el-GR" dirty="0" smtClean="0">
                  <a:latin typeface="Constantia" pitchFamily="18" charset="0"/>
                  <a:sym typeface="Wingdings"/>
                </a:rPr>
                <a:t>σ</a:t>
              </a:r>
              <a:r>
                <a:rPr lang="pt-BR" dirty="0" smtClean="0">
                  <a:latin typeface="Constantia" pitchFamily="18" charset="0"/>
                  <a:sym typeface="Wingdings"/>
                </a:rPr>
                <a:t>)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Qual o intuito de usar estatística sobre dados?</a:t>
            </a:r>
          </a:p>
          <a:p>
            <a:pPr lvl="1"/>
            <a:r>
              <a:rPr lang="pt-BR" dirty="0" smtClean="0"/>
              <a:t>Extrair características principais dos dados com poucas informações/dados.</a:t>
            </a:r>
          </a:p>
          <a:p>
            <a:pPr lvl="2"/>
            <a:r>
              <a:rPr lang="pt-BR" i="1" dirty="0" smtClean="0"/>
              <a:t>Data </a:t>
            </a:r>
            <a:r>
              <a:rPr lang="pt-BR" i="1" dirty="0" err="1" smtClean="0"/>
              <a:t>reduction</a:t>
            </a:r>
            <a:endParaRPr lang="pt-BR" i="1" dirty="0" smtClean="0"/>
          </a:p>
          <a:p>
            <a:pPr lvl="1"/>
            <a:r>
              <a:rPr lang="pt-BR" dirty="0" smtClean="0"/>
              <a:t>Comparar diferentes amostras de dados</a:t>
            </a:r>
          </a:p>
          <a:p>
            <a:pPr lvl="2"/>
            <a:r>
              <a:rPr lang="pt-BR" dirty="0" smtClean="0"/>
              <a:t>Testes de hipóteses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Aplicaremos essas métricas nas </a:t>
            </a:r>
            <a:r>
              <a:rPr lang="pt-BR" smtClean="0"/>
              <a:t>redes complexas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População x Amostra</a:t>
            </a:r>
          </a:p>
          <a:p>
            <a:pPr lvl="1"/>
            <a:r>
              <a:rPr lang="pt-BR" dirty="0" smtClean="0"/>
              <a:t>População</a:t>
            </a:r>
          </a:p>
          <a:p>
            <a:pPr lvl="2"/>
            <a:r>
              <a:rPr lang="pt-BR" dirty="0" smtClean="0"/>
              <a:t>Conjunto dos dados que se deseja analisar ou obter/inferir alguma informação</a:t>
            </a:r>
          </a:p>
          <a:p>
            <a:pPr lvl="1"/>
            <a:r>
              <a:rPr lang="pt-BR" dirty="0" smtClean="0"/>
              <a:t>Amostra</a:t>
            </a:r>
          </a:p>
          <a:p>
            <a:pPr lvl="2"/>
            <a:r>
              <a:rPr lang="pt-BR" dirty="0" err="1" smtClean="0"/>
              <a:t>SUBconjunto</a:t>
            </a:r>
            <a:r>
              <a:rPr lang="pt-BR" dirty="0" smtClean="0"/>
              <a:t> de uma população</a:t>
            </a:r>
          </a:p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Amostra</a:t>
            </a:r>
            <a:r>
              <a:rPr lang="pt-BR" dirty="0" smtClean="0"/>
              <a:t> deve ser </a:t>
            </a:r>
            <a:r>
              <a:rPr lang="pt-B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estatisticamente suficiente</a:t>
            </a:r>
            <a:r>
              <a:rPr lang="pt-BR" dirty="0" smtClean="0"/>
              <a:t> para se inferir informações a respeito 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população</a:t>
            </a:r>
          </a:p>
          <a:p>
            <a:pPr lvl="1"/>
            <a:r>
              <a:rPr lang="pt-BR" dirty="0" smtClean="0"/>
              <a:t>Qual é o tamanho ideal da amostra?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População x Amostra</a:t>
            </a:r>
          </a:p>
          <a:p>
            <a:pPr lvl="1"/>
            <a:r>
              <a:rPr lang="pt-BR" dirty="0" smtClean="0"/>
              <a:t>Exemplos:</a:t>
            </a:r>
          </a:p>
          <a:p>
            <a:pPr lvl="2"/>
            <a:r>
              <a:rPr lang="pt-BR" dirty="0" smtClean="0"/>
              <a:t>Pesquisa eleitoral</a:t>
            </a:r>
          </a:p>
          <a:p>
            <a:pPr lvl="2"/>
            <a:r>
              <a:rPr lang="pt-BR" dirty="0" smtClean="0"/>
              <a:t>Avaliação de medicamentos</a:t>
            </a:r>
          </a:p>
          <a:p>
            <a:pPr lvl="3"/>
            <a:r>
              <a:rPr lang="pt-BR" dirty="0" smtClean="0"/>
              <a:t>Placebo x Medicamento</a:t>
            </a:r>
          </a:p>
          <a:p>
            <a:pPr lvl="2"/>
            <a:r>
              <a:rPr lang="pt-BR" dirty="0" smtClean="0"/>
              <a:t>Avaliação </a:t>
            </a:r>
            <a:r>
              <a:rPr lang="pt-BR" smtClean="0"/>
              <a:t>de qualidade</a:t>
            </a:r>
            <a:endParaRPr lang="pt-BR" dirty="0" smtClean="0"/>
          </a:p>
          <a:p>
            <a:pPr lvl="2"/>
            <a:endParaRPr lang="pt-B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Variável aleatória</a:t>
            </a:r>
          </a:p>
          <a:p>
            <a:pPr lvl="1"/>
            <a:r>
              <a:rPr lang="pt-BR" dirty="0" smtClean="0"/>
              <a:t>Conjunto de valores associados a eventos amostrais</a:t>
            </a:r>
          </a:p>
          <a:p>
            <a:pPr lvl="1"/>
            <a:r>
              <a:rPr lang="pt-BR" dirty="0" smtClean="0"/>
              <a:t>Natureza </a:t>
            </a:r>
            <a:r>
              <a:rPr lang="pt-BR" dirty="0" err="1" smtClean="0"/>
              <a:t>não-determinística</a:t>
            </a:r>
            <a:r>
              <a:rPr lang="pt-BR" dirty="0" smtClean="0"/>
              <a:t> dessa associação</a:t>
            </a:r>
          </a:p>
          <a:p>
            <a:pPr lvl="2"/>
            <a:r>
              <a:rPr lang="pt-BR" dirty="0" smtClean="0"/>
              <a:t>Contínua </a:t>
            </a:r>
            <a:r>
              <a:rPr lang="pt-BR" dirty="0" err="1" smtClean="0"/>
              <a:t>vs</a:t>
            </a:r>
            <a:r>
              <a:rPr lang="pt-BR" dirty="0" smtClean="0"/>
              <a:t> Discreta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Função Densidade de Probabilidade</a:t>
            </a:r>
          </a:p>
          <a:p>
            <a:pPr lvl="2"/>
            <a:r>
              <a:rPr lang="pt-BR" i="1" dirty="0" err="1" smtClean="0"/>
              <a:t>Probability</a:t>
            </a:r>
            <a:r>
              <a:rPr lang="pt-BR" i="1" dirty="0" smtClean="0"/>
              <a:t> </a:t>
            </a:r>
            <a:r>
              <a:rPr lang="pt-BR" i="1" dirty="0" err="1" smtClean="0"/>
              <a:t>density</a:t>
            </a:r>
            <a:r>
              <a:rPr lang="pt-BR" i="1" dirty="0" smtClean="0"/>
              <a:t> </a:t>
            </a:r>
            <a:r>
              <a:rPr lang="pt-BR" i="1" dirty="0" err="1" smtClean="0"/>
              <a:t>function</a:t>
            </a:r>
            <a:r>
              <a:rPr lang="pt-BR" i="1" dirty="0" smtClean="0"/>
              <a:t> (PDF)</a:t>
            </a:r>
          </a:p>
          <a:p>
            <a:pPr lvl="2"/>
            <a:r>
              <a:rPr lang="pt-BR" dirty="0" smtClean="0"/>
              <a:t>Histograma</a:t>
            </a:r>
          </a:p>
          <a:p>
            <a:pPr lvl="1"/>
            <a:r>
              <a:rPr lang="pt-BR" dirty="0" smtClean="0"/>
              <a:t>Função de Distribuição Cumulativa</a:t>
            </a:r>
          </a:p>
          <a:p>
            <a:pPr lvl="2"/>
            <a:r>
              <a:rPr lang="pt-BR" i="1" dirty="0" err="1" smtClean="0"/>
              <a:t>Cumulative</a:t>
            </a:r>
            <a:r>
              <a:rPr lang="pt-BR" i="1" dirty="0" smtClean="0"/>
              <a:t> </a:t>
            </a:r>
            <a:r>
              <a:rPr lang="pt-BR" i="1" dirty="0" err="1" smtClean="0"/>
              <a:t>density</a:t>
            </a:r>
            <a:r>
              <a:rPr lang="pt-BR" i="1" dirty="0" smtClean="0"/>
              <a:t> </a:t>
            </a:r>
            <a:r>
              <a:rPr lang="pt-BR" i="1" dirty="0" err="1" smtClean="0"/>
              <a:t>function</a:t>
            </a:r>
            <a:r>
              <a:rPr lang="pt-BR" i="1" dirty="0" smtClean="0"/>
              <a:t> (CDF)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6200" cy="3429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6200" cy="34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Variável aleatória contínua</a:t>
            </a:r>
          </a:p>
          <a:p>
            <a:pPr lvl="1"/>
            <a:r>
              <a:rPr lang="pt-BR" dirty="0" smtClean="0"/>
              <a:t>Função Densidade de Probabilidade (PDF)</a:t>
            </a:r>
          </a:p>
          <a:p>
            <a:pPr lvl="2"/>
            <a:r>
              <a:rPr lang="pt-BR" dirty="0" smtClean="0"/>
              <a:t>ou </a:t>
            </a:r>
            <a:r>
              <a:rPr lang="pt-BR" i="1" dirty="0" err="1" smtClean="0"/>
              <a:t>likelihood</a:t>
            </a:r>
            <a:r>
              <a:rPr lang="pt-BR" dirty="0" smtClean="0"/>
              <a:t> de X (variável aleatória) = x.</a:t>
            </a: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Teoricamente é nula (parece </a:t>
            </a:r>
            <a:r>
              <a:rPr lang="pt-BR" dirty="0" err="1" smtClean="0"/>
              <a:t>contra-intuitivo</a:t>
            </a:r>
            <a:r>
              <a:rPr lang="pt-BR" dirty="0" smtClean="0"/>
              <a:t>)!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Função de Distribuição Cumulativa (CDF)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5809" y="5168328"/>
            <a:ext cx="4152382" cy="780952"/>
          </a:xfrm>
          <a:prstGeom prst="rect">
            <a:avLst/>
          </a:prstGeom>
          <a:noFill/>
        </p:spPr>
      </p:pic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3429" y="3031318"/>
            <a:ext cx="2057142" cy="685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Variável aleatória discreta</a:t>
            </a:r>
          </a:p>
          <a:p>
            <a:pPr lvl="1"/>
            <a:r>
              <a:rPr lang="pt-BR" dirty="0" smtClean="0"/>
              <a:t>Função Densidade de Probabilidade (PDF)</a:t>
            </a:r>
          </a:p>
          <a:p>
            <a:pPr lvl="2"/>
            <a:r>
              <a:rPr lang="pt-BR" dirty="0" smtClean="0"/>
              <a:t>Mais intuitiva</a:t>
            </a:r>
          </a:p>
          <a:p>
            <a:pPr lvl="2"/>
            <a:r>
              <a:rPr lang="pt-BR" dirty="0" smtClean="0"/>
              <a:t>É a probabilidade de um evento!</a:t>
            </a:r>
          </a:p>
          <a:p>
            <a:pPr lvl="3"/>
            <a:r>
              <a:rPr lang="pt-BR" dirty="0" err="1" smtClean="0"/>
              <a:t>f</a:t>
            </a:r>
            <a:r>
              <a:rPr lang="pt-BR" baseline="-25000" dirty="0" err="1" smtClean="0"/>
              <a:t>X</a:t>
            </a:r>
            <a:r>
              <a:rPr lang="pt-BR" dirty="0" smtClean="0"/>
              <a:t>(x) ou p(x)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Função de Distribuição Cumulativa (CDF)</a:t>
            </a:r>
          </a:p>
          <a:p>
            <a:pPr lvl="2"/>
            <a:r>
              <a:rPr lang="pt-BR" dirty="0" smtClean="0"/>
              <a:t>Integral </a:t>
            </a:r>
            <a:r>
              <a:rPr lang="pt-BR" dirty="0" smtClean="0">
                <a:sym typeface="Wingdings"/>
              </a:rPr>
              <a:t> Somatório</a:t>
            </a:r>
            <a:endParaRPr lang="pt-BR" dirty="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Variável aleatória</a:t>
            </a:r>
          </a:p>
          <a:p>
            <a:pPr lvl="1"/>
            <a:r>
              <a:rPr lang="pt-BR" dirty="0" smtClean="0"/>
              <a:t>Lembrar que:</a:t>
            </a:r>
            <a:endParaRPr lang="pt-BR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8713" y="2780928"/>
            <a:ext cx="1657142" cy="990476"/>
          </a:xfrm>
          <a:prstGeom prst="rect">
            <a:avLst/>
          </a:prstGeom>
          <a:noFill/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11001" y="2885690"/>
            <a:ext cx="2114286" cy="780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Variável aleatória</a:t>
            </a:r>
          </a:p>
          <a:p>
            <a:pPr lvl="1"/>
            <a:r>
              <a:rPr lang="pt-BR" dirty="0" smtClean="0"/>
              <a:t>Exemplos: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0722" name="Picture 2" descr="Probability density function for the normal distribu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708920"/>
            <a:ext cx="2664000" cy="1702463"/>
          </a:xfrm>
          <a:prstGeom prst="rect">
            <a:avLst/>
          </a:prstGeom>
          <a:noFill/>
        </p:spPr>
      </p:pic>
      <p:pic>
        <p:nvPicPr>
          <p:cNvPr id="30726" name="Picture 6" descr="File:Normal Distribution CDF.sv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3" y="2708920"/>
            <a:ext cx="2664000" cy="1702000"/>
          </a:xfrm>
          <a:prstGeom prst="rect">
            <a:avLst/>
          </a:prstGeom>
          <a:noFill/>
        </p:spPr>
      </p:pic>
      <p:pic>
        <p:nvPicPr>
          <p:cNvPr id="5122" name="Picture 2" descr="PDF of the uniform probability distribution using the maximum convention at the transition points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4621001"/>
            <a:ext cx="2664000" cy="1904343"/>
          </a:xfrm>
          <a:prstGeom prst="rect">
            <a:avLst/>
          </a:prstGeom>
          <a:noFill/>
        </p:spPr>
      </p:pic>
      <p:pic>
        <p:nvPicPr>
          <p:cNvPr id="5124" name="Picture 4" descr="CDF of the uniform probability distribution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4662625"/>
            <a:ext cx="2664000" cy="1862719"/>
          </a:xfrm>
          <a:prstGeom prst="rect">
            <a:avLst/>
          </a:prstGeom>
          <a:noFill/>
        </p:spPr>
      </p:pic>
      <p:sp>
        <p:nvSpPr>
          <p:cNvPr id="14" name="CaixaDeTexto 13"/>
          <p:cNvSpPr txBox="1"/>
          <p:nvPr/>
        </p:nvSpPr>
        <p:spPr>
          <a:xfrm>
            <a:off x="6588224" y="2924944"/>
            <a:ext cx="1512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Distribuição normal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259632" y="5229200"/>
            <a:ext cx="1512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Distribuição Uniforme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Estatísticos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Variável aleatória</a:t>
            </a:r>
          </a:p>
          <a:p>
            <a:pPr lvl="1"/>
            <a:r>
              <a:rPr lang="pt-BR" dirty="0" smtClean="0"/>
              <a:t>Exemplos: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6588224" y="2924944"/>
            <a:ext cx="1512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Distribuição de </a:t>
            </a:r>
            <a:r>
              <a:rPr lang="pt-BR" dirty="0" err="1" smtClean="0">
                <a:latin typeface="Constantia" pitchFamily="18" charset="0"/>
              </a:rPr>
              <a:t>Pareto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259632" y="5229200"/>
            <a:ext cx="1512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Distribuição de Poisson</a:t>
            </a:r>
            <a:endParaRPr lang="pt-BR" dirty="0">
              <a:latin typeface="Constantia" pitchFamily="18" charset="0"/>
            </a:endParaRPr>
          </a:p>
        </p:txBody>
      </p:sp>
      <p:pic>
        <p:nvPicPr>
          <p:cNvPr id="16" name="Picture 2" descr="Pareto Type I probability density functions for various Î±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636912"/>
            <a:ext cx="2664000" cy="1795078"/>
          </a:xfrm>
          <a:prstGeom prst="rect">
            <a:avLst/>
          </a:prstGeom>
          <a:noFill/>
        </p:spPr>
      </p:pic>
      <p:pic>
        <p:nvPicPr>
          <p:cNvPr id="33794" name="Picture 2" descr="Pareto Type I cumulative distribution functions for various Î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636912"/>
            <a:ext cx="2664000" cy="1782071"/>
          </a:xfrm>
          <a:prstGeom prst="rect">
            <a:avLst/>
          </a:prstGeom>
          <a:noFill/>
        </p:spPr>
      </p:pic>
      <p:pic>
        <p:nvPicPr>
          <p:cNvPr id="33796" name="Picture 4" descr="Poisson pmf.sv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4509120"/>
            <a:ext cx="2664000" cy="2130680"/>
          </a:xfrm>
          <a:prstGeom prst="rect">
            <a:avLst/>
          </a:prstGeom>
          <a:noFill/>
        </p:spPr>
      </p:pic>
      <p:pic>
        <p:nvPicPr>
          <p:cNvPr id="33798" name="Picture 6" descr="Poisson cdf.sv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4509120"/>
            <a:ext cx="2664000" cy="213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1334</TotalTime>
  <Words>428</Words>
  <Application>Microsoft Office PowerPoint</Application>
  <PresentationFormat>Apresentação na tela (4:3)</PresentationFormat>
  <Paragraphs>117</Paragraphs>
  <Slides>15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Mediano</vt:lpstr>
      <vt:lpstr>Revisão: 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  <vt:lpstr>Métodos Estatísticos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de Oliveira Rosa</cp:lastModifiedBy>
  <cp:revision>111</cp:revision>
  <dcterms:created xsi:type="dcterms:W3CDTF">2010-07-26T15:10:49Z</dcterms:created>
  <dcterms:modified xsi:type="dcterms:W3CDTF">2019-09-09T19:34:10Z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