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62" r:id="rId3"/>
    <p:sldId id="266" r:id="rId4"/>
    <p:sldId id="267" r:id="rId5"/>
    <p:sldId id="263" r:id="rId6"/>
    <p:sldId id="265" r:id="rId7"/>
    <p:sldId id="272" r:id="rId8"/>
    <p:sldId id="268" r:id="rId9"/>
    <p:sldId id="269" r:id="rId10"/>
    <p:sldId id="270" r:id="rId11"/>
    <p:sldId id="271" r:id="rId12"/>
    <p:sldId id="273" r:id="rId13"/>
    <p:sldId id="274" r:id="rId14"/>
    <p:sldId id="275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 autoAdjust="0"/>
    <p:restoredTop sz="94707" autoAdjust="0"/>
  </p:normalViewPr>
  <p:slideViewPr>
    <p:cSldViewPr>
      <p:cViewPr varScale="1">
        <p:scale>
          <a:sx n="95" d="100"/>
          <a:sy n="95" d="100"/>
        </p:scale>
        <p:origin x="-8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1136A-486B-45D9-9CB8-B04557EFBAC7}" type="datetimeFigureOut">
              <a:rPr lang="pt-BR" smtClean="0"/>
              <a:pPr/>
              <a:t>09/09/2019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27371-F64F-4705-B36B-0FEE13CBE0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4523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89623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07890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07890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07890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07890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C6B8BED-F73A-4BFE-81B6-72FE6E5BE6BB}" type="datetimeFigureOut">
              <a:rPr lang="pt-BR" smtClean="0"/>
              <a:pPr/>
              <a:t>09/09/2019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09/09/2019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C6B8BED-F73A-4BFE-81B6-72FE6E5BE6BB}" type="datetimeFigureOut">
              <a:rPr lang="pt-BR" smtClean="0"/>
              <a:pPr/>
              <a:t>09/09/2019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0" y="6453530"/>
            <a:ext cx="2667000" cy="365125"/>
          </a:xfrm>
        </p:spPr>
        <p:txBody>
          <a:bodyPr/>
          <a:lstStyle/>
          <a:p>
            <a:fld id="{AC6B8BED-F73A-4BFE-81B6-72FE6E5BE6BB}" type="datetimeFigureOut">
              <a:rPr lang="pt-BR" smtClean="0"/>
              <a:pPr/>
              <a:t>09/09/2019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09600" y="6453336"/>
            <a:ext cx="5421083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09/09/2019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6B8BED-F73A-4BFE-81B6-72FE6E5BE6BB}" type="datetimeFigureOut">
              <a:rPr lang="pt-BR" smtClean="0"/>
              <a:pPr/>
              <a:t>09/09/2019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6B8BED-F73A-4BFE-81B6-72FE6E5BE6BB}" type="datetimeFigureOut">
              <a:rPr lang="pt-BR" smtClean="0"/>
              <a:pPr/>
              <a:t>09/09/2019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09/09/2019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09/09/2019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09/09/2019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C6B8BED-F73A-4BFE-81B6-72FE6E5BE6BB}" type="datetimeFigureOut">
              <a:rPr lang="pt-BR" smtClean="0"/>
              <a:pPr/>
              <a:t>09/09/2019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6B8BED-F73A-4BFE-81B6-72FE6E5BE6BB}" type="datetimeFigureOut">
              <a:rPr lang="pt-BR" smtClean="0"/>
              <a:pPr/>
              <a:t>09/09/2019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emas.folha.uol.com.br/gps-ideologico/reta-ideologica/a-posicao-ideologica-de-mil-influenciadores-no-twitter.s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62200" y="3501008"/>
            <a:ext cx="6477000" cy="2366392"/>
          </a:xfrm>
        </p:spPr>
        <p:txBody>
          <a:bodyPr>
            <a:normAutofit/>
          </a:bodyPr>
          <a:lstStyle/>
          <a:p>
            <a:r>
              <a:rPr lang="pt-BR" dirty="0" smtClean="0"/>
              <a:t>Introdução à redes sociais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Prof. Marcelo de Oliveira Rosa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Tipos de redes sociais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Qual a similaridade entre todas essas redes?</a:t>
            </a:r>
          </a:p>
          <a:p>
            <a:pPr lvl="1"/>
            <a:r>
              <a:rPr lang="pt-BR" dirty="0" smtClean="0"/>
              <a:t>Há algum padrão nas conexões?</a:t>
            </a:r>
          </a:p>
          <a:p>
            <a:pPr lvl="1"/>
            <a:r>
              <a:rPr lang="pt-BR" dirty="0" smtClean="0"/>
              <a:t>Há </a:t>
            </a:r>
            <a:r>
              <a:rPr lang="pt-BR" dirty="0" err="1" smtClean="0"/>
              <a:t>auto-similaridades</a:t>
            </a:r>
            <a:r>
              <a:rPr lang="pt-BR" dirty="0" smtClean="0"/>
              <a:t> “escondidas”?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Primeiro passo </a:t>
            </a:r>
            <a:r>
              <a:rPr lang="pt-BR" dirty="0" smtClean="0">
                <a:sym typeface="Wingdings"/>
              </a:rPr>
              <a:t></a:t>
            </a:r>
            <a:r>
              <a:rPr lang="pt-BR" dirty="0" smtClean="0"/>
              <a:t> modelo representativo</a:t>
            </a:r>
          </a:p>
          <a:p>
            <a:pPr lvl="1"/>
            <a:r>
              <a:rPr lang="pt-BR" dirty="0" smtClean="0"/>
              <a:t>Exemplo: </a:t>
            </a:r>
            <a:r>
              <a:rPr lang="pt-BR" i="1" dirty="0" err="1" smtClean="0"/>
              <a:t>Twitter</a:t>
            </a:r>
            <a:endParaRPr lang="pt-BR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4153644" cy="346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23528" y="6380748"/>
            <a:ext cx="16049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latin typeface="Constantia" pitchFamily="18" charset="0"/>
              </a:rPr>
              <a:t>www.network.graphdemos.com</a:t>
            </a:r>
            <a:endParaRPr lang="pt-BR" sz="800" dirty="0">
              <a:latin typeface="Constantia" pitchFamily="18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4788024" y="3212976"/>
            <a:ext cx="3888432" cy="3240360"/>
            <a:chOff x="1907704" y="2924944"/>
            <a:chExt cx="3888432" cy="3240360"/>
          </a:xfrm>
        </p:grpSpPr>
        <p:sp>
          <p:nvSpPr>
            <p:cNvPr id="7" name="Elipse 6"/>
            <p:cNvSpPr/>
            <p:nvPr/>
          </p:nvSpPr>
          <p:spPr>
            <a:xfrm>
              <a:off x="3635896" y="2924944"/>
              <a:ext cx="432048" cy="432048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chemeClr val="tx1"/>
                  </a:solidFill>
                </a:rPr>
                <a:t>A</a:t>
              </a:r>
              <a:endParaRPr lang="pt-BR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Elipse 7"/>
            <p:cNvSpPr/>
            <p:nvPr/>
          </p:nvSpPr>
          <p:spPr>
            <a:xfrm>
              <a:off x="5364088" y="4293096"/>
              <a:ext cx="432048" cy="432048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chemeClr val="tx1"/>
                  </a:solidFill>
                </a:rPr>
                <a:t>D</a:t>
              </a:r>
              <a:endParaRPr lang="pt-BR" dirty="0"/>
            </a:p>
          </p:txBody>
        </p:sp>
        <p:sp>
          <p:nvSpPr>
            <p:cNvPr id="9" name="Elipse 8"/>
            <p:cNvSpPr/>
            <p:nvPr/>
          </p:nvSpPr>
          <p:spPr>
            <a:xfrm>
              <a:off x="1907704" y="4293096"/>
              <a:ext cx="432048" cy="432048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chemeClr val="tx1"/>
                  </a:solidFill>
                </a:rPr>
                <a:t>B</a:t>
              </a:r>
              <a:endParaRPr lang="pt-BR" dirty="0"/>
            </a:p>
          </p:txBody>
        </p:sp>
        <p:sp>
          <p:nvSpPr>
            <p:cNvPr id="10" name="Elipse 9"/>
            <p:cNvSpPr/>
            <p:nvPr/>
          </p:nvSpPr>
          <p:spPr>
            <a:xfrm>
              <a:off x="3635896" y="5733256"/>
              <a:ext cx="432048" cy="432048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chemeClr val="tx1"/>
                  </a:solidFill>
                </a:rPr>
                <a:t>E</a:t>
              </a:r>
              <a:endParaRPr lang="pt-BR" dirty="0"/>
            </a:p>
          </p:txBody>
        </p:sp>
        <p:sp>
          <p:nvSpPr>
            <p:cNvPr id="11" name="Elipse 10"/>
            <p:cNvSpPr/>
            <p:nvPr/>
          </p:nvSpPr>
          <p:spPr>
            <a:xfrm>
              <a:off x="3635896" y="4293096"/>
              <a:ext cx="432048" cy="432048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2" name="Conector de seta reta 11"/>
            <p:cNvCxnSpPr>
              <a:stCxn id="10" idx="1"/>
              <a:endCxn id="9" idx="5"/>
            </p:cNvCxnSpPr>
            <p:nvPr/>
          </p:nvCxnSpPr>
          <p:spPr>
            <a:xfrm flipH="1" flipV="1">
              <a:off x="2276480" y="4661872"/>
              <a:ext cx="1422688" cy="1134656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de seta reta 12"/>
            <p:cNvCxnSpPr>
              <a:stCxn id="9" idx="7"/>
              <a:endCxn id="7" idx="3"/>
            </p:cNvCxnSpPr>
            <p:nvPr/>
          </p:nvCxnSpPr>
          <p:spPr>
            <a:xfrm flipV="1">
              <a:off x="2276480" y="3293720"/>
              <a:ext cx="1422688" cy="1062648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seta reta 13"/>
            <p:cNvCxnSpPr>
              <a:stCxn id="9" idx="6"/>
              <a:endCxn id="11" idx="2"/>
            </p:cNvCxnSpPr>
            <p:nvPr/>
          </p:nvCxnSpPr>
          <p:spPr>
            <a:xfrm>
              <a:off x="2339752" y="4509120"/>
              <a:ext cx="129614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/>
            <p:cNvCxnSpPr>
              <a:stCxn id="7" idx="4"/>
              <a:endCxn id="11" idx="0"/>
            </p:cNvCxnSpPr>
            <p:nvPr/>
          </p:nvCxnSpPr>
          <p:spPr>
            <a:xfrm>
              <a:off x="3851920" y="3356992"/>
              <a:ext cx="0" cy="936104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de seta reta 15"/>
            <p:cNvCxnSpPr>
              <a:stCxn id="8" idx="1"/>
              <a:endCxn id="7" idx="5"/>
            </p:cNvCxnSpPr>
            <p:nvPr/>
          </p:nvCxnSpPr>
          <p:spPr>
            <a:xfrm flipH="1" flipV="1">
              <a:off x="4004672" y="3293720"/>
              <a:ext cx="1422688" cy="1062648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de seta reta 16"/>
            <p:cNvCxnSpPr>
              <a:stCxn id="8" idx="3"/>
              <a:endCxn id="10" idx="7"/>
            </p:cNvCxnSpPr>
            <p:nvPr/>
          </p:nvCxnSpPr>
          <p:spPr>
            <a:xfrm flipH="1">
              <a:off x="4004672" y="4661872"/>
              <a:ext cx="1422688" cy="1134656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de seta reta 17"/>
            <p:cNvCxnSpPr>
              <a:stCxn id="11" idx="6"/>
              <a:endCxn id="8" idx="2"/>
            </p:cNvCxnSpPr>
            <p:nvPr/>
          </p:nvCxnSpPr>
          <p:spPr>
            <a:xfrm>
              <a:off x="4067944" y="4509120"/>
              <a:ext cx="129614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aixaDeTexto 18"/>
          <p:cNvSpPr txBox="1"/>
          <p:nvPr/>
        </p:nvSpPr>
        <p:spPr>
          <a:xfrm>
            <a:off x="5652120" y="2771636"/>
            <a:ext cx="2199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latin typeface="Constantia" pitchFamily="18" charset="0"/>
              </a:rPr>
              <a:t>“Quem segue quem”</a:t>
            </a:r>
            <a:endParaRPr lang="pt-BR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Primeiro passo </a:t>
            </a:r>
            <a:r>
              <a:rPr lang="pt-BR" dirty="0" smtClean="0">
                <a:sym typeface="Wingdings"/>
              </a:rPr>
              <a:t></a:t>
            </a:r>
            <a:r>
              <a:rPr lang="pt-BR" dirty="0" smtClean="0"/>
              <a:t> modelo representativo</a:t>
            </a:r>
          </a:p>
          <a:p>
            <a:pPr lvl="1"/>
            <a:r>
              <a:rPr lang="pt-BR" dirty="0" smtClean="0"/>
              <a:t>Exemplo: </a:t>
            </a:r>
            <a:r>
              <a:rPr lang="pt-BR" i="1" dirty="0" err="1" smtClean="0"/>
              <a:t>Twitter</a:t>
            </a:r>
            <a:endParaRPr lang="pt-BR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4153644" cy="346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23528" y="6380748"/>
            <a:ext cx="16049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latin typeface="Constantia" pitchFamily="18" charset="0"/>
              </a:rPr>
              <a:t>www.network.graphdemos.com</a:t>
            </a:r>
            <a:endParaRPr lang="pt-BR" sz="800" dirty="0">
              <a:latin typeface="Constantia" pitchFamily="18" charset="0"/>
            </a:endParaRPr>
          </a:p>
        </p:txBody>
      </p:sp>
      <p:grpSp>
        <p:nvGrpSpPr>
          <p:cNvPr id="4" name="Grupo 5"/>
          <p:cNvGrpSpPr/>
          <p:nvPr/>
        </p:nvGrpSpPr>
        <p:grpSpPr>
          <a:xfrm>
            <a:off x="4788024" y="3212976"/>
            <a:ext cx="3888432" cy="3240360"/>
            <a:chOff x="1907704" y="2924944"/>
            <a:chExt cx="3888432" cy="3240360"/>
          </a:xfrm>
        </p:grpSpPr>
        <p:sp>
          <p:nvSpPr>
            <p:cNvPr id="7" name="Elipse 6"/>
            <p:cNvSpPr/>
            <p:nvPr/>
          </p:nvSpPr>
          <p:spPr>
            <a:xfrm>
              <a:off x="3635896" y="2924944"/>
              <a:ext cx="432048" cy="432048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chemeClr val="tx1"/>
                  </a:solidFill>
                </a:rPr>
                <a:t>A</a:t>
              </a:r>
              <a:endParaRPr lang="pt-BR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Elipse 7"/>
            <p:cNvSpPr/>
            <p:nvPr/>
          </p:nvSpPr>
          <p:spPr>
            <a:xfrm>
              <a:off x="5364088" y="4293096"/>
              <a:ext cx="432048" cy="432048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chemeClr val="tx1"/>
                  </a:solidFill>
                </a:rPr>
                <a:t>D</a:t>
              </a:r>
              <a:endParaRPr lang="pt-BR" dirty="0"/>
            </a:p>
          </p:txBody>
        </p:sp>
        <p:sp>
          <p:nvSpPr>
            <p:cNvPr id="9" name="Elipse 8"/>
            <p:cNvSpPr/>
            <p:nvPr/>
          </p:nvSpPr>
          <p:spPr>
            <a:xfrm>
              <a:off x="1907704" y="4293096"/>
              <a:ext cx="432048" cy="432048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chemeClr val="tx1"/>
                  </a:solidFill>
                </a:rPr>
                <a:t>B</a:t>
              </a:r>
              <a:endParaRPr lang="pt-BR" dirty="0"/>
            </a:p>
          </p:txBody>
        </p:sp>
        <p:sp>
          <p:nvSpPr>
            <p:cNvPr id="10" name="Elipse 9"/>
            <p:cNvSpPr/>
            <p:nvPr/>
          </p:nvSpPr>
          <p:spPr>
            <a:xfrm>
              <a:off x="3635896" y="5733256"/>
              <a:ext cx="432048" cy="432048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chemeClr val="tx1"/>
                  </a:solidFill>
                </a:rPr>
                <a:t>E</a:t>
              </a:r>
              <a:endParaRPr lang="pt-BR" dirty="0"/>
            </a:p>
          </p:txBody>
        </p:sp>
        <p:sp>
          <p:nvSpPr>
            <p:cNvPr id="11" name="Elipse 10"/>
            <p:cNvSpPr/>
            <p:nvPr/>
          </p:nvSpPr>
          <p:spPr>
            <a:xfrm>
              <a:off x="3635896" y="4293096"/>
              <a:ext cx="432048" cy="432048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2" name="Conector de seta reta 11"/>
            <p:cNvCxnSpPr>
              <a:stCxn id="10" idx="1"/>
              <a:endCxn id="9" idx="5"/>
            </p:cNvCxnSpPr>
            <p:nvPr/>
          </p:nvCxnSpPr>
          <p:spPr>
            <a:xfrm flipH="1" flipV="1">
              <a:off x="2276480" y="4661872"/>
              <a:ext cx="1422688" cy="1134656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de seta reta 12"/>
            <p:cNvCxnSpPr>
              <a:stCxn id="9" idx="7"/>
              <a:endCxn id="7" idx="3"/>
            </p:cNvCxnSpPr>
            <p:nvPr/>
          </p:nvCxnSpPr>
          <p:spPr>
            <a:xfrm flipV="1">
              <a:off x="2276480" y="3293720"/>
              <a:ext cx="1422688" cy="1062648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seta reta 13"/>
            <p:cNvCxnSpPr>
              <a:stCxn id="9" idx="6"/>
              <a:endCxn id="11" idx="2"/>
            </p:cNvCxnSpPr>
            <p:nvPr/>
          </p:nvCxnSpPr>
          <p:spPr>
            <a:xfrm>
              <a:off x="2339752" y="4509120"/>
              <a:ext cx="129614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/>
            <p:cNvCxnSpPr>
              <a:stCxn id="7" idx="4"/>
              <a:endCxn id="11" idx="0"/>
            </p:cNvCxnSpPr>
            <p:nvPr/>
          </p:nvCxnSpPr>
          <p:spPr>
            <a:xfrm>
              <a:off x="3851920" y="3356992"/>
              <a:ext cx="0" cy="936104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de seta reta 16"/>
            <p:cNvCxnSpPr>
              <a:stCxn id="8" idx="3"/>
              <a:endCxn id="10" idx="7"/>
            </p:cNvCxnSpPr>
            <p:nvPr/>
          </p:nvCxnSpPr>
          <p:spPr>
            <a:xfrm flipH="1">
              <a:off x="4004672" y="4661872"/>
              <a:ext cx="1422688" cy="1134656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de seta reta 17"/>
            <p:cNvCxnSpPr>
              <a:stCxn id="11" idx="6"/>
              <a:endCxn id="8" idx="2"/>
            </p:cNvCxnSpPr>
            <p:nvPr/>
          </p:nvCxnSpPr>
          <p:spPr>
            <a:xfrm>
              <a:off x="4067944" y="4509120"/>
              <a:ext cx="129614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aixaDeTexto 18"/>
          <p:cNvSpPr txBox="1"/>
          <p:nvPr/>
        </p:nvSpPr>
        <p:spPr>
          <a:xfrm>
            <a:off x="6212661" y="2771636"/>
            <a:ext cx="1078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 smtClean="0">
                <a:latin typeface="Constantia" pitchFamily="18" charset="0"/>
              </a:rPr>
              <a:t>Retweets</a:t>
            </a:r>
            <a:endParaRPr lang="pt-BR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Grafos como modelos</a:t>
            </a:r>
          </a:p>
          <a:p>
            <a:pPr lvl="1"/>
            <a:r>
              <a:rPr lang="pt-BR" dirty="0" smtClean="0"/>
              <a:t>Caso do </a:t>
            </a:r>
            <a:r>
              <a:rPr lang="pt-BR" i="1" dirty="0" err="1" smtClean="0"/>
              <a:t>Twitter</a:t>
            </a:r>
            <a:endParaRPr lang="pt-BR" i="1" dirty="0" smtClean="0"/>
          </a:p>
          <a:p>
            <a:pPr lvl="2"/>
            <a:r>
              <a:rPr lang="pt-BR" dirty="0" smtClean="0"/>
              <a:t>Diferentes interpretações/perguntas </a:t>
            </a:r>
            <a:r>
              <a:rPr lang="pt-BR" dirty="0" smtClean="0">
                <a:sym typeface="Wingdings"/>
              </a:rPr>
              <a:t></a:t>
            </a:r>
            <a:r>
              <a:rPr lang="pt-BR" dirty="0" smtClean="0"/>
              <a:t> diferentes grafos</a:t>
            </a:r>
          </a:p>
          <a:p>
            <a:pPr lvl="2"/>
            <a:endParaRPr lang="pt-BR" dirty="0" smtClean="0"/>
          </a:p>
          <a:p>
            <a:pPr lvl="1"/>
            <a:r>
              <a:rPr lang="pt-BR" dirty="0" smtClean="0"/>
              <a:t>Vértices</a:t>
            </a:r>
          </a:p>
          <a:p>
            <a:pPr lvl="2"/>
            <a:r>
              <a:rPr lang="pt-BR" dirty="0" smtClean="0"/>
              <a:t>Representação de “agentes” dos dados</a:t>
            </a:r>
          </a:p>
          <a:p>
            <a:pPr lvl="1"/>
            <a:r>
              <a:rPr lang="pt-BR" dirty="0" smtClean="0"/>
              <a:t>Arestas</a:t>
            </a:r>
          </a:p>
          <a:p>
            <a:pPr lvl="2"/>
            <a:r>
              <a:rPr lang="pt-BR" dirty="0" smtClean="0"/>
              <a:t>Representação das relações entre “agentes”</a:t>
            </a:r>
          </a:p>
          <a:p>
            <a:pPr lvl="1"/>
            <a:r>
              <a:rPr lang="pt-BR" dirty="0" smtClean="0"/>
              <a:t>Pesos nas arestas</a:t>
            </a:r>
          </a:p>
          <a:p>
            <a:pPr lvl="2"/>
            <a:r>
              <a:rPr lang="pt-BR" dirty="0" smtClean="0"/>
              <a:t>Valoração das relações</a:t>
            </a: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Representação de grafos</a:t>
            </a:r>
          </a:p>
          <a:p>
            <a:pPr lvl="1"/>
            <a:r>
              <a:rPr lang="pt-BR" dirty="0" smtClean="0"/>
              <a:t>Matriz de adjacência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755576" y="2924944"/>
            <a:ext cx="3888432" cy="3528392"/>
            <a:chOff x="683568" y="2924944"/>
            <a:chExt cx="3888432" cy="3528392"/>
          </a:xfrm>
        </p:grpSpPr>
        <p:sp>
          <p:nvSpPr>
            <p:cNvPr id="5" name="Elipse 4"/>
            <p:cNvSpPr/>
            <p:nvPr/>
          </p:nvSpPr>
          <p:spPr>
            <a:xfrm>
              <a:off x="2411760" y="3212976"/>
              <a:ext cx="432048" cy="432048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chemeClr val="tx1"/>
                  </a:solidFill>
                </a:rPr>
                <a:t>A</a:t>
              </a:r>
              <a:endParaRPr lang="pt-BR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Elipse 5"/>
            <p:cNvSpPr/>
            <p:nvPr/>
          </p:nvSpPr>
          <p:spPr>
            <a:xfrm>
              <a:off x="4139952" y="4581128"/>
              <a:ext cx="432048" cy="432048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chemeClr val="tx1"/>
                  </a:solidFill>
                </a:rPr>
                <a:t>D</a:t>
              </a:r>
              <a:endParaRPr lang="pt-BR" dirty="0"/>
            </a:p>
          </p:txBody>
        </p:sp>
        <p:sp>
          <p:nvSpPr>
            <p:cNvPr id="7" name="Elipse 6"/>
            <p:cNvSpPr/>
            <p:nvPr/>
          </p:nvSpPr>
          <p:spPr>
            <a:xfrm>
              <a:off x="683568" y="4581128"/>
              <a:ext cx="432048" cy="432048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chemeClr val="tx1"/>
                  </a:solidFill>
                </a:rPr>
                <a:t>B</a:t>
              </a:r>
              <a:endParaRPr lang="pt-BR" dirty="0"/>
            </a:p>
          </p:txBody>
        </p:sp>
        <p:sp>
          <p:nvSpPr>
            <p:cNvPr id="8" name="Elipse 7"/>
            <p:cNvSpPr/>
            <p:nvPr/>
          </p:nvSpPr>
          <p:spPr>
            <a:xfrm>
              <a:off x="2411760" y="6021288"/>
              <a:ext cx="432048" cy="432048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chemeClr val="tx1"/>
                  </a:solidFill>
                </a:rPr>
                <a:t>E</a:t>
              </a:r>
              <a:endParaRPr lang="pt-BR" dirty="0"/>
            </a:p>
          </p:txBody>
        </p:sp>
        <p:sp>
          <p:nvSpPr>
            <p:cNvPr id="9" name="Elipse 8"/>
            <p:cNvSpPr/>
            <p:nvPr/>
          </p:nvSpPr>
          <p:spPr>
            <a:xfrm>
              <a:off x="2411760" y="4581128"/>
              <a:ext cx="432048" cy="432048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0" name="Conector de seta reta 9"/>
            <p:cNvCxnSpPr>
              <a:stCxn id="8" idx="1"/>
              <a:endCxn id="7" idx="5"/>
            </p:cNvCxnSpPr>
            <p:nvPr/>
          </p:nvCxnSpPr>
          <p:spPr>
            <a:xfrm flipH="1" flipV="1">
              <a:off x="1052344" y="4949904"/>
              <a:ext cx="1422688" cy="1134656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de seta reta 10"/>
            <p:cNvCxnSpPr>
              <a:stCxn id="7" idx="7"/>
              <a:endCxn id="5" idx="3"/>
            </p:cNvCxnSpPr>
            <p:nvPr/>
          </p:nvCxnSpPr>
          <p:spPr>
            <a:xfrm flipV="1">
              <a:off x="1052344" y="3581752"/>
              <a:ext cx="1422688" cy="1062648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de seta reta 11"/>
            <p:cNvCxnSpPr>
              <a:stCxn id="7" idx="6"/>
              <a:endCxn id="9" idx="2"/>
            </p:cNvCxnSpPr>
            <p:nvPr/>
          </p:nvCxnSpPr>
          <p:spPr>
            <a:xfrm>
              <a:off x="1115616" y="4797152"/>
              <a:ext cx="129614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de seta reta 12"/>
            <p:cNvCxnSpPr>
              <a:stCxn id="5" idx="4"/>
              <a:endCxn id="9" idx="0"/>
            </p:cNvCxnSpPr>
            <p:nvPr/>
          </p:nvCxnSpPr>
          <p:spPr>
            <a:xfrm>
              <a:off x="2627784" y="3645024"/>
              <a:ext cx="0" cy="936104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seta reta 13"/>
            <p:cNvCxnSpPr>
              <a:stCxn id="6" idx="1"/>
              <a:endCxn id="5" idx="5"/>
            </p:cNvCxnSpPr>
            <p:nvPr/>
          </p:nvCxnSpPr>
          <p:spPr>
            <a:xfrm flipH="1" flipV="1">
              <a:off x="2780536" y="3581752"/>
              <a:ext cx="1422688" cy="1062648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/>
            <p:cNvCxnSpPr>
              <a:stCxn id="6" idx="3"/>
              <a:endCxn id="8" idx="7"/>
            </p:cNvCxnSpPr>
            <p:nvPr/>
          </p:nvCxnSpPr>
          <p:spPr>
            <a:xfrm flipH="1">
              <a:off x="2780536" y="4949904"/>
              <a:ext cx="1422688" cy="1134656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de seta reta 15"/>
            <p:cNvCxnSpPr>
              <a:stCxn id="9" idx="6"/>
              <a:endCxn id="6" idx="2"/>
            </p:cNvCxnSpPr>
            <p:nvPr/>
          </p:nvCxnSpPr>
          <p:spPr>
            <a:xfrm>
              <a:off x="2843808" y="4797152"/>
              <a:ext cx="129614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orma livre 21"/>
            <p:cNvSpPr/>
            <p:nvPr/>
          </p:nvSpPr>
          <p:spPr>
            <a:xfrm>
              <a:off x="2195736" y="2924944"/>
              <a:ext cx="840837" cy="384396"/>
            </a:xfrm>
            <a:custGeom>
              <a:avLst/>
              <a:gdLst>
                <a:gd name="connsiteX0" fmla="*/ 921099 w 1210827"/>
                <a:gd name="connsiteY0" fmla="*/ 969666 h 989763"/>
                <a:gd name="connsiteX1" fmla="*/ 1172308 w 1210827"/>
                <a:gd name="connsiteY1" fmla="*/ 406958 h 989763"/>
                <a:gd name="connsiteX2" fmla="*/ 689987 w 1210827"/>
                <a:gd name="connsiteY2" fmla="*/ 5024 h 989763"/>
                <a:gd name="connsiteX3" fmla="*/ 56941 w 1210827"/>
                <a:gd name="connsiteY3" fmla="*/ 437103 h 989763"/>
                <a:gd name="connsiteX4" fmla="*/ 348343 w 1210827"/>
                <a:gd name="connsiteY4" fmla="*/ 989763 h 98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827" h="989763">
                  <a:moveTo>
                    <a:pt x="921099" y="969666"/>
                  </a:moveTo>
                  <a:cubicBezTo>
                    <a:pt x="1065963" y="768699"/>
                    <a:pt x="1210827" y="567732"/>
                    <a:pt x="1172308" y="406958"/>
                  </a:cubicBezTo>
                  <a:cubicBezTo>
                    <a:pt x="1133789" y="246184"/>
                    <a:pt x="875881" y="0"/>
                    <a:pt x="689987" y="5024"/>
                  </a:cubicBezTo>
                  <a:cubicBezTo>
                    <a:pt x="504093" y="10048"/>
                    <a:pt x="113882" y="272980"/>
                    <a:pt x="56941" y="437103"/>
                  </a:cubicBezTo>
                  <a:cubicBezTo>
                    <a:pt x="0" y="601226"/>
                    <a:pt x="174171" y="795494"/>
                    <a:pt x="348343" y="989763"/>
                  </a:cubicBezTo>
                </a:path>
              </a:pathLst>
            </a:custGeom>
            <a:ln w="5080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4061248"/>
            <a:ext cx="2819048" cy="1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Representação de grafos</a:t>
            </a:r>
          </a:p>
          <a:p>
            <a:pPr lvl="1"/>
            <a:r>
              <a:rPr lang="pt-BR" dirty="0" smtClean="0"/>
              <a:t>Matriz de incidência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32" name="Grupo 31"/>
          <p:cNvGrpSpPr/>
          <p:nvPr/>
        </p:nvGrpSpPr>
        <p:grpSpPr>
          <a:xfrm>
            <a:off x="755576" y="2564904"/>
            <a:ext cx="3888432" cy="3888432"/>
            <a:chOff x="755576" y="2564904"/>
            <a:chExt cx="3888432" cy="3888432"/>
          </a:xfrm>
        </p:grpSpPr>
        <p:sp>
          <p:nvSpPr>
            <p:cNvPr id="5" name="Elipse 4"/>
            <p:cNvSpPr/>
            <p:nvPr/>
          </p:nvSpPr>
          <p:spPr>
            <a:xfrm>
              <a:off x="2483768" y="3212976"/>
              <a:ext cx="432048" cy="432048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chemeClr val="tx1"/>
                  </a:solidFill>
                </a:rPr>
                <a:t>A</a:t>
              </a:r>
              <a:endParaRPr lang="pt-BR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Elipse 5"/>
            <p:cNvSpPr/>
            <p:nvPr/>
          </p:nvSpPr>
          <p:spPr>
            <a:xfrm>
              <a:off x="4211960" y="4581128"/>
              <a:ext cx="432048" cy="432048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chemeClr val="tx1"/>
                  </a:solidFill>
                </a:rPr>
                <a:t>D</a:t>
              </a:r>
              <a:endParaRPr lang="pt-BR" dirty="0"/>
            </a:p>
          </p:txBody>
        </p:sp>
        <p:sp>
          <p:nvSpPr>
            <p:cNvPr id="7" name="Elipse 6"/>
            <p:cNvSpPr/>
            <p:nvPr/>
          </p:nvSpPr>
          <p:spPr>
            <a:xfrm>
              <a:off x="755576" y="4581128"/>
              <a:ext cx="432048" cy="432048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chemeClr val="tx1"/>
                  </a:solidFill>
                </a:rPr>
                <a:t>B</a:t>
              </a:r>
              <a:endParaRPr lang="pt-BR" dirty="0"/>
            </a:p>
          </p:txBody>
        </p:sp>
        <p:sp>
          <p:nvSpPr>
            <p:cNvPr id="8" name="Elipse 7"/>
            <p:cNvSpPr/>
            <p:nvPr/>
          </p:nvSpPr>
          <p:spPr>
            <a:xfrm>
              <a:off x="2483768" y="6021288"/>
              <a:ext cx="432048" cy="432048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chemeClr val="tx1"/>
                  </a:solidFill>
                </a:rPr>
                <a:t>E</a:t>
              </a:r>
              <a:endParaRPr lang="pt-BR" dirty="0"/>
            </a:p>
          </p:txBody>
        </p:sp>
        <p:sp>
          <p:nvSpPr>
            <p:cNvPr id="9" name="Elipse 8"/>
            <p:cNvSpPr/>
            <p:nvPr/>
          </p:nvSpPr>
          <p:spPr>
            <a:xfrm>
              <a:off x="2483768" y="4581128"/>
              <a:ext cx="432048" cy="432048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0" name="Conector de seta reta 9"/>
            <p:cNvCxnSpPr>
              <a:stCxn id="8" idx="1"/>
              <a:endCxn id="7" idx="5"/>
            </p:cNvCxnSpPr>
            <p:nvPr/>
          </p:nvCxnSpPr>
          <p:spPr>
            <a:xfrm flipH="1" flipV="1">
              <a:off x="1124352" y="4949904"/>
              <a:ext cx="1422688" cy="1134656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de seta reta 10"/>
            <p:cNvCxnSpPr>
              <a:stCxn id="7" idx="7"/>
              <a:endCxn id="5" idx="3"/>
            </p:cNvCxnSpPr>
            <p:nvPr/>
          </p:nvCxnSpPr>
          <p:spPr>
            <a:xfrm flipV="1">
              <a:off x="1124352" y="3581752"/>
              <a:ext cx="1422688" cy="1062648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de seta reta 11"/>
            <p:cNvCxnSpPr>
              <a:stCxn id="7" idx="6"/>
              <a:endCxn id="9" idx="2"/>
            </p:cNvCxnSpPr>
            <p:nvPr/>
          </p:nvCxnSpPr>
          <p:spPr>
            <a:xfrm>
              <a:off x="1187624" y="4797152"/>
              <a:ext cx="129614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de seta reta 12"/>
            <p:cNvCxnSpPr>
              <a:stCxn id="5" idx="4"/>
              <a:endCxn id="9" idx="0"/>
            </p:cNvCxnSpPr>
            <p:nvPr/>
          </p:nvCxnSpPr>
          <p:spPr>
            <a:xfrm>
              <a:off x="2699792" y="3645024"/>
              <a:ext cx="0" cy="936104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seta reta 13"/>
            <p:cNvCxnSpPr>
              <a:stCxn id="6" idx="1"/>
              <a:endCxn id="5" idx="5"/>
            </p:cNvCxnSpPr>
            <p:nvPr/>
          </p:nvCxnSpPr>
          <p:spPr>
            <a:xfrm flipH="1" flipV="1">
              <a:off x="2852544" y="3581752"/>
              <a:ext cx="1422688" cy="1062648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/>
            <p:cNvCxnSpPr>
              <a:stCxn id="6" idx="3"/>
              <a:endCxn id="8" idx="7"/>
            </p:cNvCxnSpPr>
            <p:nvPr/>
          </p:nvCxnSpPr>
          <p:spPr>
            <a:xfrm flipH="1">
              <a:off x="2852544" y="4949904"/>
              <a:ext cx="1422688" cy="1134656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de seta reta 15"/>
            <p:cNvCxnSpPr>
              <a:stCxn id="9" idx="6"/>
              <a:endCxn id="6" idx="2"/>
            </p:cNvCxnSpPr>
            <p:nvPr/>
          </p:nvCxnSpPr>
          <p:spPr>
            <a:xfrm>
              <a:off x="2915816" y="4797152"/>
              <a:ext cx="129614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orma livre 21"/>
            <p:cNvSpPr/>
            <p:nvPr/>
          </p:nvSpPr>
          <p:spPr>
            <a:xfrm>
              <a:off x="2267744" y="2924944"/>
              <a:ext cx="840837" cy="384396"/>
            </a:xfrm>
            <a:custGeom>
              <a:avLst/>
              <a:gdLst>
                <a:gd name="connsiteX0" fmla="*/ 921099 w 1210827"/>
                <a:gd name="connsiteY0" fmla="*/ 969666 h 989763"/>
                <a:gd name="connsiteX1" fmla="*/ 1172308 w 1210827"/>
                <a:gd name="connsiteY1" fmla="*/ 406958 h 989763"/>
                <a:gd name="connsiteX2" fmla="*/ 689987 w 1210827"/>
                <a:gd name="connsiteY2" fmla="*/ 5024 h 989763"/>
                <a:gd name="connsiteX3" fmla="*/ 56941 w 1210827"/>
                <a:gd name="connsiteY3" fmla="*/ 437103 h 989763"/>
                <a:gd name="connsiteX4" fmla="*/ 348343 w 1210827"/>
                <a:gd name="connsiteY4" fmla="*/ 989763 h 98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827" h="989763">
                  <a:moveTo>
                    <a:pt x="921099" y="969666"/>
                  </a:moveTo>
                  <a:cubicBezTo>
                    <a:pt x="1065963" y="768699"/>
                    <a:pt x="1210827" y="567732"/>
                    <a:pt x="1172308" y="406958"/>
                  </a:cubicBezTo>
                  <a:cubicBezTo>
                    <a:pt x="1133789" y="246184"/>
                    <a:pt x="875881" y="0"/>
                    <a:pt x="689987" y="5024"/>
                  </a:cubicBezTo>
                  <a:cubicBezTo>
                    <a:pt x="504093" y="10048"/>
                    <a:pt x="113882" y="272980"/>
                    <a:pt x="56941" y="437103"/>
                  </a:cubicBezTo>
                  <a:cubicBezTo>
                    <a:pt x="0" y="601226"/>
                    <a:pt x="174171" y="795494"/>
                    <a:pt x="348343" y="989763"/>
                  </a:cubicBezTo>
                </a:path>
              </a:pathLst>
            </a:custGeom>
            <a:ln w="5080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2483768" y="256490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i="1" dirty="0" smtClean="0"/>
                <a:t>e1</a:t>
              </a:r>
              <a:endParaRPr lang="pt-BR" i="1" dirty="0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1547664" y="371703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i="1" dirty="0" smtClean="0"/>
                <a:t>e2</a:t>
              </a:r>
              <a:endParaRPr lang="pt-BR" i="1" dirty="0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3059832" y="3429000"/>
              <a:ext cx="4411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i="1" dirty="0" smtClean="0"/>
                <a:t>e9</a:t>
              </a:r>
              <a:endParaRPr lang="pt-BR" i="1" dirty="0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1403648" y="544522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i="1" dirty="0" smtClean="0"/>
                <a:t>e4</a:t>
              </a:r>
              <a:endParaRPr lang="pt-BR" i="1" dirty="0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3554790" y="544522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i="1" dirty="0" smtClean="0"/>
                <a:t>e5</a:t>
              </a:r>
              <a:endParaRPr lang="pt-BR" i="1" dirty="0"/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1763688" y="479715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i="1" dirty="0" smtClean="0"/>
                <a:t>e6</a:t>
              </a:r>
              <a:endParaRPr lang="pt-BR" i="1" dirty="0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3275856" y="479715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i="1" dirty="0" smtClean="0"/>
                <a:t>e7</a:t>
              </a:r>
              <a:endParaRPr lang="pt-BR" i="1" dirty="0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2690694" y="3995772"/>
              <a:ext cx="4411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i="1" dirty="0" smtClean="0"/>
                <a:t>e8</a:t>
              </a:r>
              <a:endParaRPr lang="pt-BR" i="1" dirty="0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3923928" y="407707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i="1" dirty="0" smtClean="0"/>
                <a:t>e3</a:t>
              </a:r>
              <a:endParaRPr lang="pt-BR" i="1" dirty="0"/>
            </a:p>
          </p:txBody>
        </p:sp>
      </p:grp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3356992"/>
            <a:ext cx="4019048" cy="2971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Caminhos</a:t>
            </a:r>
          </a:p>
          <a:p>
            <a:pPr lvl="1"/>
            <a:r>
              <a:rPr lang="pt-BR" dirty="0" smtClean="0"/>
              <a:t>Sequência de vértices, v</a:t>
            </a:r>
            <a:r>
              <a:rPr lang="pt-BR" baseline="-25000" dirty="0" smtClean="0"/>
              <a:t>i</a:t>
            </a:r>
            <a:r>
              <a:rPr lang="pt-BR" dirty="0" smtClean="0"/>
              <a:t>, </a:t>
            </a:r>
            <a:r>
              <a:rPr lang="pt-BR" dirty="0" err="1" smtClean="0"/>
              <a:t>v</a:t>
            </a:r>
            <a:r>
              <a:rPr lang="pt-BR" baseline="-25000" dirty="0" err="1" smtClean="0"/>
              <a:t>j</a:t>
            </a:r>
            <a:r>
              <a:rPr lang="pt-BR" dirty="0" smtClean="0"/>
              <a:t>, conectados </a:t>
            </a:r>
            <a:r>
              <a:rPr lang="pt-BR" dirty="0" err="1" smtClean="0"/>
              <a:t>dois-a-dois</a:t>
            </a:r>
            <a:r>
              <a:rPr lang="pt-BR" dirty="0" smtClean="0"/>
              <a:t> através de arestas e</a:t>
            </a:r>
            <a:r>
              <a:rPr lang="pt-BR" baseline="-25000" dirty="0" smtClean="0"/>
              <a:t>i,j</a:t>
            </a:r>
            <a:r>
              <a:rPr lang="pt-BR" dirty="0" smtClean="0"/>
              <a:t>, a partir do vértice v</a:t>
            </a:r>
            <a:r>
              <a:rPr lang="pt-BR" baseline="-25000" dirty="0" smtClean="0"/>
              <a:t>1</a:t>
            </a:r>
            <a:r>
              <a:rPr lang="pt-BR" dirty="0" smtClean="0"/>
              <a:t> até </a:t>
            </a:r>
            <a:r>
              <a:rPr lang="pt-BR" dirty="0" err="1" smtClean="0"/>
              <a:t>v</a:t>
            </a:r>
            <a:r>
              <a:rPr lang="pt-BR" baseline="-25000" dirty="0" err="1" smtClean="0"/>
              <a:t>N</a:t>
            </a:r>
            <a:r>
              <a:rPr lang="pt-BR" dirty="0" smtClean="0"/>
              <a:t>.</a:t>
            </a:r>
            <a:endParaRPr lang="pt-BR" dirty="0" smtClean="0"/>
          </a:p>
          <a:p>
            <a:pPr lvl="2"/>
            <a:r>
              <a:rPr lang="pt-BR" dirty="0" smtClean="0"/>
              <a:t>Podemos ter vários caminho entre </a:t>
            </a:r>
            <a:r>
              <a:rPr lang="pt-BR" dirty="0" smtClean="0"/>
              <a:t>v</a:t>
            </a:r>
            <a:r>
              <a:rPr lang="pt-BR" baseline="-25000" dirty="0" smtClean="0"/>
              <a:t>1</a:t>
            </a:r>
            <a:r>
              <a:rPr lang="pt-BR" dirty="0" smtClean="0"/>
              <a:t> </a:t>
            </a:r>
            <a:r>
              <a:rPr lang="pt-BR" dirty="0" smtClean="0"/>
              <a:t>e </a:t>
            </a:r>
            <a:r>
              <a:rPr lang="pt-BR" dirty="0" err="1" smtClean="0"/>
              <a:t>v</a:t>
            </a:r>
            <a:r>
              <a:rPr lang="pt-BR" baseline="-25000" dirty="0" err="1" smtClean="0"/>
              <a:t>N</a:t>
            </a:r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Caminhos mínimos</a:t>
            </a:r>
          </a:p>
          <a:p>
            <a:pPr lvl="2"/>
            <a:r>
              <a:rPr lang="pt-BR" dirty="0" smtClean="0"/>
              <a:t>Caminho com “custo” mínimo entre v</a:t>
            </a:r>
            <a:r>
              <a:rPr lang="pt-BR" baseline="-25000" dirty="0" smtClean="0"/>
              <a:t>1</a:t>
            </a:r>
            <a:r>
              <a:rPr lang="pt-BR" dirty="0" smtClean="0"/>
              <a:t> </a:t>
            </a:r>
            <a:r>
              <a:rPr lang="pt-BR" dirty="0" smtClean="0"/>
              <a:t>até </a:t>
            </a:r>
            <a:r>
              <a:rPr lang="pt-BR" dirty="0" err="1" smtClean="0"/>
              <a:t>v</a:t>
            </a:r>
            <a:r>
              <a:rPr lang="pt-BR" baseline="-25000" dirty="0" err="1" smtClean="0"/>
              <a:t>N</a:t>
            </a:r>
            <a:endParaRPr lang="pt-BR" dirty="0" smtClean="0"/>
          </a:p>
          <a:p>
            <a:pPr lvl="3"/>
            <a:r>
              <a:rPr lang="pt-BR" dirty="0" smtClean="0"/>
              <a:t>Diferentes tipos de custo </a:t>
            </a:r>
            <a:r>
              <a:rPr lang="pt-BR" dirty="0" smtClean="0">
                <a:sym typeface="Wingdings"/>
              </a:rPr>
              <a:t> diferentes perguntas</a:t>
            </a:r>
          </a:p>
          <a:p>
            <a:pPr lvl="3"/>
            <a:r>
              <a:rPr lang="pt-BR" dirty="0" smtClean="0">
                <a:sym typeface="Wingdings"/>
              </a:rPr>
              <a:t>De redes de computadores: </a:t>
            </a:r>
            <a:r>
              <a:rPr lang="pt-BR" dirty="0" err="1" smtClean="0">
                <a:sym typeface="Wingdings"/>
              </a:rPr>
              <a:t>hop</a:t>
            </a:r>
            <a:endParaRPr lang="pt-BR" dirty="0" smtClean="0">
              <a:sym typeface="Wingdings"/>
            </a:endParaRPr>
          </a:p>
          <a:p>
            <a:pPr lvl="2"/>
            <a:r>
              <a:rPr lang="pt-BR" dirty="0" smtClean="0">
                <a:sym typeface="Wingdings"/>
              </a:rPr>
              <a:t>Diversos algoritmos para seu cálculo</a:t>
            </a:r>
            <a:endParaRPr lang="pt-BR" dirty="0" smtClean="0"/>
          </a:p>
          <a:p>
            <a:pPr lvl="3"/>
            <a:endParaRPr lang="pt-BR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Aglomeração</a:t>
            </a:r>
          </a:p>
          <a:p>
            <a:pPr lvl="1"/>
            <a:r>
              <a:rPr lang="pt-BR" dirty="0" smtClean="0"/>
              <a:t>Dois conceitos</a:t>
            </a:r>
          </a:p>
          <a:p>
            <a:pPr lvl="2"/>
            <a:r>
              <a:rPr lang="pt-BR" dirty="0" smtClean="0"/>
              <a:t>Grupos de vértices diretamente conectados</a:t>
            </a:r>
          </a:p>
          <a:p>
            <a:pPr lvl="2"/>
            <a:r>
              <a:rPr lang="pt-BR" dirty="0" smtClean="0"/>
              <a:t>Grupos de vértices “próximos” com alguma similaridade</a:t>
            </a:r>
          </a:p>
          <a:p>
            <a:pPr lvl="2"/>
            <a:endParaRPr lang="pt-BR" dirty="0" smtClean="0"/>
          </a:p>
          <a:p>
            <a:pPr lvl="1"/>
            <a:r>
              <a:rPr lang="pt-BR" dirty="0" smtClean="0"/>
              <a:t>Intuição</a:t>
            </a:r>
          </a:p>
          <a:p>
            <a:pPr lvl="2"/>
            <a:r>
              <a:rPr lang="pt-BR" dirty="0" smtClean="0"/>
              <a:t>Redes complexas de diferentes áreas possuem mesmo padrão de aglomeração.</a:t>
            </a:r>
          </a:p>
          <a:p>
            <a:pPr lvl="2"/>
            <a:r>
              <a:rPr lang="pt-BR" dirty="0" smtClean="0"/>
              <a:t>Localização de aglomerações – dentro da própria rede – devem indicar algum fenômeno importante.</a:t>
            </a:r>
          </a:p>
          <a:p>
            <a:pPr lvl="2">
              <a:buNone/>
            </a:pPr>
            <a:endParaRPr lang="pt-BR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Tipos de redes sociais</a:t>
            </a:r>
          </a:p>
          <a:p>
            <a:pPr lvl="1"/>
            <a:r>
              <a:rPr lang="pt-BR" dirty="0" smtClean="0"/>
              <a:t>Ciências sociais</a:t>
            </a:r>
          </a:p>
          <a:p>
            <a:pPr lvl="2"/>
            <a:r>
              <a:rPr lang="pt-BR" dirty="0" smtClean="0"/>
              <a:t>Relações entre indivíduos dentro de uma sociedade</a:t>
            </a:r>
          </a:p>
          <a:p>
            <a:pPr lvl="3"/>
            <a:r>
              <a:rPr lang="pt-BR" dirty="0" smtClean="0"/>
              <a:t>Cartas de </a:t>
            </a:r>
            <a:r>
              <a:rPr lang="pt-BR" dirty="0" err="1" smtClean="0"/>
              <a:t>Milgram</a:t>
            </a:r>
            <a:r>
              <a:rPr lang="pt-BR" dirty="0" smtClean="0"/>
              <a:t> / “Parcerias” com Kevin Bacon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Ciência da computação nas ciências sociais</a:t>
            </a:r>
          </a:p>
          <a:p>
            <a:pPr lvl="2"/>
            <a:r>
              <a:rPr lang="pt-BR" dirty="0" smtClean="0"/>
              <a:t>Aplicativos “sociais”</a:t>
            </a:r>
          </a:p>
          <a:p>
            <a:pPr lvl="3"/>
            <a:r>
              <a:rPr lang="pt-BR" i="1" dirty="0" err="1" smtClean="0"/>
              <a:t>Twitter</a:t>
            </a:r>
            <a:r>
              <a:rPr lang="pt-BR" dirty="0" smtClean="0"/>
              <a:t>, </a:t>
            </a:r>
            <a:r>
              <a:rPr lang="pt-BR" i="1" dirty="0" err="1" smtClean="0"/>
              <a:t>Facebook</a:t>
            </a:r>
            <a:r>
              <a:rPr lang="pt-BR" dirty="0" smtClean="0"/>
              <a:t>, </a:t>
            </a:r>
            <a:r>
              <a:rPr lang="pt-BR" i="1" dirty="0" err="1" smtClean="0"/>
              <a:t>Whatsapp</a:t>
            </a:r>
            <a:endParaRPr lang="pt-BR" i="1" dirty="0" smtClean="0"/>
          </a:p>
          <a:p>
            <a:pPr lvl="3"/>
            <a:r>
              <a:rPr lang="pt-BR" dirty="0" smtClean="0"/>
              <a:t>Grande número de participantes</a:t>
            </a:r>
          </a:p>
          <a:p>
            <a:pPr lvl="4"/>
            <a:r>
              <a:rPr lang="pt-BR" dirty="0" smtClean="0"/>
              <a:t>Como eles se relacionam?</a:t>
            </a:r>
          </a:p>
          <a:p>
            <a:pPr lvl="4"/>
            <a:r>
              <a:rPr lang="pt-BR" dirty="0" smtClean="0"/>
              <a:t>O que comentam?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r>
              <a:rPr lang="pt-BR" dirty="0" smtClean="0"/>
              <a:t>Tipos de redes sociais</a:t>
            </a:r>
          </a:p>
          <a:p>
            <a:pPr lvl="1"/>
            <a:r>
              <a:rPr lang="pt-BR" dirty="0" smtClean="0"/>
              <a:t>Redes sociais</a:t>
            </a:r>
          </a:p>
          <a:p>
            <a:pPr lvl="2"/>
            <a:r>
              <a:rPr lang="pt-BR" dirty="0" smtClean="0"/>
              <a:t>Influenciadores da “direita” e da “esquerda”</a:t>
            </a:r>
          </a:p>
          <a:p>
            <a:pPr lvl="2"/>
            <a:endParaRPr lang="pt-BR" dirty="0" smtClean="0">
              <a:hlinkClick r:id="rId2"/>
            </a:endParaRPr>
          </a:p>
          <a:p>
            <a:pPr lvl="2"/>
            <a:endParaRPr lang="pt-BR" dirty="0" smtClean="0">
              <a:hlinkClick r:id="rId2"/>
            </a:endParaRPr>
          </a:p>
          <a:p>
            <a:pPr lvl="2"/>
            <a:endParaRPr lang="pt-BR" dirty="0" smtClean="0">
              <a:hlinkClick r:id="rId2"/>
            </a:endParaRPr>
          </a:p>
          <a:p>
            <a:pPr lvl="2"/>
            <a:endParaRPr lang="pt-BR" dirty="0" smtClean="0">
              <a:hlinkClick r:id="rId2"/>
            </a:endParaRPr>
          </a:p>
          <a:p>
            <a:pPr lvl="2"/>
            <a:endParaRPr lang="pt-BR" dirty="0" smtClean="0">
              <a:hlinkClick r:id="rId2"/>
            </a:endParaRPr>
          </a:p>
          <a:p>
            <a:pPr lvl="2"/>
            <a:endParaRPr lang="pt-BR" sz="1800" dirty="0" smtClean="0">
              <a:hlinkClick r:id="rId2"/>
            </a:endParaRPr>
          </a:p>
          <a:p>
            <a:pPr lvl="2"/>
            <a:endParaRPr lang="pt-BR" sz="1800" dirty="0" smtClean="0">
              <a:hlinkClick r:id="rId2"/>
            </a:endParaRPr>
          </a:p>
          <a:p>
            <a:pPr lvl="2"/>
            <a:r>
              <a:rPr lang="pt-BR" sz="1800" dirty="0" smtClean="0">
                <a:hlinkClick r:id="rId2"/>
              </a:rPr>
              <a:t>https://temas.folha.uol.com.br/gps-ideologico/reta-ideologica/a-posicao-ideologica-de-mil-influenciadores-no-twitter.shtml</a:t>
            </a:r>
            <a:endParaRPr lang="pt-BR" sz="1800" dirty="0" smtClean="0"/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15" y="3016790"/>
            <a:ext cx="8121749" cy="264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Tipos de redes sociais</a:t>
            </a:r>
          </a:p>
          <a:p>
            <a:pPr lvl="1"/>
            <a:r>
              <a:rPr lang="pt-BR" dirty="0" smtClean="0"/>
              <a:t>Redes tecnológicas</a:t>
            </a:r>
          </a:p>
          <a:p>
            <a:pPr lvl="2"/>
            <a:r>
              <a:rPr lang="pt-BR" dirty="0" smtClean="0"/>
              <a:t>Sistema elétrico (</a:t>
            </a:r>
            <a:r>
              <a:rPr lang="pt-BR" i="1" dirty="0" err="1" smtClean="0"/>
              <a:t>grid</a:t>
            </a:r>
            <a:r>
              <a:rPr lang="pt-BR" dirty="0" smtClean="0"/>
              <a:t> e </a:t>
            </a:r>
            <a:r>
              <a:rPr lang="pt-BR" i="1" dirty="0" err="1" smtClean="0"/>
              <a:t>smart-grid</a:t>
            </a:r>
            <a:r>
              <a:rPr lang="pt-BR" dirty="0" smtClean="0"/>
              <a:t>)</a:t>
            </a:r>
          </a:p>
          <a:p>
            <a:pPr lvl="2"/>
            <a:r>
              <a:rPr lang="pt-BR" dirty="0" smtClean="0"/>
              <a:t>Sistemas de transporte (multimodais)</a:t>
            </a:r>
          </a:p>
          <a:p>
            <a:pPr lvl="2"/>
            <a:r>
              <a:rPr lang="pt-BR" dirty="0" smtClean="0"/>
              <a:t>Redes de computadores</a:t>
            </a:r>
          </a:p>
          <a:p>
            <a:pPr lvl="2"/>
            <a:endParaRPr lang="pt-BR" dirty="0" smtClean="0"/>
          </a:p>
          <a:p>
            <a:pPr lvl="3"/>
            <a:r>
              <a:rPr lang="pt-BR" dirty="0" smtClean="0"/>
              <a:t>Quais as rotas mais usadas?</a:t>
            </a:r>
          </a:p>
          <a:p>
            <a:pPr lvl="3"/>
            <a:r>
              <a:rPr lang="pt-BR" dirty="0" smtClean="0"/>
              <a:t>Como as pessoas se deslocam (origem x destino)?</a:t>
            </a:r>
          </a:p>
          <a:p>
            <a:pPr lvl="3"/>
            <a:r>
              <a:rPr lang="pt-BR" dirty="0" smtClean="0"/>
              <a:t>Quais os principais pontos de falha sistêmica?</a:t>
            </a:r>
          </a:p>
          <a:p>
            <a:pPr lvl="3"/>
            <a:r>
              <a:rPr lang="pt-BR" dirty="0" smtClean="0"/>
              <a:t>Como operar durante uma falha?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Tipos de redes sociais</a:t>
            </a:r>
          </a:p>
          <a:p>
            <a:pPr lvl="1"/>
            <a:r>
              <a:rPr lang="pt-BR" dirty="0" smtClean="0"/>
              <a:t>Redes tecnológicas</a:t>
            </a:r>
          </a:p>
          <a:p>
            <a:pPr lvl="2"/>
            <a:r>
              <a:rPr lang="pt-BR" dirty="0" smtClean="0"/>
              <a:t>Sistema elétrico paranaense e brasileiro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2976"/>
            <a:ext cx="4656212" cy="330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Resultado de imagem para sistema elÃ©trico brasilei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9878" y="3212976"/>
            <a:ext cx="3452486" cy="3303672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2448260" y="6453336"/>
            <a:ext cx="8002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800" dirty="0" smtClean="0">
                <a:latin typeface="Constantia" pitchFamily="18" charset="0"/>
              </a:rPr>
              <a:t>www.copel.br</a:t>
            </a:r>
            <a:endParaRPr lang="pt-BR" sz="800" dirty="0">
              <a:latin typeface="Constantia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500184" y="6453336"/>
            <a:ext cx="19367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800" dirty="0" err="1" smtClean="0">
                <a:latin typeface="Constantia" pitchFamily="18" charset="0"/>
              </a:rPr>
              <a:t>journals</a:t>
            </a:r>
            <a:r>
              <a:rPr lang="pt-BR" sz="800" dirty="0" smtClean="0">
                <a:latin typeface="Constantia" pitchFamily="18" charset="0"/>
              </a:rPr>
              <a:t>.openedition.org/confins/10797</a:t>
            </a:r>
            <a:endParaRPr lang="pt-BR" sz="8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Tipos de redes sociais</a:t>
            </a:r>
          </a:p>
          <a:p>
            <a:pPr lvl="1"/>
            <a:r>
              <a:rPr lang="pt-BR" dirty="0" smtClean="0"/>
              <a:t>Redes tecnológicas</a:t>
            </a:r>
          </a:p>
          <a:p>
            <a:pPr lvl="2"/>
            <a:r>
              <a:rPr lang="pt-BR" dirty="0" smtClean="0"/>
              <a:t>Sistemas </a:t>
            </a:r>
            <a:r>
              <a:rPr lang="pt-BR" smtClean="0"/>
              <a:t>de transporte</a:t>
            </a:r>
            <a:endParaRPr lang="pt-BR" dirty="0" smtClean="0"/>
          </a:p>
        </p:txBody>
      </p:sp>
      <p:pic>
        <p:nvPicPr>
          <p:cNvPr id="2050" name="Picture 2" descr="https://ars.els-cdn.com/content/image/1-s2.0-S0370157314002105-gr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3469" y="3068960"/>
            <a:ext cx="2762987" cy="2767576"/>
          </a:xfrm>
          <a:prstGeom prst="rect">
            <a:avLst/>
          </a:prstGeom>
          <a:noFill/>
        </p:spPr>
      </p:pic>
      <p:pic>
        <p:nvPicPr>
          <p:cNvPr id="4" name="Picture 2" descr="Mapa RIT 150420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068960"/>
            <a:ext cx="2336468" cy="3436502"/>
          </a:xfrm>
          <a:prstGeom prst="rect">
            <a:avLst/>
          </a:prstGeom>
          <a:noFill/>
        </p:spPr>
      </p:pic>
      <p:pic>
        <p:nvPicPr>
          <p:cNvPr id="2052" name="Picture 4" descr="Resultado de imagem para metro ny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2525" y="3068960"/>
            <a:ext cx="2671603" cy="3462264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539552" y="6525344"/>
            <a:ext cx="12153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latin typeface="Constantia" pitchFamily="18" charset="0"/>
              </a:rPr>
              <a:t>www.curitiba.pr.gov.br</a:t>
            </a:r>
            <a:endParaRPr lang="pt-BR" sz="800" dirty="0">
              <a:latin typeface="Constantia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963486" y="6525344"/>
            <a:ext cx="7697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800" dirty="0" smtClean="0">
                <a:latin typeface="Constantia" pitchFamily="18" charset="0"/>
              </a:rPr>
              <a:t>web.</a:t>
            </a:r>
            <a:r>
              <a:rPr lang="pt-BR" sz="800" dirty="0" err="1" smtClean="0">
                <a:latin typeface="Constantia" pitchFamily="18" charset="0"/>
              </a:rPr>
              <a:t>mta</a:t>
            </a:r>
            <a:r>
              <a:rPr lang="pt-BR" sz="800" dirty="0" smtClean="0">
                <a:latin typeface="Constantia" pitchFamily="18" charset="0"/>
              </a:rPr>
              <a:t>.</a:t>
            </a:r>
            <a:r>
              <a:rPr lang="pt-BR" sz="800" dirty="0" err="1" smtClean="0">
                <a:latin typeface="Constantia" pitchFamily="18" charset="0"/>
              </a:rPr>
              <a:t>info</a:t>
            </a:r>
            <a:endParaRPr lang="pt-BR" sz="8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Tipos de redes sociais</a:t>
            </a:r>
          </a:p>
          <a:p>
            <a:pPr lvl="1"/>
            <a:r>
              <a:rPr lang="pt-BR" dirty="0" smtClean="0"/>
              <a:t>Redes tecnológicas</a:t>
            </a:r>
          </a:p>
          <a:p>
            <a:pPr lvl="2"/>
            <a:r>
              <a:rPr lang="pt-BR" dirty="0" smtClean="0"/>
              <a:t>Redes de computadores/Internet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920" y="3169226"/>
            <a:ext cx="4239568" cy="339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416733"/>
            <a:ext cx="4383609" cy="290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724128" y="6525344"/>
            <a:ext cx="31774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800" dirty="0" smtClean="0">
                <a:latin typeface="Constantia" pitchFamily="18" charset="0"/>
              </a:rPr>
              <a:t>Newman (2003) </a:t>
            </a:r>
            <a:r>
              <a:rPr lang="pt-BR" sz="800" dirty="0" err="1" smtClean="0">
                <a:latin typeface="Constantia" pitchFamily="18" charset="0"/>
              </a:rPr>
              <a:t>The</a:t>
            </a:r>
            <a:r>
              <a:rPr lang="pt-BR" sz="800" dirty="0" smtClean="0">
                <a:latin typeface="Constantia" pitchFamily="18" charset="0"/>
              </a:rPr>
              <a:t> </a:t>
            </a:r>
            <a:r>
              <a:rPr lang="pt-BR" sz="800" dirty="0" err="1" smtClean="0">
                <a:latin typeface="Constantia" pitchFamily="18" charset="0"/>
              </a:rPr>
              <a:t>structure</a:t>
            </a:r>
            <a:r>
              <a:rPr lang="pt-BR" sz="800" dirty="0" smtClean="0">
                <a:latin typeface="Constantia" pitchFamily="18" charset="0"/>
              </a:rPr>
              <a:t> </a:t>
            </a:r>
            <a:r>
              <a:rPr lang="pt-BR" sz="800" dirty="0" err="1" smtClean="0">
                <a:latin typeface="Constantia" pitchFamily="18" charset="0"/>
              </a:rPr>
              <a:t>and</a:t>
            </a:r>
            <a:r>
              <a:rPr lang="pt-BR" sz="800" dirty="0" smtClean="0">
                <a:latin typeface="Constantia" pitchFamily="18" charset="0"/>
              </a:rPr>
              <a:t> </a:t>
            </a:r>
            <a:r>
              <a:rPr lang="pt-BR" sz="800" dirty="0" err="1" smtClean="0">
                <a:latin typeface="Constantia" pitchFamily="18" charset="0"/>
              </a:rPr>
              <a:t>function</a:t>
            </a:r>
            <a:r>
              <a:rPr lang="pt-BR" sz="800" dirty="0" smtClean="0">
                <a:latin typeface="Constantia" pitchFamily="18" charset="0"/>
              </a:rPr>
              <a:t> </a:t>
            </a:r>
            <a:r>
              <a:rPr lang="pt-BR" sz="800" dirty="0" err="1" smtClean="0">
                <a:latin typeface="Constantia" pitchFamily="18" charset="0"/>
              </a:rPr>
              <a:t>of</a:t>
            </a:r>
            <a:r>
              <a:rPr lang="pt-BR" sz="800" dirty="0" smtClean="0">
                <a:latin typeface="Constantia" pitchFamily="18" charset="0"/>
              </a:rPr>
              <a:t> </a:t>
            </a:r>
            <a:r>
              <a:rPr lang="pt-BR" sz="800" dirty="0" err="1" smtClean="0">
                <a:latin typeface="Constantia" pitchFamily="18" charset="0"/>
              </a:rPr>
              <a:t>complex</a:t>
            </a:r>
            <a:r>
              <a:rPr lang="pt-BR" sz="800" dirty="0" smtClean="0">
                <a:latin typeface="Constantia" pitchFamily="18" charset="0"/>
              </a:rPr>
              <a:t> networks</a:t>
            </a:r>
            <a:endParaRPr lang="pt-BR" sz="800" dirty="0">
              <a:latin typeface="Constantia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851920" y="6309320"/>
            <a:ext cx="7168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800" dirty="0" smtClean="0">
                <a:latin typeface="Constantia" pitchFamily="18" charset="0"/>
              </a:rPr>
              <a:t>www.rnp.br</a:t>
            </a:r>
            <a:endParaRPr lang="pt-BR" sz="8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Tipos de redes sociais</a:t>
            </a:r>
          </a:p>
          <a:p>
            <a:pPr lvl="1"/>
            <a:r>
              <a:rPr lang="pt-BR" dirty="0" smtClean="0"/>
              <a:t>Sistemas biológicos</a:t>
            </a:r>
          </a:p>
          <a:p>
            <a:pPr lvl="2"/>
            <a:r>
              <a:rPr lang="pt-BR" dirty="0" smtClean="0"/>
              <a:t>Difusão de doenças </a:t>
            </a:r>
            <a:r>
              <a:rPr lang="pt-BR" dirty="0" err="1" smtClean="0"/>
              <a:t>infecto-contagiosas</a:t>
            </a:r>
            <a:endParaRPr lang="pt-BR" dirty="0" smtClean="0"/>
          </a:p>
          <a:p>
            <a:pPr lvl="3"/>
            <a:r>
              <a:rPr lang="pt-BR" dirty="0" smtClean="0"/>
              <a:t>Modelo SIS (Suscetível – </a:t>
            </a:r>
            <a:r>
              <a:rPr lang="pt-BR" dirty="0" err="1" smtClean="0"/>
              <a:t>Infectável</a:t>
            </a:r>
            <a:r>
              <a:rPr lang="pt-BR" dirty="0" smtClean="0"/>
              <a:t> – Suscetível)</a:t>
            </a:r>
          </a:p>
          <a:p>
            <a:pPr lvl="3"/>
            <a:r>
              <a:rPr lang="pt-BR" dirty="0" smtClean="0"/>
              <a:t>Modelo SHIS (S – Escondido/Adormecido – I – S)</a:t>
            </a:r>
          </a:p>
          <a:p>
            <a:pPr lvl="3"/>
            <a:r>
              <a:rPr lang="pt-BR" dirty="0" smtClean="0"/>
              <a:t>SARS, Gripe-aviária</a:t>
            </a:r>
          </a:p>
          <a:p>
            <a:pPr lvl="3"/>
            <a:endParaRPr lang="pt-BR" dirty="0" smtClean="0"/>
          </a:p>
          <a:p>
            <a:pPr lvl="3"/>
            <a:r>
              <a:rPr lang="pt-BR" dirty="0" smtClean="0"/>
              <a:t>Qual o próximo local que vai ser atingido? Quando?</a:t>
            </a:r>
          </a:p>
          <a:p>
            <a:pPr lvl="3"/>
            <a:r>
              <a:rPr lang="pt-BR" dirty="0" smtClean="0"/>
              <a:t>Quais as principais rotas de disseminação?</a:t>
            </a:r>
          </a:p>
          <a:p>
            <a:pPr lvl="3"/>
            <a:r>
              <a:rPr lang="pt-BR" dirty="0" smtClean="0"/>
              <a:t>Qual a projeção de infectados?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Tipos de redes sociais</a:t>
            </a:r>
          </a:p>
          <a:p>
            <a:pPr lvl="1"/>
            <a:r>
              <a:rPr lang="pt-BR" dirty="0" smtClean="0"/>
              <a:t>Sistemas biológicos</a:t>
            </a:r>
          </a:p>
        </p:txBody>
      </p:sp>
      <p:pic>
        <p:nvPicPr>
          <p:cNvPr id="23554" name="Picture 2" descr="Resultado de imagem para SARS PROPAG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29452"/>
            <a:ext cx="4491570" cy="3175540"/>
          </a:xfrm>
          <a:prstGeom prst="rect">
            <a:avLst/>
          </a:prstGeom>
          <a:noFill/>
        </p:spPr>
      </p:pic>
      <p:pic>
        <p:nvPicPr>
          <p:cNvPr id="23556" name="Picture 4" descr="https://journals.openedition.org/cybergeo/docannexe/image/12803/img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176108"/>
            <a:ext cx="4188866" cy="4523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692</TotalTime>
  <Words>488</Words>
  <Application>Microsoft Office PowerPoint</Application>
  <PresentationFormat>Apresentação na tela (4:3)</PresentationFormat>
  <Paragraphs>155</Paragraphs>
  <Slides>17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Mediano</vt:lpstr>
      <vt:lpstr>Introdução à redes sociais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</vt:vector>
  </TitlesOfParts>
  <Company>Escritório de 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</dc:title>
  <dc:subject>Sinais e sistemas</dc:subject>
  <dc:creator>Marcelo Rosa</dc:creator>
  <cp:lastModifiedBy>Marcelo de Oliveira Rosa</cp:lastModifiedBy>
  <cp:revision>85</cp:revision>
  <dcterms:created xsi:type="dcterms:W3CDTF">2010-07-26T15:10:49Z</dcterms:created>
  <dcterms:modified xsi:type="dcterms:W3CDTF">2019-09-09T19:30:09Z</dcterms:modified>
  <cp:category>Notas de aula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Marcelo Rosa</vt:lpwstr>
  </property>
</Properties>
</file>