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emf" ContentType="image/x-emf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40"/>
  </p:notesMasterIdLst>
  <p:sldIdLst>
    <p:sldId id="256" r:id="rId2"/>
    <p:sldId id="262" r:id="rId3"/>
    <p:sldId id="259" r:id="rId4"/>
    <p:sldId id="263" r:id="rId5"/>
    <p:sldId id="264" r:id="rId6"/>
    <p:sldId id="265" r:id="rId7"/>
    <p:sldId id="267" r:id="rId8"/>
    <p:sldId id="266" r:id="rId9"/>
    <p:sldId id="268" r:id="rId10"/>
    <p:sldId id="269" r:id="rId11"/>
    <p:sldId id="270" r:id="rId12"/>
    <p:sldId id="271" r:id="rId13"/>
    <p:sldId id="272" r:id="rId14"/>
    <p:sldId id="273" r:id="rId15"/>
    <p:sldId id="276" r:id="rId16"/>
    <p:sldId id="278" r:id="rId17"/>
    <p:sldId id="275" r:id="rId18"/>
    <p:sldId id="274" r:id="rId19"/>
    <p:sldId id="277" r:id="rId20"/>
    <p:sldId id="293" r:id="rId21"/>
    <p:sldId id="294" r:id="rId22"/>
    <p:sldId id="295" r:id="rId23"/>
    <p:sldId id="296" r:id="rId24"/>
    <p:sldId id="289" r:id="rId25"/>
    <p:sldId id="290" r:id="rId26"/>
    <p:sldId id="291" r:id="rId27"/>
    <p:sldId id="297" r:id="rId28"/>
    <p:sldId id="279" r:id="rId29"/>
    <p:sldId id="280" r:id="rId30"/>
    <p:sldId id="281" r:id="rId31"/>
    <p:sldId id="283" r:id="rId32"/>
    <p:sldId id="282" r:id="rId33"/>
    <p:sldId id="284" r:id="rId34"/>
    <p:sldId id="288" r:id="rId35"/>
    <p:sldId id="285" r:id="rId36"/>
    <p:sldId id="286" r:id="rId37"/>
    <p:sldId id="287" r:id="rId38"/>
    <p:sldId id="298" r:id="rId3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Estilo Médio 3 - 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 autoAdjust="0"/>
    <p:restoredTop sz="88551" autoAdjust="0"/>
  </p:normalViewPr>
  <p:slideViewPr>
    <p:cSldViewPr>
      <p:cViewPr varScale="1">
        <p:scale>
          <a:sx n="88" d="100"/>
          <a:sy n="88" d="100"/>
        </p:scale>
        <p:origin x="-102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845234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5896231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12</a:t>
            </a:fld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13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9941351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14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9941351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15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9941351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16</a:t>
            </a:fld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18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9941351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19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9941351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[0, 1, 1, 1, 0]</a:t>
            </a:r>
            <a:r>
              <a:rPr lang="pt-BR" baseline="30000" dirty="0" smtClean="0"/>
              <a:t>t</a:t>
            </a:r>
            <a:endParaRPr lang="pt-BR" baseline="300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20</a:t>
            </a:fld>
            <a:endParaRPr lang="pt-B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baseline="300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21</a:t>
            </a:fld>
            <a:endParaRPr 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baseline="300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22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2078903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baseline="300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23</a:t>
            </a:fld>
            <a:endParaRPr lang="pt-B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R – </a:t>
            </a:r>
            <a:r>
              <a:rPr lang="pt-BR" dirty="0" err="1" smtClean="0"/>
              <a:t>rank</a:t>
            </a:r>
            <a:r>
              <a:rPr lang="pt-BR" dirty="0" smtClean="0"/>
              <a:t> das páginas, ou probabilidade do usuário</a:t>
            </a:r>
            <a:r>
              <a:rPr lang="pt-BR" baseline="0" dirty="0" smtClean="0"/>
              <a:t> começar em uma delas, ou as páginas serem importantes para o usuário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25</a:t>
            </a:fld>
            <a:endParaRPr lang="pt-B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aseline="0" dirty="0" smtClean="0"/>
              <a:t>E – probabilidade das páginas serem ponto inicial do modo “</a:t>
            </a:r>
            <a:r>
              <a:rPr lang="pt-BR" baseline="0" dirty="0" err="1" smtClean="0"/>
              <a:t>boring</a:t>
            </a:r>
            <a:r>
              <a:rPr lang="pt-BR" baseline="0" dirty="0" smtClean="0"/>
              <a:t>” do usuário.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26</a:t>
            </a:fld>
            <a:endParaRPr lang="pt-B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27</a:t>
            </a:fld>
            <a:endParaRPr lang="pt-B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CC = 2</a:t>
            </a:r>
            <a:r>
              <a:rPr lang="pt-BR" baseline="0" dirty="0" smtClean="0"/>
              <a:t> x 3 / (3 + 3 + 3 + 1 + 3) = 6 / 13</a:t>
            </a:r>
          </a:p>
          <a:p>
            <a:r>
              <a:rPr lang="pt-BR" baseline="0" smtClean="0"/>
              <a:t>cc = [1/3, 2/3, 2/3, 0/1, 1/3]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32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99413515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CC = 2</a:t>
            </a:r>
            <a:r>
              <a:rPr lang="pt-BR" baseline="0" dirty="0" smtClean="0"/>
              <a:t> x 3 / (3 + 3 + 3 + 1 + 3) = 6 / 13</a:t>
            </a:r>
          </a:p>
          <a:p>
            <a:r>
              <a:rPr lang="pt-BR" baseline="0" smtClean="0"/>
              <a:t>cc = [1/3, 2/3, 2/3, 0/1, 1/3]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33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99413515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Rede social envolvendo 34 membros</a:t>
            </a:r>
            <a:r>
              <a:rPr lang="pt-BR" baseline="0" dirty="0" smtClean="0"/>
              <a:t> de um clube de </a:t>
            </a:r>
            <a:r>
              <a:rPr lang="pt-BR" baseline="0" dirty="0" err="1" smtClean="0"/>
              <a:t>karate</a:t>
            </a:r>
            <a:r>
              <a:rPr lang="pt-BR" baseline="0" dirty="0" smtClean="0"/>
              <a:t> em uma universidade americana em 1970.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W. W. Zachary, An information flow model for conflict and fission in small groups, Journal of Anthropological Research 33, 452-473 (1977).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À</a:t>
            </a:r>
            <a:r>
              <a:rPr lang="en-US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direita</a:t>
            </a:r>
            <a:r>
              <a:rPr lang="en-US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dendrograma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34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99413515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</a:t>
            </a:r>
            <a:r>
              <a:rPr lang="pt-BR" baseline="0" dirty="0" smtClean="0"/>
              <a:t> = número de arestas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35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9941351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Q = -0.255102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36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99413515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37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9941351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99413515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38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9941351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9941351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9941351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baseline="0" dirty="0" smtClean="0"/>
              <a:t>trilha: caminhada com arestas distintas</a:t>
            </a:r>
          </a:p>
          <a:p>
            <a:r>
              <a:rPr lang="pt-BR" baseline="0" dirty="0" smtClean="0"/>
              <a:t>caminho: trilha com vértices distintos</a:t>
            </a:r>
          </a:p>
          <a:p>
            <a:r>
              <a:rPr lang="pt-BR" baseline="0" dirty="0" smtClean="0"/>
              <a:t>ciclo: trilha em que o primeiro e o último vértices são iguais</a:t>
            </a:r>
          </a:p>
          <a:p>
            <a:r>
              <a:rPr lang="pt-BR" dirty="0" smtClean="0"/>
              <a:t>ciclo</a:t>
            </a:r>
            <a:r>
              <a:rPr lang="pt-BR" baseline="0" dirty="0" smtClean="0"/>
              <a:t> negativo: ciclo cuja distância é negativa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9941351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994135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courses.cs.washington.edu/courses/cse373/16wi/Hashing/visualization/Dijkstra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e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362200" y="3501008"/>
            <a:ext cx="6477000" cy="2366392"/>
          </a:xfrm>
        </p:spPr>
        <p:txBody>
          <a:bodyPr>
            <a:normAutofit/>
          </a:bodyPr>
          <a:lstStyle/>
          <a:p>
            <a:r>
              <a:rPr lang="pt-BR" dirty="0" smtClean="0"/>
              <a:t>Características de redes sociais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CAMINHO</a:t>
            </a:r>
          </a:p>
          <a:p>
            <a:pPr lvl="1"/>
            <a:r>
              <a:rPr lang="pt-BR" dirty="0" smtClean="0"/>
              <a:t>Exemplo: Calculem...</a:t>
            </a:r>
          </a:p>
          <a:p>
            <a:pPr lvl="1"/>
            <a:endParaRPr lang="pt-BR" dirty="0" smtClean="0"/>
          </a:p>
          <a:p>
            <a:pPr lvl="1">
              <a:buNone/>
            </a:pPr>
            <a:r>
              <a:rPr lang="pt-BR" dirty="0" smtClean="0">
                <a:hlinkClick r:id="rId2"/>
              </a:rPr>
              <a:t>https://courses.cs.washington.edu/courses/cse373/16wi/Hashing/visualization/Dijkstra.html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CAMINHO</a:t>
            </a:r>
          </a:p>
          <a:p>
            <a:pPr lvl="1"/>
            <a:r>
              <a:rPr lang="pt-BR" dirty="0" smtClean="0"/>
              <a:t>Podemos calcular todos os caminhos existentes</a:t>
            </a:r>
          </a:p>
          <a:p>
            <a:pPr lvl="2"/>
            <a:r>
              <a:rPr lang="pt-BR" dirty="0" smtClean="0"/>
              <a:t>Resultado </a:t>
            </a:r>
            <a:r>
              <a:rPr lang="pt-BR" dirty="0" smtClean="0">
                <a:sym typeface="Wingdings"/>
              </a:rPr>
              <a:t></a:t>
            </a:r>
            <a:r>
              <a:rPr lang="pt-BR" dirty="0" smtClean="0"/>
              <a:t> matriz L</a:t>
            </a:r>
          </a:p>
          <a:p>
            <a:pPr lvl="3"/>
            <a:r>
              <a:rPr lang="pt-BR" dirty="0" smtClean="0"/>
              <a:t>Simétrica para redes sem peso para arestas</a:t>
            </a:r>
          </a:p>
          <a:p>
            <a:pPr lvl="3"/>
            <a:endParaRPr lang="pt-BR" dirty="0" smtClean="0"/>
          </a:p>
          <a:p>
            <a:pPr lvl="2"/>
            <a:r>
              <a:rPr lang="pt-BR" dirty="0" smtClean="0"/>
              <a:t>Algoritmos já calculam a distância entre um dado vértice e todos os demais.</a:t>
            </a:r>
          </a:p>
          <a:p>
            <a:pPr lvl="3"/>
            <a:r>
              <a:rPr lang="pt-BR" dirty="0" smtClean="0"/>
              <a:t>Resta aplicá-lo N vezes</a:t>
            </a:r>
          </a:p>
          <a:p>
            <a:pPr lvl="4"/>
            <a:r>
              <a:rPr lang="pt-BR" dirty="0" smtClean="0"/>
              <a:t>N=|V(G)|</a:t>
            </a: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CAMINHO</a:t>
            </a:r>
          </a:p>
          <a:p>
            <a:pPr lvl="1"/>
            <a:r>
              <a:rPr lang="pt-BR" dirty="0" smtClean="0"/>
              <a:t>Efeito dos caminhos no grafo </a:t>
            </a:r>
            <a:r>
              <a:rPr lang="pt-BR" dirty="0" smtClean="0">
                <a:sym typeface="Wingdings"/>
              </a:rPr>
              <a:t></a:t>
            </a:r>
            <a:r>
              <a:rPr lang="pt-BR" dirty="0" smtClean="0"/>
              <a:t> Estatística</a:t>
            </a:r>
          </a:p>
          <a:p>
            <a:pPr lvl="2"/>
            <a:r>
              <a:rPr lang="pt-BR" dirty="0" smtClean="0"/>
              <a:t>Caminho (ponderado) médio</a:t>
            </a:r>
          </a:p>
          <a:p>
            <a:pPr lvl="3"/>
            <a:r>
              <a:rPr lang="pt-BR" dirty="0" smtClean="0"/>
              <a:t>&lt;l&gt;</a:t>
            </a:r>
          </a:p>
          <a:p>
            <a:pPr lvl="2"/>
            <a:r>
              <a:rPr lang="pt-BR" dirty="0" smtClean="0"/>
              <a:t>Variância do caminho (ponderado)</a:t>
            </a:r>
          </a:p>
          <a:p>
            <a:pPr lvl="3"/>
            <a:r>
              <a:rPr lang="pt-BR" dirty="0" smtClean="0"/>
              <a:t>&lt;l</a:t>
            </a:r>
            <a:r>
              <a:rPr lang="pt-BR" baseline="30000" dirty="0" smtClean="0"/>
              <a:t>2</a:t>
            </a:r>
            <a:r>
              <a:rPr lang="pt-BR" dirty="0" smtClean="0"/>
              <a:t>&gt;</a:t>
            </a:r>
          </a:p>
          <a:p>
            <a:pPr lvl="2"/>
            <a:r>
              <a:rPr lang="pt-BR" dirty="0" smtClean="0"/>
              <a:t>Distribuição “cumulativa” do caminho (ponderado)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35841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19619" y="4598764"/>
            <a:ext cx="3504762" cy="990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CAMINHO</a:t>
            </a:r>
          </a:p>
          <a:p>
            <a:pPr lvl="1"/>
            <a:r>
              <a:rPr lang="pt-BR" dirty="0" smtClean="0"/>
              <a:t>Qual o caminho mais longo do grafo?</a:t>
            </a:r>
          </a:p>
          <a:p>
            <a:pPr lvl="2"/>
            <a:r>
              <a:rPr lang="pt-BR" dirty="0" smtClean="0"/>
              <a:t>Diâmetro da rede </a:t>
            </a:r>
            <a:r>
              <a:rPr lang="pt-BR" dirty="0" smtClean="0">
                <a:sym typeface="Wingdings"/>
              </a:rPr>
              <a:t></a:t>
            </a:r>
            <a:r>
              <a:rPr lang="pt-BR" dirty="0" smtClean="0"/>
              <a:t> </a:t>
            </a:r>
            <a:r>
              <a:rPr lang="pt-BR" dirty="0" err="1" smtClean="0"/>
              <a:t>l</a:t>
            </a:r>
            <a:r>
              <a:rPr lang="pt-BR" baseline="-25000" dirty="0" err="1" smtClean="0"/>
              <a:t>max</a:t>
            </a:r>
            <a:r>
              <a:rPr lang="pt-BR" dirty="0" smtClean="0"/>
              <a:t> = </a:t>
            </a:r>
            <a:r>
              <a:rPr lang="pt-BR" dirty="0" err="1" smtClean="0"/>
              <a:t>max</a:t>
            </a:r>
            <a:r>
              <a:rPr lang="pt-BR" dirty="0" smtClean="0"/>
              <a:t>(L)</a:t>
            </a:r>
          </a:p>
          <a:p>
            <a:pPr lvl="2"/>
            <a:endParaRPr lang="pt-BR" dirty="0" smtClean="0"/>
          </a:p>
          <a:p>
            <a:pPr lvl="1"/>
            <a:r>
              <a:rPr lang="pt-BR" dirty="0" smtClean="0"/>
              <a:t>Qual o vértice mais próximo dos demais?</a:t>
            </a:r>
          </a:p>
          <a:p>
            <a:pPr lvl="2"/>
            <a:r>
              <a:rPr lang="pt-BR" dirty="0" smtClean="0"/>
              <a:t>Medida de proximidade (</a:t>
            </a:r>
            <a:r>
              <a:rPr lang="pt-BR" i="1" dirty="0" err="1" smtClean="0"/>
              <a:t>Closeness</a:t>
            </a:r>
            <a:r>
              <a:rPr lang="pt-BR" i="1" dirty="0" smtClean="0"/>
              <a:t> </a:t>
            </a:r>
            <a:r>
              <a:rPr lang="pt-BR" i="1" dirty="0" err="1" smtClean="0"/>
              <a:t>centrality</a:t>
            </a:r>
            <a:r>
              <a:rPr lang="pt-BR" dirty="0" smtClean="0"/>
              <a:t>)</a:t>
            </a:r>
          </a:p>
          <a:p>
            <a:pPr lvl="3"/>
            <a:r>
              <a:rPr lang="pt-BR" dirty="0" smtClean="0"/>
              <a:t>Usa caminhos gerados a partir do </a:t>
            </a:r>
            <a:r>
              <a:rPr lang="pt-BR" dirty="0" err="1" smtClean="0"/>
              <a:t>i-ésimo</a:t>
            </a:r>
            <a:r>
              <a:rPr lang="pt-BR" dirty="0" smtClean="0"/>
              <a:t> vértice</a:t>
            </a: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63888" y="4768328"/>
            <a:ext cx="2019048" cy="11809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CAMINHO</a:t>
            </a:r>
          </a:p>
          <a:p>
            <a:pPr lvl="1"/>
            <a:r>
              <a:rPr lang="pt-BR" dirty="0" smtClean="0"/>
              <a:t>Qual é o nó mais importante da rede?</a:t>
            </a:r>
          </a:p>
          <a:p>
            <a:pPr lvl="2"/>
            <a:r>
              <a:rPr lang="pt-BR" dirty="0" smtClean="0"/>
              <a:t>Uma ideias apenas!</a:t>
            </a:r>
          </a:p>
          <a:p>
            <a:pPr lvl="1"/>
            <a:r>
              <a:rPr lang="pt-BR" dirty="0" smtClean="0"/>
              <a:t>Por onde passam a maioria dos caminhos?</a:t>
            </a:r>
          </a:p>
          <a:p>
            <a:pPr lvl="1"/>
            <a:r>
              <a:rPr lang="pt-BR" dirty="0" smtClean="0"/>
              <a:t>Qual nós, quando removido, causaria problemas de </a:t>
            </a:r>
            <a:r>
              <a:rPr lang="pt-BR" dirty="0" err="1" smtClean="0"/>
              <a:t>roteamento</a:t>
            </a:r>
            <a:r>
              <a:rPr lang="pt-BR" dirty="0" smtClean="0"/>
              <a:t>?</a:t>
            </a:r>
          </a:p>
          <a:p>
            <a:pPr lvl="2"/>
            <a:r>
              <a:rPr lang="pt-BR" dirty="0" smtClean="0"/>
              <a:t>Medida de intermediação (</a:t>
            </a:r>
            <a:r>
              <a:rPr lang="pt-BR" i="1" dirty="0" err="1" smtClean="0"/>
              <a:t>Betweenness</a:t>
            </a:r>
            <a:r>
              <a:rPr lang="pt-BR" i="1" dirty="0" smtClean="0"/>
              <a:t> </a:t>
            </a:r>
            <a:r>
              <a:rPr lang="pt-BR" i="1" dirty="0" err="1" smtClean="0"/>
              <a:t>centrality</a:t>
            </a:r>
            <a:r>
              <a:rPr lang="pt-BR" dirty="0" smtClean="0"/>
              <a:t>)</a:t>
            </a:r>
          </a:p>
          <a:p>
            <a:pPr lvl="2">
              <a:buNone/>
            </a:pPr>
            <a:endParaRPr lang="pt-BR" dirty="0" smtClean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47864" y="4818970"/>
            <a:ext cx="2419048" cy="9142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CAMINHO</a:t>
            </a:r>
          </a:p>
          <a:p>
            <a:pPr lvl="2"/>
            <a:r>
              <a:rPr lang="pt-BR" dirty="0" smtClean="0"/>
              <a:t>Medida de intermediação (</a:t>
            </a:r>
            <a:r>
              <a:rPr lang="pt-BR" i="1" dirty="0" err="1" smtClean="0"/>
              <a:t>Betweenness</a:t>
            </a:r>
            <a:r>
              <a:rPr lang="pt-BR" i="1" dirty="0" smtClean="0"/>
              <a:t> </a:t>
            </a:r>
            <a:r>
              <a:rPr lang="pt-BR" i="1" dirty="0" err="1" smtClean="0"/>
              <a:t>centrality</a:t>
            </a:r>
            <a:r>
              <a:rPr lang="pt-BR" dirty="0" smtClean="0"/>
              <a:t>)</a:t>
            </a:r>
          </a:p>
          <a:p>
            <a:pPr lvl="2"/>
            <a:endParaRPr lang="pt-BR" dirty="0" smtClean="0"/>
          </a:p>
          <a:p>
            <a:pPr lvl="2"/>
            <a:endParaRPr lang="pt-BR" dirty="0" smtClean="0"/>
          </a:p>
          <a:p>
            <a:pPr lvl="2"/>
            <a:endParaRPr lang="pt-BR" dirty="0" smtClean="0"/>
          </a:p>
          <a:p>
            <a:pPr lvl="2">
              <a:buNone/>
            </a:pPr>
            <a:r>
              <a:rPr lang="pt-BR" dirty="0" smtClean="0"/>
              <a:t>onde</a:t>
            </a:r>
          </a:p>
          <a:p>
            <a:pPr lvl="3"/>
            <a:r>
              <a:rPr lang="el-GR" dirty="0" smtClean="0"/>
              <a:t>σ</a:t>
            </a:r>
            <a:r>
              <a:rPr lang="pt-BR" baseline="-25000" dirty="0" smtClean="0"/>
              <a:t>j,k</a:t>
            </a:r>
            <a:r>
              <a:rPr lang="pt-BR" dirty="0" smtClean="0"/>
              <a:t>(i) é o número de caminhos existentes que passam por i</a:t>
            </a:r>
          </a:p>
          <a:p>
            <a:pPr lvl="3"/>
            <a:r>
              <a:rPr lang="el-GR" dirty="0" smtClean="0"/>
              <a:t>σ</a:t>
            </a:r>
            <a:r>
              <a:rPr lang="pt-BR" baseline="-25000" dirty="0" smtClean="0"/>
              <a:t>j,k</a:t>
            </a:r>
            <a:r>
              <a:rPr lang="pt-BR" dirty="0" smtClean="0"/>
              <a:t>(i) é o número de caminhos existentes</a:t>
            </a:r>
          </a:p>
          <a:p>
            <a:pPr lvl="3"/>
            <a:endParaRPr lang="pt-BR" dirty="0" smtClean="0"/>
          </a:p>
          <a:p>
            <a:pPr lvl="2"/>
            <a:r>
              <a:rPr lang="pt-BR" dirty="0" smtClean="0"/>
              <a:t>Algoritmo de Brandes (usa BFS para obter caminhos)</a:t>
            </a:r>
          </a:p>
          <a:p>
            <a:pPr lvl="2">
              <a:buNone/>
            </a:pPr>
            <a:endParaRPr lang="pt-BR" dirty="0" smtClean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47864" y="2586722"/>
            <a:ext cx="2419048" cy="9142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CAMINHO</a:t>
            </a:r>
          </a:p>
          <a:p>
            <a:pPr lvl="1"/>
            <a:r>
              <a:rPr lang="pt-BR" dirty="0" smtClean="0"/>
              <a:t>Efeito de c</a:t>
            </a:r>
            <a:r>
              <a:rPr lang="pt-BR" baseline="-25000" dirty="0" smtClean="0"/>
              <a:t>i</a:t>
            </a:r>
            <a:r>
              <a:rPr lang="pt-BR" dirty="0" smtClean="0"/>
              <a:t> e b</a:t>
            </a:r>
            <a:r>
              <a:rPr lang="pt-BR" baseline="-25000" dirty="0" smtClean="0"/>
              <a:t>i</a:t>
            </a:r>
            <a:r>
              <a:rPr lang="pt-BR" dirty="0" smtClean="0"/>
              <a:t> no grafo </a:t>
            </a:r>
            <a:r>
              <a:rPr lang="pt-BR" dirty="0" smtClean="0">
                <a:sym typeface="Wingdings"/>
              </a:rPr>
              <a:t></a:t>
            </a:r>
            <a:r>
              <a:rPr lang="pt-BR" dirty="0" smtClean="0"/>
              <a:t> Estatística</a:t>
            </a:r>
          </a:p>
          <a:p>
            <a:pPr lvl="2"/>
            <a:r>
              <a:rPr lang="pt-BR" dirty="0" smtClean="0"/>
              <a:t>Caminho (ponderado) médio</a:t>
            </a:r>
          </a:p>
          <a:p>
            <a:pPr lvl="3"/>
            <a:r>
              <a:rPr lang="pt-BR" dirty="0" smtClean="0"/>
              <a:t>&lt;c&gt; e &lt;b&gt;</a:t>
            </a:r>
          </a:p>
          <a:p>
            <a:pPr lvl="2"/>
            <a:r>
              <a:rPr lang="pt-BR" dirty="0" smtClean="0"/>
              <a:t>Variância do caminho (ponderado)</a:t>
            </a:r>
          </a:p>
          <a:p>
            <a:pPr lvl="3"/>
            <a:r>
              <a:rPr lang="pt-BR" dirty="0" smtClean="0"/>
              <a:t>&lt;c</a:t>
            </a:r>
            <a:r>
              <a:rPr lang="pt-BR" baseline="30000" dirty="0" smtClean="0"/>
              <a:t>2</a:t>
            </a:r>
            <a:r>
              <a:rPr lang="pt-BR" dirty="0" smtClean="0"/>
              <a:t>&gt; e &lt;b</a:t>
            </a:r>
            <a:r>
              <a:rPr lang="pt-BR" baseline="30000" dirty="0" smtClean="0"/>
              <a:t>2</a:t>
            </a:r>
            <a:r>
              <a:rPr lang="pt-BR" dirty="0" smtClean="0"/>
              <a:t>&gt;</a:t>
            </a:r>
          </a:p>
          <a:p>
            <a:pPr lvl="2"/>
            <a:r>
              <a:rPr lang="pt-BR" dirty="0" smtClean="0"/>
              <a:t>Distribuição “cumulativa” do caminho (ponderado)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3208" y="4653136"/>
            <a:ext cx="3657144" cy="990476"/>
          </a:xfrm>
          <a:prstGeom prst="rect">
            <a:avLst/>
          </a:prstGeom>
          <a:noFill/>
        </p:spPr>
      </p:pic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6016" y="4653136"/>
            <a:ext cx="3752382" cy="990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CAMINHO</a:t>
            </a:r>
          </a:p>
          <a:p>
            <a:pPr lvl="1"/>
            <a:r>
              <a:rPr lang="pt-BR" dirty="0" smtClean="0"/>
              <a:t>Cuidados:</a:t>
            </a:r>
          </a:p>
          <a:p>
            <a:pPr lvl="2"/>
            <a:r>
              <a:rPr lang="pt-BR" dirty="0" smtClean="0"/>
              <a:t>Como lidar com grafos desconectados?</a:t>
            </a:r>
          </a:p>
          <a:p>
            <a:pPr lvl="3"/>
            <a:r>
              <a:rPr lang="pt-BR" dirty="0" smtClean="0"/>
              <a:t>l</a:t>
            </a:r>
            <a:r>
              <a:rPr lang="pt-BR" baseline="-25000" dirty="0" smtClean="0"/>
              <a:t>i,j</a:t>
            </a:r>
            <a:r>
              <a:rPr lang="pt-BR" dirty="0" smtClean="0"/>
              <a:t> = +∞</a:t>
            </a:r>
          </a:p>
          <a:p>
            <a:pPr lvl="2"/>
            <a:endParaRPr lang="pt-BR" dirty="0" smtClean="0"/>
          </a:p>
          <a:p>
            <a:pPr lvl="2"/>
            <a:r>
              <a:rPr lang="pt-BR" dirty="0" smtClean="0"/>
              <a:t>Há diferenças nos cálculos para grafos orientados e </a:t>
            </a:r>
            <a:r>
              <a:rPr lang="pt-BR" dirty="0" err="1" smtClean="0"/>
              <a:t>não-orientados</a:t>
            </a:r>
            <a:r>
              <a:rPr lang="pt-BR" dirty="0" smtClean="0"/>
              <a:t>?</a:t>
            </a:r>
          </a:p>
          <a:p>
            <a:pPr lvl="2"/>
            <a:endParaRPr lang="pt-BR" dirty="0" smtClean="0"/>
          </a:p>
          <a:p>
            <a:pPr lvl="2"/>
            <a:r>
              <a:rPr lang="pt-BR" dirty="0" smtClean="0"/>
              <a:t>Vértices das extremidades de um caminho devem ser considerados como nós de intermediação/baldeação?</a:t>
            </a:r>
            <a:endParaRPr lang="pt-B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CAMINHO</a:t>
            </a:r>
          </a:p>
          <a:p>
            <a:pPr lvl="1"/>
            <a:r>
              <a:rPr lang="pt-BR" dirty="0" smtClean="0"/>
              <a:t>Exemplos: Calculem...</a:t>
            </a:r>
          </a:p>
          <a:p>
            <a:pPr lvl="2"/>
            <a:r>
              <a:rPr lang="pt-BR" dirty="0" smtClean="0"/>
              <a:t>Diâmetro, </a:t>
            </a:r>
            <a:r>
              <a:rPr lang="pt-BR" i="1" dirty="0" err="1" smtClean="0"/>
              <a:t>Closeness</a:t>
            </a:r>
            <a:r>
              <a:rPr lang="pt-BR" dirty="0" smtClean="0"/>
              <a:t>, </a:t>
            </a:r>
            <a:r>
              <a:rPr lang="pt-BR" i="1" dirty="0" err="1" smtClean="0"/>
              <a:t>Betweenness</a:t>
            </a:r>
            <a:endParaRPr lang="pt-BR" i="1" dirty="0" smtClean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pSp>
        <p:nvGrpSpPr>
          <p:cNvPr id="61" name="Grupo 60"/>
          <p:cNvGrpSpPr/>
          <p:nvPr/>
        </p:nvGrpSpPr>
        <p:grpSpPr>
          <a:xfrm>
            <a:off x="2627784" y="3068960"/>
            <a:ext cx="3888432" cy="3240360"/>
            <a:chOff x="1907704" y="2924944"/>
            <a:chExt cx="3888432" cy="3240360"/>
          </a:xfrm>
        </p:grpSpPr>
        <p:sp>
          <p:nvSpPr>
            <p:cNvPr id="8" name="Elipse 7"/>
            <p:cNvSpPr/>
            <p:nvPr/>
          </p:nvSpPr>
          <p:spPr>
            <a:xfrm>
              <a:off x="3635896" y="2924944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2</a:t>
              </a:r>
              <a:endParaRPr lang="pt-BR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Elipse 8"/>
            <p:cNvSpPr/>
            <p:nvPr/>
          </p:nvSpPr>
          <p:spPr>
            <a:xfrm>
              <a:off x="5364088" y="4293096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5</a:t>
              </a:r>
              <a:endParaRPr lang="pt-BR" dirty="0"/>
            </a:p>
          </p:txBody>
        </p:sp>
        <p:sp>
          <p:nvSpPr>
            <p:cNvPr id="10" name="Elipse 9"/>
            <p:cNvSpPr/>
            <p:nvPr/>
          </p:nvSpPr>
          <p:spPr>
            <a:xfrm>
              <a:off x="1907704" y="4293096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1</a:t>
              </a:r>
              <a:endParaRPr lang="pt-BR" dirty="0"/>
            </a:p>
          </p:txBody>
        </p:sp>
        <p:sp>
          <p:nvSpPr>
            <p:cNvPr id="12" name="Elipse 11"/>
            <p:cNvSpPr/>
            <p:nvPr/>
          </p:nvSpPr>
          <p:spPr>
            <a:xfrm>
              <a:off x="3635896" y="5733256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4</a:t>
              </a:r>
              <a:endParaRPr lang="pt-BR" dirty="0"/>
            </a:p>
          </p:txBody>
        </p:sp>
        <p:sp>
          <p:nvSpPr>
            <p:cNvPr id="14" name="Elipse 13"/>
            <p:cNvSpPr/>
            <p:nvPr/>
          </p:nvSpPr>
          <p:spPr>
            <a:xfrm>
              <a:off x="3635896" y="4293096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3</a:t>
              </a:r>
            </a:p>
          </p:txBody>
        </p:sp>
        <p:cxnSp>
          <p:nvCxnSpPr>
            <p:cNvPr id="15" name="Conector de seta reta 14"/>
            <p:cNvCxnSpPr>
              <a:stCxn id="12" idx="1"/>
              <a:endCxn id="10" idx="5"/>
            </p:cNvCxnSpPr>
            <p:nvPr/>
          </p:nvCxnSpPr>
          <p:spPr>
            <a:xfrm flipH="1" flipV="1">
              <a:off x="2276480" y="4661872"/>
              <a:ext cx="1422688" cy="1134656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de seta reta 15"/>
            <p:cNvCxnSpPr>
              <a:stCxn id="10" idx="7"/>
              <a:endCxn id="8" idx="3"/>
            </p:cNvCxnSpPr>
            <p:nvPr/>
          </p:nvCxnSpPr>
          <p:spPr>
            <a:xfrm flipV="1">
              <a:off x="2276480" y="3293720"/>
              <a:ext cx="1422688" cy="1062648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de seta reta 16"/>
            <p:cNvCxnSpPr>
              <a:stCxn id="10" idx="6"/>
              <a:endCxn id="14" idx="2"/>
            </p:cNvCxnSpPr>
            <p:nvPr/>
          </p:nvCxnSpPr>
          <p:spPr>
            <a:xfrm>
              <a:off x="2339752" y="4509120"/>
              <a:ext cx="1296144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ctor de seta reta 17"/>
            <p:cNvCxnSpPr>
              <a:stCxn id="8" idx="4"/>
              <a:endCxn id="14" idx="0"/>
            </p:cNvCxnSpPr>
            <p:nvPr/>
          </p:nvCxnSpPr>
          <p:spPr>
            <a:xfrm>
              <a:off x="3851920" y="3356992"/>
              <a:ext cx="0" cy="936104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de seta reta 18"/>
            <p:cNvCxnSpPr>
              <a:stCxn id="9" idx="1"/>
              <a:endCxn id="8" idx="5"/>
            </p:cNvCxnSpPr>
            <p:nvPr/>
          </p:nvCxnSpPr>
          <p:spPr>
            <a:xfrm flipH="1" flipV="1">
              <a:off x="4004672" y="3293720"/>
              <a:ext cx="1422688" cy="1062648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ector de seta reta 22"/>
            <p:cNvCxnSpPr>
              <a:stCxn id="9" idx="3"/>
              <a:endCxn id="12" idx="7"/>
            </p:cNvCxnSpPr>
            <p:nvPr/>
          </p:nvCxnSpPr>
          <p:spPr>
            <a:xfrm flipH="1">
              <a:off x="4004672" y="4661872"/>
              <a:ext cx="1422688" cy="1134656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ector de seta reta 24"/>
            <p:cNvCxnSpPr>
              <a:stCxn id="14" idx="6"/>
              <a:endCxn id="9" idx="2"/>
            </p:cNvCxnSpPr>
            <p:nvPr/>
          </p:nvCxnSpPr>
          <p:spPr>
            <a:xfrm>
              <a:off x="4067944" y="4509120"/>
              <a:ext cx="1296144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CAMINHO</a:t>
            </a:r>
          </a:p>
          <a:p>
            <a:pPr lvl="1"/>
            <a:r>
              <a:rPr lang="pt-BR" dirty="0" smtClean="0"/>
              <a:t>Exemplos: Calculem...</a:t>
            </a: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323528" y="2849344"/>
          <a:ext cx="4176465" cy="259588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392155"/>
                <a:gridCol w="1392155"/>
                <a:gridCol w="1392155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Caminhos existentes</a:t>
                      </a:r>
                      <a:endParaRPr lang="pt-B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 – 2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 – 3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</a:t>
                      </a:r>
                      <a:r>
                        <a:rPr lang="pt-BR" baseline="0" dirty="0" smtClean="0"/>
                        <a:t> – 5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 – 3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 –</a:t>
                      </a:r>
                      <a:r>
                        <a:rPr lang="pt-BR" baseline="0" dirty="0" smtClean="0"/>
                        <a:t> </a:t>
                      </a:r>
                      <a:r>
                        <a:rPr lang="pt-BR" b="1" baseline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r>
                        <a:rPr lang="pt-BR" baseline="0" dirty="0" smtClean="0"/>
                        <a:t> – 4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 – </a:t>
                      </a:r>
                      <a:r>
                        <a:rPr lang="pt-BR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r>
                        <a:rPr lang="pt-BR" dirty="0" smtClean="0"/>
                        <a:t> – 4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 – 4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i="1" dirty="0" smtClean="0"/>
                        <a:t>2 – </a:t>
                      </a:r>
                      <a:r>
                        <a:rPr lang="pt-BR" b="1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</a:t>
                      </a:r>
                      <a:r>
                        <a:rPr lang="pt-BR" i="1" dirty="0" smtClean="0"/>
                        <a:t> – 4</a:t>
                      </a:r>
                      <a:endParaRPr lang="pt-BR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i="1" dirty="0" smtClean="0"/>
                        <a:t>3 – </a:t>
                      </a:r>
                      <a:r>
                        <a:rPr lang="pt-BR" b="1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</a:t>
                      </a:r>
                      <a:r>
                        <a:rPr lang="pt-BR" i="1" baseline="0" dirty="0" smtClean="0"/>
                        <a:t> – 4</a:t>
                      </a:r>
                      <a:endParaRPr lang="pt-BR" i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 – </a:t>
                      </a:r>
                      <a:r>
                        <a:rPr lang="pt-BR" b="1" u="none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r>
                        <a:rPr lang="pt-BR" dirty="0" smtClean="0"/>
                        <a:t> – 5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 – 5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i="1" dirty="0" smtClean="0"/>
                        <a:t>1 – </a:t>
                      </a:r>
                      <a:r>
                        <a:rPr lang="pt-BR" b="1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r>
                        <a:rPr lang="pt-BR" i="1" dirty="0" smtClean="0"/>
                        <a:t> – 5</a:t>
                      </a:r>
                      <a:endParaRPr lang="pt-BR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 – 5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i="1" dirty="0" smtClean="0"/>
                        <a:t>1 – </a:t>
                      </a:r>
                      <a:r>
                        <a:rPr lang="pt-BR" b="1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</a:t>
                      </a:r>
                      <a:r>
                        <a:rPr lang="pt-BR" i="1" dirty="0" smtClean="0"/>
                        <a:t> – 5</a:t>
                      </a:r>
                      <a:endParaRPr lang="pt-BR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4860032" y="2852936"/>
          <a:ext cx="3960442" cy="222504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720080"/>
                <a:gridCol w="1601558"/>
                <a:gridCol w="163880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err="1" smtClean="0"/>
                        <a:t>Vert</a:t>
                      </a:r>
                      <a:r>
                        <a:rPr lang="pt-BR" dirty="0" smtClean="0"/>
                        <a:t>.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B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1/(1+1+1+2)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aseline="0" dirty="0" smtClean="0"/>
                        <a:t>½+½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1/(1+1+2+1)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1/3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1/(1+1+2+1)</a:t>
                      </a:r>
                      <a:endParaRPr lang="pt-BR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1/3</a:t>
                      </a:r>
                      <a:endParaRPr lang="pt-BR" i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1/(1+2+2+1)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1/3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</a:t>
                      </a:r>
                      <a:endParaRPr lang="pt-BR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1/(2+1+1+1)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½+½</a:t>
                      </a:r>
                      <a:endParaRPr lang="pt-BR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Como caracterizar uma rede complexa?</a:t>
            </a:r>
          </a:p>
          <a:p>
            <a:pPr lvl="1"/>
            <a:r>
              <a:rPr lang="pt-BR" dirty="0" smtClean="0"/>
              <a:t>Métricas</a:t>
            </a:r>
          </a:p>
          <a:p>
            <a:pPr lvl="2"/>
            <a:r>
              <a:rPr lang="pt-BR" dirty="0" smtClean="0"/>
              <a:t>Para vértices/nós, arestas/ligações</a:t>
            </a:r>
          </a:p>
          <a:p>
            <a:pPr lvl="2"/>
            <a:endParaRPr lang="pt-BR" dirty="0" smtClean="0"/>
          </a:p>
          <a:p>
            <a:pPr lvl="1"/>
            <a:r>
              <a:rPr lang="pt-BR" dirty="0" smtClean="0"/>
              <a:t>Se a rede é muito grande?</a:t>
            </a:r>
          </a:p>
          <a:p>
            <a:pPr lvl="1"/>
            <a:r>
              <a:rPr lang="pt-BR" dirty="0" smtClean="0"/>
              <a:t>Se a rede crescer muito?</a:t>
            </a:r>
          </a:p>
          <a:p>
            <a:pPr lvl="2"/>
            <a:r>
              <a:rPr lang="pt-BR" dirty="0" smtClean="0"/>
              <a:t>Estatística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CAMINHO</a:t>
            </a:r>
          </a:p>
          <a:p>
            <a:pPr lvl="1"/>
            <a:r>
              <a:rPr lang="pt-BR" dirty="0" smtClean="0"/>
              <a:t>Tendência de fluxo</a:t>
            </a:r>
          </a:p>
          <a:p>
            <a:pPr lvl="2"/>
            <a:r>
              <a:rPr lang="pt-BR" dirty="0" smtClean="0"/>
              <a:t>Qual o significado de multiplicar a matriz de adjacência A por um vetor qualquer b?</a:t>
            </a:r>
            <a:endParaRPr lang="pt-BR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23628" y="4069160"/>
            <a:ext cx="3066666" cy="1600000"/>
          </a:xfrm>
          <a:prstGeom prst="rect">
            <a:avLst/>
          </a:prstGeom>
          <a:noFill/>
        </p:spPr>
      </p:pic>
      <p:grpSp>
        <p:nvGrpSpPr>
          <p:cNvPr id="6" name="Grupo 5"/>
          <p:cNvGrpSpPr/>
          <p:nvPr/>
        </p:nvGrpSpPr>
        <p:grpSpPr>
          <a:xfrm>
            <a:off x="5328084" y="3789040"/>
            <a:ext cx="2592288" cy="2160240"/>
            <a:chOff x="1907704" y="2924944"/>
            <a:chExt cx="3888432" cy="3240360"/>
          </a:xfrm>
        </p:grpSpPr>
        <p:sp>
          <p:nvSpPr>
            <p:cNvPr id="7" name="Elipse 6"/>
            <p:cNvSpPr/>
            <p:nvPr/>
          </p:nvSpPr>
          <p:spPr>
            <a:xfrm>
              <a:off x="3635896" y="2924944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2</a:t>
              </a:r>
              <a:endParaRPr lang="pt-BR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Elipse 7"/>
            <p:cNvSpPr/>
            <p:nvPr/>
          </p:nvSpPr>
          <p:spPr>
            <a:xfrm>
              <a:off x="5364088" y="4293096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5</a:t>
              </a:r>
              <a:endParaRPr lang="pt-BR" dirty="0"/>
            </a:p>
          </p:txBody>
        </p:sp>
        <p:sp>
          <p:nvSpPr>
            <p:cNvPr id="9" name="Elipse 8"/>
            <p:cNvSpPr/>
            <p:nvPr/>
          </p:nvSpPr>
          <p:spPr>
            <a:xfrm>
              <a:off x="1907704" y="4293096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1</a:t>
              </a:r>
              <a:endParaRPr lang="pt-BR" dirty="0"/>
            </a:p>
          </p:txBody>
        </p:sp>
        <p:sp>
          <p:nvSpPr>
            <p:cNvPr id="10" name="Elipse 9"/>
            <p:cNvSpPr/>
            <p:nvPr/>
          </p:nvSpPr>
          <p:spPr>
            <a:xfrm>
              <a:off x="3635896" y="5733256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4</a:t>
              </a:r>
              <a:endParaRPr lang="pt-BR" dirty="0"/>
            </a:p>
          </p:txBody>
        </p:sp>
        <p:sp>
          <p:nvSpPr>
            <p:cNvPr id="11" name="Elipse 10"/>
            <p:cNvSpPr/>
            <p:nvPr/>
          </p:nvSpPr>
          <p:spPr>
            <a:xfrm>
              <a:off x="3635896" y="4293096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3</a:t>
              </a:r>
            </a:p>
          </p:txBody>
        </p:sp>
        <p:cxnSp>
          <p:nvCxnSpPr>
            <p:cNvPr id="12" name="Conector de seta reta 11"/>
            <p:cNvCxnSpPr>
              <a:stCxn id="10" idx="1"/>
              <a:endCxn id="9" idx="5"/>
            </p:cNvCxnSpPr>
            <p:nvPr/>
          </p:nvCxnSpPr>
          <p:spPr>
            <a:xfrm flipH="1" flipV="1">
              <a:off x="2276480" y="4661872"/>
              <a:ext cx="1422688" cy="1134656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de seta reta 12"/>
            <p:cNvCxnSpPr>
              <a:stCxn id="9" idx="7"/>
              <a:endCxn id="7" idx="3"/>
            </p:cNvCxnSpPr>
            <p:nvPr/>
          </p:nvCxnSpPr>
          <p:spPr>
            <a:xfrm flipV="1">
              <a:off x="2276480" y="3293720"/>
              <a:ext cx="1422688" cy="1062648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de seta reta 13"/>
            <p:cNvCxnSpPr>
              <a:stCxn id="9" idx="6"/>
              <a:endCxn id="11" idx="2"/>
            </p:cNvCxnSpPr>
            <p:nvPr/>
          </p:nvCxnSpPr>
          <p:spPr>
            <a:xfrm>
              <a:off x="2339752" y="4509120"/>
              <a:ext cx="1296144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ector de seta reta 14"/>
            <p:cNvCxnSpPr>
              <a:stCxn id="7" idx="4"/>
              <a:endCxn id="11" idx="0"/>
            </p:cNvCxnSpPr>
            <p:nvPr/>
          </p:nvCxnSpPr>
          <p:spPr>
            <a:xfrm>
              <a:off x="3851920" y="3356992"/>
              <a:ext cx="0" cy="936104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de seta reta 15"/>
            <p:cNvCxnSpPr>
              <a:stCxn id="8" idx="1"/>
              <a:endCxn id="7" idx="5"/>
            </p:cNvCxnSpPr>
            <p:nvPr/>
          </p:nvCxnSpPr>
          <p:spPr>
            <a:xfrm flipH="1" flipV="1">
              <a:off x="4004672" y="3293720"/>
              <a:ext cx="1422688" cy="1062648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de seta reta 16"/>
            <p:cNvCxnSpPr>
              <a:stCxn id="8" idx="3"/>
              <a:endCxn id="10" idx="7"/>
            </p:cNvCxnSpPr>
            <p:nvPr/>
          </p:nvCxnSpPr>
          <p:spPr>
            <a:xfrm flipH="1">
              <a:off x="4004672" y="4661872"/>
              <a:ext cx="1422688" cy="1134656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ctor de seta reta 17"/>
            <p:cNvCxnSpPr>
              <a:stCxn id="11" idx="6"/>
              <a:endCxn id="8" idx="2"/>
            </p:cNvCxnSpPr>
            <p:nvPr/>
          </p:nvCxnSpPr>
          <p:spPr>
            <a:xfrm>
              <a:off x="4067944" y="4509120"/>
              <a:ext cx="1296144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CAMINHO</a:t>
            </a:r>
          </a:p>
          <a:p>
            <a:pPr lvl="1"/>
            <a:r>
              <a:rPr lang="pt-BR" dirty="0" smtClean="0"/>
              <a:t>Tendência de fluxo</a:t>
            </a:r>
          </a:p>
          <a:p>
            <a:pPr lvl="2"/>
            <a:r>
              <a:rPr lang="pt-BR" dirty="0" smtClean="0"/>
              <a:t>Resultado: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 onde seguem </a:t>
            </a:r>
            <a:r>
              <a:rPr lang="pt-BR" dirty="0" smtClean="0"/>
              <a:t>elementos posicionados nos nós!</a:t>
            </a:r>
          </a:p>
          <a:p>
            <a:pPr lvl="3"/>
            <a:r>
              <a:rPr lang="pt-BR" dirty="0" smtClean="0"/>
              <a:t>Com ponderação adequada: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probabilidade de transição </a:t>
            </a:r>
            <a:r>
              <a:rPr lang="pt-BR" dirty="0" smtClean="0"/>
              <a:t>entre nós de acordo com arranjo da rede</a:t>
            </a:r>
          </a:p>
          <a:p>
            <a:pPr lvl="3"/>
            <a:endParaRPr lang="pt-BR" dirty="0" smtClean="0"/>
          </a:p>
          <a:p>
            <a:pPr lvl="3"/>
            <a:endParaRPr lang="pt-BR" dirty="0" smtClean="0"/>
          </a:p>
          <a:p>
            <a:pPr lvl="3"/>
            <a:endParaRPr lang="pt-BR" dirty="0" smtClean="0"/>
          </a:p>
          <a:p>
            <a:pPr lvl="2"/>
            <a:r>
              <a:rPr lang="pt-BR" dirty="0" smtClean="0"/>
              <a:t>Onde vimos isso antes?</a:t>
            </a:r>
          </a:p>
          <a:p>
            <a:pPr lvl="3"/>
            <a:r>
              <a:rPr lang="pt-BR" dirty="0" smtClean="0"/>
              <a:t>Equação de difusão ou Cadeias de </a:t>
            </a:r>
            <a:r>
              <a:rPr lang="pt-BR" dirty="0" err="1" smtClean="0"/>
              <a:t>Markov</a:t>
            </a:r>
            <a:endParaRPr lang="pt-BR" dirty="0" smtClean="0"/>
          </a:p>
          <a:p>
            <a:pPr lvl="3"/>
            <a:endParaRPr lang="pt-BR" dirty="0" smtClean="0"/>
          </a:p>
          <a:p>
            <a:pPr lvl="3"/>
            <a:endParaRPr lang="pt-BR" dirty="0" smtClean="0"/>
          </a:p>
          <a:p>
            <a:pPr lvl="3"/>
            <a:endParaRPr lang="pt-BR" dirty="0" smtClean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7372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9619" y="4149080"/>
            <a:ext cx="2704762" cy="6857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CAMINHO</a:t>
            </a:r>
          </a:p>
          <a:p>
            <a:pPr lvl="1"/>
            <a:r>
              <a:rPr lang="pt-BR" dirty="0" smtClean="0"/>
              <a:t>Tendência de fluxo</a:t>
            </a:r>
          </a:p>
          <a:p>
            <a:pPr lvl="2"/>
            <a:r>
              <a:rPr lang="pt-BR" dirty="0" smtClean="0"/>
              <a:t>Resultado: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 onde seguem </a:t>
            </a:r>
            <a:r>
              <a:rPr lang="pt-BR" dirty="0" smtClean="0"/>
              <a:t>elementos posicionados nos nós!</a:t>
            </a:r>
          </a:p>
          <a:p>
            <a:pPr lvl="3"/>
            <a:r>
              <a:rPr lang="pt-BR" dirty="0" smtClean="0"/>
              <a:t>Com ponderação adequada: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probabilidade de transição </a:t>
            </a:r>
            <a:r>
              <a:rPr lang="pt-BR" dirty="0" smtClean="0"/>
              <a:t>entre nós de acordo com arranjo da rede</a:t>
            </a:r>
          </a:p>
          <a:p>
            <a:pPr lvl="3"/>
            <a:endParaRPr lang="pt-BR" dirty="0" smtClean="0"/>
          </a:p>
          <a:p>
            <a:pPr lvl="3"/>
            <a:endParaRPr lang="pt-BR" dirty="0" smtClean="0"/>
          </a:p>
          <a:p>
            <a:pPr lvl="3"/>
            <a:endParaRPr lang="pt-BR" dirty="0" smtClean="0"/>
          </a:p>
          <a:p>
            <a:pPr lvl="3"/>
            <a:r>
              <a:rPr lang="pt-BR" dirty="0" smtClean="0"/>
              <a:t>Sistema de equações diferenciais lineares de primeira ordem</a:t>
            </a:r>
          </a:p>
          <a:p>
            <a:pPr lvl="3"/>
            <a:r>
              <a:rPr lang="pt-BR" dirty="0" smtClean="0"/>
              <a:t>Autovalores e autovetores da matriz de adjacência</a:t>
            </a:r>
          </a:p>
          <a:p>
            <a:pPr lvl="4"/>
            <a:r>
              <a:rPr lang="pt-BR" dirty="0" smtClean="0"/>
              <a:t>Usamos autovetor associado ao maior autovalor!</a:t>
            </a:r>
            <a:endParaRPr lang="pt-BR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7372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9619" y="4149080"/>
            <a:ext cx="2704762" cy="6857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CAMINHO</a:t>
            </a:r>
          </a:p>
          <a:p>
            <a:pPr lvl="1"/>
            <a:r>
              <a:rPr lang="pt-BR" dirty="0" smtClean="0"/>
              <a:t>Tendência de fluxo</a:t>
            </a:r>
          </a:p>
          <a:p>
            <a:pPr lvl="2"/>
            <a:r>
              <a:rPr lang="pt-BR" dirty="0" smtClean="0"/>
              <a:t>Calcule o autovetor e autovalor de A</a:t>
            </a:r>
          </a:p>
          <a:p>
            <a:pPr lvl="3"/>
            <a:r>
              <a:rPr lang="pt-BR" dirty="0" smtClean="0"/>
              <a:t>Cores “quentes”: vértices mais trafegados</a:t>
            </a:r>
          </a:p>
          <a:p>
            <a:pPr lvl="3"/>
            <a:r>
              <a:rPr lang="pt-BR" dirty="0" smtClean="0"/>
              <a:t>Cores “frias”: vértices menos trafegados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76801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67644" y="4285184"/>
            <a:ext cx="2819048" cy="1600000"/>
          </a:xfrm>
          <a:prstGeom prst="rect">
            <a:avLst/>
          </a:prstGeom>
          <a:noFill/>
        </p:spPr>
      </p:pic>
      <p:grpSp>
        <p:nvGrpSpPr>
          <p:cNvPr id="10" name="Grupo 9"/>
          <p:cNvGrpSpPr/>
          <p:nvPr/>
        </p:nvGrpSpPr>
        <p:grpSpPr>
          <a:xfrm>
            <a:off x="5184068" y="4005064"/>
            <a:ext cx="2592288" cy="2160240"/>
            <a:chOff x="1907704" y="2924944"/>
            <a:chExt cx="3888432" cy="3240360"/>
          </a:xfrm>
        </p:grpSpPr>
        <p:sp>
          <p:nvSpPr>
            <p:cNvPr id="11" name="Elipse 10"/>
            <p:cNvSpPr/>
            <p:nvPr/>
          </p:nvSpPr>
          <p:spPr>
            <a:xfrm>
              <a:off x="3635896" y="2924944"/>
              <a:ext cx="432048" cy="432048"/>
            </a:xfrm>
            <a:prstGeom prst="ellipse">
              <a:avLst/>
            </a:prstGeom>
            <a:solidFill>
              <a:srgbClr val="FF0000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2</a:t>
              </a:r>
              <a:endParaRPr lang="pt-BR" b="1" dirty="0">
                <a:solidFill>
                  <a:schemeClr val="tx1"/>
                </a:solidFill>
              </a:endParaRPr>
            </a:p>
          </p:txBody>
        </p:sp>
        <p:sp>
          <p:nvSpPr>
            <p:cNvPr id="12" name="Elipse 11"/>
            <p:cNvSpPr/>
            <p:nvPr/>
          </p:nvSpPr>
          <p:spPr>
            <a:xfrm>
              <a:off x="5364088" y="4293096"/>
              <a:ext cx="432048" cy="432048"/>
            </a:xfrm>
            <a:prstGeom prst="ellipse">
              <a:avLst/>
            </a:prstGeom>
            <a:solidFill>
              <a:srgbClr val="FFC000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5</a:t>
              </a:r>
              <a:endParaRPr lang="pt-BR" dirty="0"/>
            </a:p>
          </p:txBody>
        </p:sp>
        <p:sp>
          <p:nvSpPr>
            <p:cNvPr id="13" name="Elipse 12"/>
            <p:cNvSpPr/>
            <p:nvPr/>
          </p:nvSpPr>
          <p:spPr>
            <a:xfrm>
              <a:off x="1907704" y="4293096"/>
              <a:ext cx="432048" cy="432048"/>
            </a:xfrm>
            <a:prstGeom prst="ellipse">
              <a:avLst/>
            </a:prstGeom>
            <a:solidFill>
              <a:srgbClr val="FFC000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1</a:t>
              </a:r>
              <a:endParaRPr lang="pt-BR" dirty="0"/>
            </a:p>
          </p:txBody>
        </p:sp>
        <p:sp>
          <p:nvSpPr>
            <p:cNvPr id="14" name="Elipse 13"/>
            <p:cNvSpPr/>
            <p:nvPr/>
          </p:nvSpPr>
          <p:spPr>
            <a:xfrm>
              <a:off x="3635896" y="5733256"/>
              <a:ext cx="432048" cy="432048"/>
            </a:xfrm>
            <a:prstGeom prst="ellipse">
              <a:avLst/>
            </a:prstGeom>
            <a:solidFill>
              <a:srgbClr val="00B0F0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4</a:t>
              </a:r>
              <a:endParaRPr lang="pt-BR" dirty="0"/>
            </a:p>
          </p:txBody>
        </p:sp>
        <p:sp>
          <p:nvSpPr>
            <p:cNvPr id="15" name="Elipse 14"/>
            <p:cNvSpPr/>
            <p:nvPr/>
          </p:nvSpPr>
          <p:spPr>
            <a:xfrm>
              <a:off x="3635896" y="4293096"/>
              <a:ext cx="432048" cy="432048"/>
            </a:xfrm>
            <a:prstGeom prst="ellipse">
              <a:avLst/>
            </a:prstGeom>
            <a:solidFill>
              <a:srgbClr val="FF0000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3</a:t>
              </a:r>
            </a:p>
          </p:txBody>
        </p:sp>
        <p:cxnSp>
          <p:nvCxnSpPr>
            <p:cNvPr id="16" name="Conector de seta reta 15"/>
            <p:cNvCxnSpPr>
              <a:stCxn id="14" idx="1"/>
              <a:endCxn id="13" idx="5"/>
            </p:cNvCxnSpPr>
            <p:nvPr/>
          </p:nvCxnSpPr>
          <p:spPr>
            <a:xfrm flipH="1" flipV="1">
              <a:off x="2276480" y="4661872"/>
              <a:ext cx="1422688" cy="1134656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de seta reta 16"/>
            <p:cNvCxnSpPr>
              <a:stCxn id="13" idx="7"/>
              <a:endCxn id="11" idx="3"/>
            </p:cNvCxnSpPr>
            <p:nvPr/>
          </p:nvCxnSpPr>
          <p:spPr>
            <a:xfrm flipV="1">
              <a:off x="2276480" y="3293720"/>
              <a:ext cx="1422688" cy="1062648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ctor de seta reta 17"/>
            <p:cNvCxnSpPr>
              <a:stCxn id="13" idx="6"/>
              <a:endCxn id="15" idx="2"/>
            </p:cNvCxnSpPr>
            <p:nvPr/>
          </p:nvCxnSpPr>
          <p:spPr>
            <a:xfrm>
              <a:off x="2339752" y="4509120"/>
              <a:ext cx="1296144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de seta reta 18"/>
            <p:cNvCxnSpPr>
              <a:stCxn id="11" idx="4"/>
              <a:endCxn id="15" idx="0"/>
            </p:cNvCxnSpPr>
            <p:nvPr/>
          </p:nvCxnSpPr>
          <p:spPr>
            <a:xfrm>
              <a:off x="3851920" y="3356992"/>
              <a:ext cx="0" cy="936104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de seta reta 19"/>
            <p:cNvCxnSpPr>
              <a:stCxn id="12" idx="1"/>
              <a:endCxn id="11" idx="5"/>
            </p:cNvCxnSpPr>
            <p:nvPr/>
          </p:nvCxnSpPr>
          <p:spPr>
            <a:xfrm flipH="1" flipV="1">
              <a:off x="4004672" y="3293720"/>
              <a:ext cx="1422688" cy="1062648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ector de seta reta 20"/>
            <p:cNvCxnSpPr>
              <a:stCxn id="12" idx="3"/>
              <a:endCxn id="14" idx="7"/>
            </p:cNvCxnSpPr>
            <p:nvPr/>
          </p:nvCxnSpPr>
          <p:spPr>
            <a:xfrm flipH="1">
              <a:off x="4004672" y="4661872"/>
              <a:ext cx="1422688" cy="1134656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de seta reta 21"/>
            <p:cNvCxnSpPr>
              <a:stCxn id="15" idx="6"/>
              <a:endCxn id="12" idx="2"/>
            </p:cNvCxnSpPr>
            <p:nvPr/>
          </p:nvCxnSpPr>
          <p:spPr>
            <a:xfrm>
              <a:off x="4067944" y="4509120"/>
              <a:ext cx="1296144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CAMINHO</a:t>
            </a:r>
          </a:p>
          <a:p>
            <a:pPr lvl="1"/>
            <a:r>
              <a:rPr lang="pt-BR" dirty="0" err="1" smtClean="0"/>
              <a:t>PageRank</a:t>
            </a:r>
            <a:endParaRPr lang="pt-BR" dirty="0" smtClean="0"/>
          </a:p>
          <a:p>
            <a:pPr lvl="2"/>
            <a:r>
              <a:rPr lang="pt-BR" dirty="0" smtClean="0"/>
              <a:t>Uma das medidas usadas pelo motor de buscas Google para indicar o grau de relevância de uma página</a:t>
            </a:r>
          </a:p>
          <a:p>
            <a:pPr lvl="2"/>
            <a:r>
              <a:rPr lang="pt-BR" dirty="0" smtClean="0"/>
              <a:t>Grafo</a:t>
            </a:r>
          </a:p>
          <a:p>
            <a:pPr lvl="3"/>
            <a:r>
              <a:rPr lang="pt-BR" dirty="0" smtClean="0"/>
              <a:t>Página </a:t>
            </a:r>
            <a:r>
              <a:rPr lang="pt-BR" dirty="0" smtClean="0">
                <a:sym typeface="Wingdings"/>
              </a:rPr>
              <a:t> Vértice</a:t>
            </a:r>
          </a:p>
          <a:p>
            <a:pPr lvl="3"/>
            <a:r>
              <a:rPr lang="pt-BR" dirty="0" smtClean="0">
                <a:sym typeface="Wingdings"/>
              </a:rPr>
              <a:t>Links nas páginas  Arestas (orientadas)</a:t>
            </a:r>
          </a:p>
          <a:p>
            <a:pPr lvl="3"/>
            <a:r>
              <a:rPr lang="pt-BR" dirty="0" smtClean="0">
                <a:sym typeface="Wingdings"/>
              </a:rPr>
              <a:t>Matriz de adjacência A modificada</a:t>
            </a:r>
          </a:p>
          <a:p>
            <a:pPr lvl="4"/>
            <a:r>
              <a:rPr lang="pt-BR" dirty="0" smtClean="0">
                <a:sym typeface="Wingdings"/>
              </a:rPr>
              <a:t>A</a:t>
            </a:r>
            <a:r>
              <a:rPr lang="pt-BR" baseline="-25000" dirty="0" smtClean="0">
                <a:sym typeface="Wingdings"/>
              </a:rPr>
              <a:t>i,j</a:t>
            </a:r>
            <a:r>
              <a:rPr lang="pt-BR" dirty="0" smtClean="0">
                <a:sym typeface="Wingdings"/>
              </a:rPr>
              <a:t> = 1/</a:t>
            </a:r>
            <a:r>
              <a:rPr lang="pt-BR" dirty="0" err="1" smtClean="0">
                <a:sym typeface="Wingdings"/>
              </a:rPr>
              <a:t>N</a:t>
            </a:r>
            <a:r>
              <a:rPr lang="pt-BR" baseline="-25000" dirty="0" err="1" smtClean="0">
                <a:sym typeface="Wingdings"/>
              </a:rPr>
              <a:t>i</a:t>
            </a:r>
            <a:endParaRPr lang="pt-BR" baseline="-25000" dirty="0" smtClean="0">
              <a:sym typeface="Wingdings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CAMINHO</a:t>
            </a:r>
          </a:p>
          <a:p>
            <a:pPr lvl="1"/>
            <a:r>
              <a:rPr lang="pt-BR" dirty="0" err="1" smtClean="0"/>
              <a:t>PageRank</a:t>
            </a:r>
            <a:endParaRPr lang="pt-BR" dirty="0" smtClean="0">
              <a:sym typeface="Wingdings"/>
            </a:endParaRPr>
          </a:p>
          <a:p>
            <a:pPr lvl="2"/>
            <a:r>
              <a:rPr lang="pt-BR" dirty="0" smtClean="0">
                <a:sym typeface="Wingdings"/>
              </a:rPr>
              <a:t>Princípio básico</a:t>
            </a:r>
          </a:p>
          <a:p>
            <a:pPr lvl="3"/>
            <a:r>
              <a:rPr lang="pt-BR" dirty="0" smtClean="0">
                <a:sym typeface="Wingdings"/>
              </a:rPr>
              <a:t>Usuário </a:t>
            </a:r>
            <a:r>
              <a:rPr lang="pt-BR" dirty="0" err="1" smtClean="0">
                <a:sym typeface="Wingdings"/>
              </a:rPr>
              <a:t>aleatórico</a:t>
            </a:r>
            <a:r>
              <a:rPr lang="pt-BR" dirty="0" smtClean="0">
                <a:sym typeface="Wingdings"/>
              </a:rPr>
              <a:t> vai para uma página aleatória</a:t>
            </a:r>
          </a:p>
          <a:p>
            <a:pPr lvl="3"/>
            <a:r>
              <a:rPr lang="pt-BR" dirty="0" smtClean="0">
                <a:sym typeface="Wingdings"/>
              </a:rPr>
              <a:t>Clica em um dos seus links para a próxima página</a:t>
            </a:r>
          </a:p>
          <a:p>
            <a:pPr lvl="3"/>
            <a:r>
              <a:rPr lang="pt-BR" dirty="0" smtClean="0">
                <a:sym typeface="Wingdings"/>
              </a:rPr>
              <a:t>Em algum momento, cansa e vai para outra aleatória</a:t>
            </a:r>
          </a:p>
          <a:p>
            <a:pPr lvl="2"/>
            <a:endParaRPr lang="pt-BR" dirty="0" smtClean="0">
              <a:sym typeface="Wingdings"/>
            </a:endParaRPr>
          </a:p>
          <a:p>
            <a:pPr lvl="2"/>
            <a:endParaRPr lang="pt-BR" dirty="0" smtClean="0">
              <a:sym typeface="Wingdings"/>
            </a:endParaRPr>
          </a:p>
          <a:p>
            <a:pPr lvl="2"/>
            <a:r>
              <a:rPr lang="pt-BR" dirty="0" smtClean="0">
                <a:sym typeface="Wingdings"/>
              </a:rPr>
              <a:t>Problema de cálculo de autovalores/autovetores</a:t>
            </a:r>
          </a:p>
          <a:p>
            <a:pPr lvl="3"/>
            <a:r>
              <a:rPr lang="pt-BR" dirty="0" smtClean="0">
                <a:sym typeface="Wingdings"/>
              </a:rPr>
              <a:t>Vértices centrais = autovetor (R) com maior autovalor (1/c)</a:t>
            </a:r>
          </a:p>
          <a:p>
            <a:pPr lvl="2"/>
            <a:r>
              <a:rPr lang="pt-BR" dirty="0" smtClean="0">
                <a:sym typeface="Wingdings"/>
              </a:rPr>
              <a:t>Cadeia de </a:t>
            </a:r>
            <a:r>
              <a:rPr lang="pt-BR" dirty="0" err="1" smtClean="0">
                <a:sym typeface="Wingdings"/>
              </a:rPr>
              <a:t>Markov</a:t>
            </a:r>
            <a:endParaRPr lang="pt-BR" dirty="0" smtClean="0">
              <a:sym typeface="Wingdings"/>
            </a:endParaRPr>
          </a:p>
          <a:p>
            <a:pPr lvl="2"/>
            <a:endParaRPr lang="pt-BR" dirty="0" smtClean="0"/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61441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29143" y="4077072"/>
            <a:ext cx="2685714" cy="6857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CAMINHO</a:t>
            </a:r>
          </a:p>
          <a:p>
            <a:pPr lvl="1"/>
            <a:r>
              <a:rPr lang="pt-BR" dirty="0" err="1" smtClean="0"/>
              <a:t>PageRank</a:t>
            </a:r>
            <a:endParaRPr lang="pt-BR" dirty="0" smtClean="0">
              <a:sym typeface="Wingdings"/>
            </a:endParaRPr>
          </a:p>
          <a:p>
            <a:pPr lvl="2"/>
            <a:r>
              <a:rPr lang="pt-BR" dirty="0" smtClean="0">
                <a:sym typeface="Wingdings"/>
              </a:rPr>
              <a:t>Para lidar com loops formados pelos links na navegação pela Internet (</a:t>
            </a:r>
            <a:r>
              <a:rPr lang="pt-BR" i="1" dirty="0" err="1" smtClean="0">
                <a:sym typeface="Wingdings"/>
              </a:rPr>
              <a:t>rank</a:t>
            </a:r>
            <a:r>
              <a:rPr lang="pt-BR" i="1" dirty="0" smtClean="0">
                <a:sym typeface="Wingdings"/>
              </a:rPr>
              <a:t> </a:t>
            </a:r>
            <a:r>
              <a:rPr lang="pt-BR" i="1" dirty="0" err="1" smtClean="0">
                <a:sym typeface="Wingdings"/>
              </a:rPr>
              <a:t>sink</a:t>
            </a:r>
            <a:r>
              <a:rPr lang="pt-BR" dirty="0" smtClean="0">
                <a:sym typeface="Wingdings"/>
              </a:rPr>
              <a:t>)</a:t>
            </a:r>
          </a:p>
          <a:p>
            <a:pPr lvl="2"/>
            <a:endParaRPr lang="pt-BR" dirty="0" smtClean="0">
              <a:sym typeface="Wingdings"/>
            </a:endParaRPr>
          </a:p>
          <a:p>
            <a:pPr lvl="2"/>
            <a:r>
              <a:rPr lang="pt-BR" dirty="0" smtClean="0"/>
              <a:t>ou</a:t>
            </a:r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6860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24381" y="3429000"/>
            <a:ext cx="4495238" cy="380952"/>
          </a:xfrm>
          <a:prstGeom prst="rect">
            <a:avLst/>
          </a:prstGeom>
          <a:noFill/>
        </p:spPr>
      </p:pic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6861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29143" y="4365104"/>
            <a:ext cx="2685714" cy="20761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CAMINHO</a:t>
            </a:r>
          </a:p>
          <a:p>
            <a:pPr lvl="1"/>
            <a:r>
              <a:rPr lang="pt-BR" dirty="0" smtClean="0"/>
              <a:t>Efeito das métricas no grafo </a:t>
            </a:r>
            <a:r>
              <a:rPr lang="pt-BR" dirty="0" smtClean="0">
                <a:sym typeface="Wingdings"/>
              </a:rPr>
              <a:t></a:t>
            </a:r>
            <a:r>
              <a:rPr lang="pt-BR" dirty="0" smtClean="0"/>
              <a:t> Estatística</a:t>
            </a:r>
          </a:p>
          <a:p>
            <a:pPr lvl="2"/>
            <a:r>
              <a:rPr lang="pt-BR" dirty="0" smtClean="0"/>
              <a:t>Métrica (ponderado) médio</a:t>
            </a:r>
          </a:p>
          <a:p>
            <a:pPr lvl="2"/>
            <a:r>
              <a:rPr lang="pt-BR" dirty="0" smtClean="0"/>
              <a:t>Variância do métrica (ponderado)</a:t>
            </a:r>
          </a:p>
          <a:p>
            <a:pPr lvl="2"/>
            <a:r>
              <a:rPr lang="pt-BR" dirty="0" smtClean="0"/>
              <a:t>Distribuição “cumulativa” da métrica(ponderado)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AGLOMERAÇÕES</a:t>
            </a:r>
          </a:p>
          <a:p>
            <a:pPr lvl="1"/>
            <a:r>
              <a:rPr lang="pt-BR" dirty="0" smtClean="0"/>
              <a:t>Buscar subgrafos com propriedades específicas</a:t>
            </a:r>
          </a:p>
          <a:p>
            <a:pPr lvl="2"/>
            <a:r>
              <a:rPr lang="pt-BR" i="1" dirty="0" smtClean="0"/>
              <a:t>Clusters </a:t>
            </a:r>
            <a:r>
              <a:rPr lang="pt-BR" dirty="0" smtClean="0"/>
              <a:t>(aglomerações)</a:t>
            </a:r>
          </a:p>
          <a:p>
            <a:pPr lvl="2"/>
            <a:r>
              <a:rPr lang="pt-BR" dirty="0" smtClean="0"/>
              <a:t>Comunidades</a:t>
            </a:r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Baseadas em densidades</a:t>
            </a:r>
          </a:p>
          <a:p>
            <a:pPr lvl="2"/>
            <a:r>
              <a:rPr lang="pt-BR" dirty="0" smtClean="0"/>
              <a:t>Vértices “próximos”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AGLOMERAÇÕES</a:t>
            </a:r>
          </a:p>
          <a:p>
            <a:pPr lvl="1"/>
            <a:r>
              <a:rPr lang="pt-BR" dirty="0" smtClean="0"/>
              <a:t>Coeficiente de </a:t>
            </a:r>
            <a:r>
              <a:rPr lang="pt-BR" dirty="0" err="1" smtClean="0"/>
              <a:t>clusterização</a:t>
            </a:r>
            <a:endParaRPr lang="pt-BR" dirty="0" smtClean="0"/>
          </a:p>
          <a:p>
            <a:pPr lvl="2"/>
            <a:r>
              <a:rPr lang="pt-BR" dirty="0" smtClean="0"/>
              <a:t>Ou Transitividade</a:t>
            </a:r>
          </a:p>
          <a:p>
            <a:pPr lvl="2"/>
            <a:endParaRPr lang="pt-BR" dirty="0" smtClean="0"/>
          </a:p>
          <a:p>
            <a:pPr lvl="1"/>
            <a:r>
              <a:rPr lang="pt-BR" dirty="0" smtClean="0"/>
              <a:t>Alguns de meus amigos são amigos entre si!</a:t>
            </a:r>
          </a:p>
          <a:p>
            <a:pPr lvl="2"/>
            <a:r>
              <a:rPr lang="pt-BR" dirty="0" smtClean="0"/>
              <a:t>Razão entre </a:t>
            </a:r>
            <a:r>
              <a:rPr lang="pt-BR" i="1" dirty="0" err="1" smtClean="0"/>
              <a:t>triplets</a:t>
            </a:r>
            <a:r>
              <a:rPr lang="pt-BR" dirty="0" smtClean="0"/>
              <a:t>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existentes</a:t>
            </a:r>
            <a:r>
              <a:rPr lang="pt-BR" dirty="0" smtClean="0"/>
              <a:t> e </a:t>
            </a:r>
            <a:r>
              <a:rPr lang="pt-BR" i="1" dirty="0" err="1" smtClean="0"/>
              <a:t>triplets</a:t>
            </a:r>
            <a:r>
              <a:rPr lang="pt-BR" dirty="0" smtClean="0"/>
              <a:t>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possíveis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dirty="0" smtClean="0"/>
              <a:t>envolvendo cada vértice da rede complexa e os vértices diretamente conectados a eles.</a:t>
            </a:r>
          </a:p>
          <a:p>
            <a:pPr lvl="2"/>
            <a:endParaRPr lang="pt-BR" dirty="0" smtClean="0"/>
          </a:p>
          <a:p>
            <a:pPr lvl="1"/>
            <a:r>
              <a:rPr lang="pt-BR" dirty="0" smtClean="0"/>
              <a:t>Medida da rede complexa</a:t>
            </a:r>
          </a:p>
          <a:p>
            <a:pPr lvl="2"/>
            <a:r>
              <a:rPr lang="pt-BR" dirty="0" smtClean="0"/>
              <a:t>Pode ser convertida para medida do vértice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Métricas</a:t>
            </a:r>
          </a:p>
          <a:p>
            <a:pPr lvl="1"/>
            <a:r>
              <a:rPr lang="pt-BR" dirty="0" smtClean="0"/>
              <a:t>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NÓS/VÉRTICES</a:t>
            </a:r>
          </a:p>
          <a:p>
            <a:pPr lvl="1"/>
            <a:r>
              <a:rPr lang="pt-BR" dirty="0" smtClean="0"/>
              <a:t>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CAMINHOS</a:t>
            </a:r>
          </a:p>
          <a:p>
            <a:pPr lvl="2"/>
            <a:r>
              <a:rPr lang="pt-BR" dirty="0" smtClean="0"/>
              <a:t>Centralidade da rede</a:t>
            </a:r>
          </a:p>
          <a:p>
            <a:pPr lvl="1"/>
            <a:r>
              <a:rPr lang="pt-BR" dirty="0" smtClean="0"/>
              <a:t>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AGLOMERAÇÕES</a:t>
            </a:r>
          </a:p>
          <a:p>
            <a:endParaRPr lang="pt-BR" dirty="0" smtClean="0"/>
          </a:p>
          <a:p>
            <a:r>
              <a:rPr lang="pt-BR" dirty="0" smtClean="0"/>
              <a:t>Ideias oriundas de grafos!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AGLOMERAÇÕES</a:t>
            </a:r>
          </a:p>
          <a:p>
            <a:pPr lvl="1"/>
            <a:r>
              <a:rPr lang="pt-BR" dirty="0" smtClean="0"/>
              <a:t>Coeficiente de </a:t>
            </a:r>
            <a:r>
              <a:rPr lang="pt-BR" dirty="0" err="1" smtClean="0"/>
              <a:t>clusterização</a:t>
            </a:r>
            <a:r>
              <a:rPr lang="pt-BR" dirty="0" smtClean="0"/>
              <a:t> global (CC)</a:t>
            </a:r>
          </a:p>
          <a:p>
            <a:pPr lvl="2"/>
            <a:endParaRPr lang="pt-BR" dirty="0" smtClean="0"/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5017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0571" y="2708920"/>
            <a:ext cx="6342858" cy="742858"/>
          </a:xfrm>
          <a:prstGeom prst="rect">
            <a:avLst/>
          </a:prstGeom>
          <a:noFill/>
        </p:spPr>
      </p:pic>
      <p:grpSp>
        <p:nvGrpSpPr>
          <p:cNvPr id="28" name="Grupo 27"/>
          <p:cNvGrpSpPr/>
          <p:nvPr/>
        </p:nvGrpSpPr>
        <p:grpSpPr>
          <a:xfrm>
            <a:off x="2020084" y="4068336"/>
            <a:ext cx="1800200" cy="1872208"/>
            <a:chOff x="1538928" y="4212352"/>
            <a:chExt cx="1800200" cy="1872208"/>
          </a:xfrm>
        </p:grpSpPr>
        <p:sp>
          <p:nvSpPr>
            <p:cNvPr id="7" name="Elipse 6"/>
            <p:cNvSpPr/>
            <p:nvPr/>
          </p:nvSpPr>
          <p:spPr>
            <a:xfrm>
              <a:off x="2907080" y="4212352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2</a:t>
              </a:r>
              <a:endParaRPr lang="pt-BR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Elipse 8"/>
            <p:cNvSpPr/>
            <p:nvPr/>
          </p:nvSpPr>
          <p:spPr>
            <a:xfrm>
              <a:off x="1538928" y="5004440"/>
              <a:ext cx="432048" cy="432048"/>
            </a:xfrm>
            <a:prstGeom prst="ellipse">
              <a:avLst/>
            </a:prstGeom>
            <a:solidFill>
              <a:schemeClr val="bg1"/>
            </a:solidFill>
            <a:ln w="1016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1</a:t>
              </a:r>
              <a:endParaRPr lang="pt-BR" dirty="0"/>
            </a:p>
          </p:txBody>
        </p:sp>
        <p:sp>
          <p:nvSpPr>
            <p:cNvPr id="11" name="Elipse 10"/>
            <p:cNvSpPr/>
            <p:nvPr/>
          </p:nvSpPr>
          <p:spPr>
            <a:xfrm>
              <a:off x="2907080" y="5652512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3</a:t>
              </a:r>
            </a:p>
          </p:txBody>
        </p:sp>
        <p:cxnSp>
          <p:nvCxnSpPr>
            <p:cNvPr id="13" name="Conector de seta reta 12"/>
            <p:cNvCxnSpPr>
              <a:stCxn id="9" idx="7"/>
              <a:endCxn id="7" idx="3"/>
            </p:cNvCxnSpPr>
            <p:nvPr/>
          </p:nvCxnSpPr>
          <p:spPr>
            <a:xfrm flipV="1">
              <a:off x="1907704" y="4581128"/>
              <a:ext cx="1062648" cy="486584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de seta reta 13"/>
            <p:cNvCxnSpPr>
              <a:stCxn id="9" idx="5"/>
              <a:endCxn id="11" idx="2"/>
            </p:cNvCxnSpPr>
            <p:nvPr/>
          </p:nvCxnSpPr>
          <p:spPr>
            <a:xfrm>
              <a:off x="1907704" y="5373216"/>
              <a:ext cx="999376" cy="49532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ector de seta reta 14"/>
            <p:cNvCxnSpPr>
              <a:stCxn id="7" idx="4"/>
              <a:endCxn id="11" idx="0"/>
            </p:cNvCxnSpPr>
            <p:nvPr/>
          </p:nvCxnSpPr>
          <p:spPr>
            <a:xfrm>
              <a:off x="3123104" y="4644400"/>
              <a:ext cx="0" cy="100811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upo 34"/>
          <p:cNvGrpSpPr/>
          <p:nvPr/>
        </p:nvGrpSpPr>
        <p:grpSpPr>
          <a:xfrm>
            <a:off x="5323716" y="4068336"/>
            <a:ext cx="1800200" cy="1872208"/>
            <a:chOff x="5355352" y="4068336"/>
            <a:chExt cx="1800200" cy="1872208"/>
          </a:xfrm>
        </p:grpSpPr>
        <p:sp>
          <p:nvSpPr>
            <p:cNvPr id="29" name="Elipse 28"/>
            <p:cNvSpPr/>
            <p:nvPr/>
          </p:nvSpPr>
          <p:spPr>
            <a:xfrm>
              <a:off x="6723504" y="4068336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2</a:t>
              </a:r>
              <a:endParaRPr lang="pt-BR" b="1" dirty="0">
                <a:solidFill>
                  <a:schemeClr val="tx1"/>
                </a:solidFill>
              </a:endParaRPr>
            </a:p>
          </p:txBody>
        </p:sp>
        <p:sp>
          <p:nvSpPr>
            <p:cNvPr id="30" name="Elipse 29"/>
            <p:cNvSpPr/>
            <p:nvPr/>
          </p:nvSpPr>
          <p:spPr>
            <a:xfrm>
              <a:off x="5355352" y="4860424"/>
              <a:ext cx="432048" cy="432048"/>
            </a:xfrm>
            <a:prstGeom prst="ellipse">
              <a:avLst/>
            </a:prstGeom>
            <a:solidFill>
              <a:schemeClr val="bg1"/>
            </a:solidFill>
            <a:ln w="1016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1</a:t>
              </a:r>
              <a:endParaRPr lang="pt-BR" dirty="0"/>
            </a:p>
          </p:txBody>
        </p:sp>
        <p:sp>
          <p:nvSpPr>
            <p:cNvPr id="31" name="Elipse 30"/>
            <p:cNvSpPr/>
            <p:nvPr/>
          </p:nvSpPr>
          <p:spPr>
            <a:xfrm>
              <a:off x="6723504" y="5508496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3</a:t>
              </a:r>
            </a:p>
          </p:txBody>
        </p:sp>
        <p:cxnSp>
          <p:nvCxnSpPr>
            <p:cNvPr id="32" name="Conector de seta reta 31"/>
            <p:cNvCxnSpPr>
              <a:stCxn id="30" idx="7"/>
              <a:endCxn id="29" idx="3"/>
            </p:cNvCxnSpPr>
            <p:nvPr/>
          </p:nvCxnSpPr>
          <p:spPr>
            <a:xfrm flipV="1">
              <a:off x="5724128" y="4437112"/>
              <a:ext cx="1062648" cy="486584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ector de seta reta 32"/>
            <p:cNvCxnSpPr>
              <a:stCxn id="30" idx="5"/>
              <a:endCxn id="31" idx="2"/>
            </p:cNvCxnSpPr>
            <p:nvPr/>
          </p:nvCxnSpPr>
          <p:spPr>
            <a:xfrm>
              <a:off x="5724128" y="5229200"/>
              <a:ext cx="999376" cy="49532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CaixaDeTexto 36"/>
          <p:cNvSpPr txBox="1"/>
          <p:nvPr/>
        </p:nvSpPr>
        <p:spPr>
          <a:xfrm>
            <a:off x="2089577" y="6021288"/>
            <a:ext cx="1690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 err="1" smtClean="0">
                <a:latin typeface="Constantia" pitchFamily="18" charset="0"/>
              </a:rPr>
              <a:t>Triplet</a:t>
            </a:r>
            <a:r>
              <a:rPr lang="pt-BR" dirty="0" smtClean="0">
                <a:latin typeface="Constantia" pitchFamily="18" charset="0"/>
              </a:rPr>
              <a:t> fechado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38" name="CaixaDeTexto 37"/>
          <p:cNvSpPr txBox="1"/>
          <p:nvPr/>
        </p:nvSpPr>
        <p:spPr>
          <a:xfrm>
            <a:off x="5477192" y="6021288"/>
            <a:ext cx="1539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 err="1" smtClean="0">
                <a:latin typeface="Constantia" pitchFamily="18" charset="0"/>
              </a:rPr>
              <a:t>Triplet</a:t>
            </a:r>
            <a:r>
              <a:rPr lang="pt-BR" dirty="0" smtClean="0">
                <a:latin typeface="Constantia" pitchFamily="18" charset="0"/>
              </a:rPr>
              <a:t> aberto</a:t>
            </a:r>
            <a:endParaRPr lang="pt-BR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AGLOMERAÇÕES</a:t>
            </a:r>
          </a:p>
          <a:p>
            <a:pPr lvl="1"/>
            <a:r>
              <a:rPr lang="pt-BR" dirty="0" smtClean="0"/>
              <a:t>Coeficiente de </a:t>
            </a:r>
            <a:r>
              <a:rPr lang="pt-BR" dirty="0" err="1" smtClean="0"/>
              <a:t>clusterização</a:t>
            </a:r>
            <a:r>
              <a:rPr lang="pt-BR" dirty="0" smtClean="0"/>
              <a:t> local (cc</a:t>
            </a:r>
            <a:r>
              <a:rPr lang="pt-BR" baseline="-25000" dirty="0" smtClean="0"/>
              <a:t>i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/>
              <a:t>Grafos </a:t>
            </a:r>
            <a:r>
              <a:rPr lang="pt-BR" dirty="0" err="1" smtClean="0"/>
              <a:t>não-direcionados</a:t>
            </a:r>
            <a:endParaRPr lang="pt-BR" dirty="0" smtClean="0"/>
          </a:p>
          <a:p>
            <a:pPr lvl="2"/>
            <a:endParaRPr lang="pt-BR" dirty="0" smtClean="0"/>
          </a:p>
          <a:p>
            <a:pPr lvl="2"/>
            <a:endParaRPr lang="pt-BR" dirty="0" smtClean="0"/>
          </a:p>
          <a:p>
            <a:pPr lvl="2"/>
            <a:endParaRPr lang="pt-BR" dirty="0" smtClean="0"/>
          </a:p>
          <a:p>
            <a:pPr lvl="2"/>
            <a:r>
              <a:rPr lang="pt-BR" dirty="0" smtClean="0"/>
              <a:t>Grafos direcionado</a:t>
            </a:r>
          </a:p>
          <a:p>
            <a:pPr lvl="2"/>
            <a:endParaRPr lang="pt-BR" dirty="0" smtClean="0"/>
          </a:p>
          <a:p>
            <a:pPr lvl="2"/>
            <a:endParaRPr lang="pt-BR" dirty="0" smtClean="0"/>
          </a:p>
          <a:p>
            <a:pPr lvl="2"/>
            <a:endParaRPr lang="pt-BR" dirty="0" smtClean="0"/>
          </a:p>
          <a:p>
            <a:pPr lvl="2"/>
            <a:r>
              <a:rPr lang="pt-BR" dirty="0" smtClean="0"/>
              <a:t>Por que removemos o “2” para grafos </a:t>
            </a:r>
            <a:r>
              <a:rPr lang="pt-BR" dirty="0" err="1" smtClean="0"/>
              <a:t>não-direcionados</a:t>
            </a:r>
            <a:r>
              <a:rPr lang="pt-BR" dirty="0" smtClean="0"/>
              <a:t>?</a:t>
            </a:r>
          </a:p>
          <a:p>
            <a:pPr lvl="2"/>
            <a:endParaRPr lang="pt-BR" dirty="0" smtClean="0"/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5324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91047" y="3068960"/>
            <a:ext cx="4361906" cy="800000"/>
          </a:xfrm>
          <a:prstGeom prst="rect">
            <a:avLst/>
          </a:prstGeom>
          <a:noFill/>
        </p:spPr>
      </p:pic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5325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5809" y="4717232"/>
            <a:ext cx="4152382" cy="80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AGLOMERAÇÕES</a:t>
            </a:r>
          </a:p>
          <a:p>
            <a:pPr lvl="1"/>
            <a:r>
              <a:rPr lang="pt-BR" dirty="0" smtClean="0"/>
              <a:t>Exemplos: Calculem...</a:t>
            </a:r>
          </a:p>
          <a:p>
            <a:pPr lvl="2"/>
            <a:r>
              <a:rPr lang="pt-BR" dirty="0" smtClean="0"/>
              <a:t>CC e cc</a:t>
            </a:r>
            <a:r>
              <a:rPr lang="pt-BR" baseline="-25000" dirty="0" smtClean="0"/>
              <a:t>i</a:t>
            </a:r>
            <a:r>
              <a:rPr lang="pt-BR" dirty="0" smtClean="0"/>
              <a:t> do grafo!</a:t>
            </a:r>
            <a:endParaRPr lang="pt-BR" i="1" dirty="0" smtClean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pSp>
        <p:nvGrpSpPr>
          <p:cNvPr id="4" name="Grupo 60"/>
          <p:cNvGrpSpPr/>
          <p:nvPr/>
        </p:nvGrpSpPr>
        <p:grpSpPr>
          <a:xfrm>
            <a:off x="2627784" y="3068960"/>
            <a:ext cx="3888432" cy="3240360"/>
            <a:chOff x="1907704" y="2924944"/>
            <a:chExt cx="3888432" cy="3240360"/>
          </a:xfrm>
        </p:grpSpPr>
        <p:sp>
          <p:nvSpPr>
            <p:cNvPr id="8" name="Elipse 7"/>
            <p:cNvSpPr/>
            <p:nvPr/>
          </p:nvSpPr>
          <p:spPr>
            <a:xfrm>
              <a:off x="3635896" y="2924944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2</a:t>
              </a:r>
              <a:endParaRPr lang="pt-BR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Elipse 8"/>
            <p:cNvSpPr/>
            <p:nvPr/>
          </p:nvSpPr>
          <p:spPr>
            <a:xfrm>
              <a:off x="5364088" y="4293096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5</a:t>
              </a:r>
              <a:endParaRPr lang="pt-BR" dirty="0"/>
            </a:p>
          </p:txBody>
        </p:sp>
        <p:sp>
          <p:nvSpPr>
            <p:cNvPr id="10" name="Elipse 9"/>
            <p:cNvSpPr/>
            <p:nvPr/>
          </p:nvSpPr>
          <p:spPr>
            <a:xfrm>
              <a:off x="1907704" y="4293096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1</a:t>
              </a:r>
              <a:endParaRPr lang="pt-BR" dirty="0"/>
            </a:p>
          </p:txBody>
        </p:sp>
        <p:sp>
          <p:nvSpPr>
            <p:cNvPr id="12" name="Elipse 11"/>
            <p:cNvSpPr/>
            <p:nvPr/>
          </p:nvSpPr>
          <p:spPr>
            <a:xfrm>
              <a:off x="3635896" y="5733256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4</a:t>
              </a:r>
              <a:endParaRPr lang="pt-BR" dirty="0"/>
            </a:p>
          </p:txBody>
        </p:sp>
        <p:sp>
          <p:nvSpPr>
            <p:cNvPr id="14" name="Elipse 13"/>
            <p:cNvSpPr/>
            <p:nvPr/>
          </p:nvSpPr>
          <p:spPr>
            <a:xfrm>
              <a:off x="3635896" y="4293096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3</a:t>
              </a:r>
            </a:p>
          </p:txBody>
        </p:sp>
        <p:cxnSp>
          <p:nvCxnSpPr>
            <p:cNvPr id="15" name="Conector de seta reta 14"/>
            <p:cNvCxnSpPr>
              <a:stCxn id="12" idx="1"/>
              <a:endCxn id="10" idx="5"/>
            </p:cNvCxnSpPr>
            <p:nvPr/>
          </p:nvCxnSpPr>
          <p:spPr>
            <a:xfrm flipH="1" flipV="1">
              <a:off x="2276480" y="4661872"/>
              <a:ext cx="1422688" cy="1134656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de seta reta 15"/>
            <p:cNvCxnSpPr>
              <a:stCxn id="10" idx="7"/>
              <a:endCxn id="8" idx="3"/>
            </p:cNvCxnSpPr>
            <p:nvPr/>
          </p:nvCxnSpPr>
          <p:spPr>
            <a:xfrm flipV="1">
              <a:off x="2276480" y="3293720"/>
              <a:ext cx="1422688" cy="1062648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de seta reta 16"/>
            <p:cNvCxnSpPr>
              <a:stCxn id="10" idx="6"/>
              <a:endCxn id="14" idx="2"/>
            </p:cNvCxnSpPr>
            <p:nvPr/>
          </p:nvCxnSpPr>
          <p:spPr>
            <a:xfrm>
              <a:off x="2339752" y="4509120"/>
              <a:ext cx="1296144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ctor de seta reta 17"/>
            <p:cNvCxnSpPr>
              <a:stCxn id="8" idx="4"/>
              <a:endCxn id="14" idx="0"/>
            </p:cNvCxnSpPr>
            <p:nvPr/>
          </p:nvCxnSpPr>
          <p:spPr>
            <a:xfrm>
              <a:off x="3851920" y="3356992"/>
              <a:ext cx="0" cy="936104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de seta reta 18"/>
            <p:cNvCxnSpPr>
              <a:stCxn id="9" idx="1"/>
              <a:endCxn id="8" idx="5"/>
            </p:cNvCxnSpPr>
            <p:nvPr/>
          </p:nvCxnSpPr>
          <p:spPr>
            <a:xfrm flipH="1" flipV="1">
              <a:off x="4004672" y="3293720"/>
              <a:ext cx="1422688" cy="1062648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ector de seta reta 22"/>
            <p:cNvCxnSpPr>
              <a:stCxn id="9" idx="3"/>
              <a:endCxn id="12" idx="7"/>
            </p:cNvCxnSpPr>
            <p:nvPr/>
          </p:nvCxnSpPr>
          <p:spPr>
            <a:xfrm flipH="1">
              <a:off x="4004672" y="4661872"/>
              <a:ext cx="1422688" cy="1134656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ector de seta reta 24"/>
            <p:cNvCxnSpPr>
              <a:stCxn id="14" idx="6"/>
              <a:endCxn id="9" idx="2"/>
            </p:cNvCxnSpPr>
            <p:nvPr/>
          </p:nvCxnSpPr>
          <p:spPr>
            <a:xfrm>
              <a:off x="4067944" y="4509120"/>
              <a:ext cx="1296144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AGLOMERAÇÕES</a:t>
            </a:r>
          </a:p>
          <a:p>
            <a:pPr lvl="1"/>
            <a:r>
              <a:rPr lang="pt-BR" dirty="0" smtClean="0"/>
              <a:t>Comunidades/</a:t>
            </a:r>
            <a:r>
              <a:rPr lang="pt-BR" dirty="0" err="1" smtClean="0"/>
              <a:t>modularidade</a:t>
            </a:r>
            <a:endParaRPr lang="pt-BR" dirty="0" smtClean="0"/>
          </a:p>
          <a:p>
            <a:pPr lvl="2"/>
            <a:r>
              <a:rPr lang="pt-BR" dirty="0" smtClean="0"/>
              <a:t>Grupos de vértices densamente conectados</a:t>
            </a:r>
          </a:p>
          <a:p>
            <a:pPr lvl="2"/>
            <a:r>
              <a:rPr lang="pt-BR" dirty="0" smtClean="0"/>
              <a:t>Vértices são “próximos” uns dos outros</a:t>
            </a:r>
          </a:p>
          <a:p>
            <a:pPr lvl="2"/>
            <a:endParaRPr lang="pt-BR" dirty="0" smtClean="0"/>
          </a:p>
          <a:p>
            <a:pPr lvl="2"/>
            <a:r>
              <a:rPr lang="pt-BR" dirty="0" smtClean="0"/>
              <a:t>Vértices pertencem apenas à um grupo!</a:t>
            </a:r>
          </a:p>
          <a:p>
            <a:pPr lvl="3"/>
            <a:r>
              <a:rPr lang="pt-BR" dirty="0" smtClean="0"/>
              <a:t>Há exceções (métodos baseados em cliques)</a:t>
            </a:r>
          </a:p>
          <a:p>
            <a:pPr lvl="3"/>
            <a:endParaRPr lang="pt-BR" dirty="0" smtClean="0"/>
          </a:p>
          <a:p>
            <a:pPr lvl="2"/>
            <a:r>
              <a:rPr lang="pt-BR" dirty="0" err="1" smtClean="0"/>
              <a:t>Modularidade</a:t>
            </a:r>
            <a:r>
              <a:rPr lang="pt-BR" dirty="0" smtClean="0"/>
              <a:t> da rede</a:t>
            </a:r>
          </a:p>
          <a:p>
            <a:pPr lvl="3"/>
            <a:r>
              <a:rPr lang="pt-BR" dirty="0" smtClean="0"/>
              <a:t>Quão boa é a divisão da rede em comunidades</a:t>
            </a: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AGLOMERAÇÕES</a:t>
            </a:r>
          </a:p>
          <a:p>
            <a:pPr lvl="1"/>
            <a:r>
              <a:rPr lang="pt-BR" dirty="0" smtClean="0"/>
              <a:t>Comunidades/</a:t>
            </a:r>
            <a:r>
              <a:rPr lang="pt-BR" dirty="0" err="1" smtClean="0"/>
              <a:t>modularidade</a:t>
            </a:r>
            <a:endParaRPr lang="pt-BR" dirty="0" smtClean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pSp>
        <p:nvGrpSpPr>
          <p:cNvPr id="9" name="Grupo 8"/>
          <p:cNvGrpSpPr/>
          <p:nvPr/>
        </p:nvGrpSpPr>
        <p:grpSpPr>
          <a:xfrm>
            <a:off x="501876" y="2636911"/>
            <a:ext cx="8140248" cy="3894628"/>
            <a:chOff x="827584" y="2636911"/>
            <a:chExt cx="8140248" cy="3894628"/>
          </a:xfrm>
        </p:grpSpPr>
        <p:pic>
          <p:nvPicPr>
            <p:cNvPr id="60418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27584" y="2637438"/>
              <a:ext cx="3901232" cy="3894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60419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072711" y="2636911"/>
              <a:ext cx="3895121" cy="388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AGLOMERAÇÕES</a:t>
            </a:r>
          </a:p>
          <a:p>
            <a:pPr lvl="1"/>
            <a:r>
              <a:rPr lang="pt-BR" dirty="0" smtClean="0"/>
              <a:t>Comunidade/</a:t>
            </a:r>
            <a:r>
              <a:rPr lang="pt-BR" dirty="0" err="1" smtClean="0"/>
              <a:t>modularidade</a:t>
            </a:r>
            <a:endParaRPr lang="pt-BR" dirty="0" smtClean="0"/>
          </a:p>
          <a:p>
            <a:pPr lvl="2"/>
            <a:r>
              <a:rPr lang="pt-BR" dirty="0" err="1" smtClean="0"/>
              <a:t>Modularidade</a:t>
            </a:r>
            <a:r>
              <a:rPr lang="pt-BR" dirty="0" smtClean="0"/>
              <a:t> da rede</a:t>
            </a:r>
          </a:p>
          <a:p>
            <a:pPr lvl="3"/>
            <a:r>
              <a:rPr lang="pt-BR" dirty="0" smtClean="0"/>
              <a:t>Fração de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arestas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dirty="0" smtClean="0"/>
              <a:t>que conectam vértices dentro das comunidades em relação ao que ocorre em uma rede aleatória de mesmo tamanho</a:t>
            </a:r>
          </a:p>
          <a:p>
            <a:pPr lvl="2"/>
            <a:endParaRPr lang="pt-BR" dirty="0" smtClean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38667" y="4149080"/>
            <a:ext cx="4266666" cy="876190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05333" y="5157192"/>
            <a:ext cx="1733334" cy="8761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AGLOMERAÇÕES</a:t>
            </a:r>
          </a:p>
          <a:p>
            <a:pPr lvl="1"/>
            <a:r>
              <a:rPr lang="pt-BR" dirty="0" smtClean="0"/>
              <a:t>Exemplos:</a:t>
            </a:r>
          </a:p>
          <a:p>
            <a:pPr lvl="2"/>
            <a:r>
              <a:rPr lang="pt-BR" dirty="0" smtClean="0"/>
              <a:t>Calculem Q se há dois grupos: {1, 2, 5} e {3, 4}</a:t>
            </a: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57061" y="3176972"/>
            <a:ext cx="4266666" cy="876190"/>
          </a:xfrm>
          <a:prstGeom prst="rect">
            <a:avLst/>
          </a:prstGeom>
          <a:noFill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53605" y="3176972"/>
            <a:ext cx="1733334" cy="876190"/>
          </a:xfrm>
          <a:prstGeom prst="rect">
            <a:avLst/>
          </a:prstGeom>
          <a:noFill/>
        </p:spPr>
      </p:pic>
      <p:grpSp>
        <p:nvGrpSpPr>
          <p:cNvPr id="12" name="Grupo 60"/>
          <p:cNvGrpSpPr/>
          <p:nvPr/>
        </p:nvGrpSpPr>
        <p:grpSpPr>
          <a:xfrm>
            <a:off x="3232651" y="4149080"/>
            <a:ext cx="2678698" cy="2232248"/>
            <a:chOff x="1907704" y="2924944"/>
            <a:chExt cx="3888432" cy="3240360"/>
          </a:xfrm>
        </p:grpSpPr>
        <p:sp>
          <p:nvSpPr>
            <p:cNvPr id="13" name="Elipse 12"/>
            <p:cNvSpPr/>
            <p:nvPr/>
          </p:nvSpPr>
          <p:spPr>
            <a:xfrm>
              <a:off x="3635896" y="2924944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2</a:t>
              </a:r>
              <a:endParaRPr lang="pt-BR" b="1" dirty="0">
                <a:solidFill>
                  <a:schemeClr val="tx1"/>
                </a:solidFill>
              </a:endParaRPr>
            </a:p>
          </p:txBody>
        </p:sp>
        <p:sp>
          <p:nvSpPr>
            <p:cNvPr id="14" name="Elipse 13"/>
            <p:cNvSpPr/>
            <p:nvPr/>
          </p:nvSpPr>
          <p:spPr>
            <a:xfrm>
              <a:off x="5364088" y="4293096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5</a:t>
              </a:r>
              <a:endParaRPr lang="pt-BR" dirty="0"/>
            </a:p>
          </p:txBody>
        </p:sp>
        <p:sp>
          <p:nvSpPr>
            <p:cNvPr id="15" name="Elipse 14"/>
            <p:cNvSpPr/>
            <p:nvPr/>
          </p:nvSpPr>
          <p:spPr>
            <a:xfrm>
              <a:off x="1907704" y="4293096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1</a:t>
              </a:r>
              <a:endParaRPr lang="pt-BR" dirty="0"/>
            </a:p>
          </p:txBody>
        </p:sp>
        <p:sp>
          <p:nvSpPr>
            <p:cNvPr id="16" name="Elipse 15"/>
            <p:cNvSpPr/>
            <p:nvPr/>
          </p:nvSpPr>
          <p:spPr>
            <a:xfrm>
              <a:off x="3635896" y="5733256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4</a:t>
              </a:r>
              <a:endParaRPr lang="pt-BR" dirty="0"/>
            </a:p>
          </p:txBody>
        </p:sp>
        <p:sp>
          <p:nvSpPr>
            <p:cNvPr id="17" name="Elipse 16"/>
            <p:cNvSpPr/>
            <p:nvPr/>
          </p:nvSpPr>
          <p:spPr>
            <a:xfrm>
              <a:off x="3635896" y="4293096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3</a:t>
              </a:r>
            </a:p>
          </p:txBody>
        </p:sp>
        <p:cxnSp>
          <p:nvCxnSpPr>
            <p:cNvPr id="18" name="Conector de seta reta 17"/>
            <p:cNvCxnSpPr>
              <a:stCxn id="16" idx="1"/>
              <a:endCxn id="15" idx="5"/>
            </p:cNvCxnSpPr>
            <p:nvPr/>
          </p:nvCxnSpPr>
          <p:spPr>
            <a:xfrm flipH="1" flipV="1">
              <a:off x="2276480" y="4661872"/>
              <a:ext cx="1422688" cy="1134656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de seta reta 18"/>
            <p:cNvCxnSpPr>
              <a:stCxn id="15" idx="7"/>
              <a:endCxn id="13" idx="3"/>
            </p:cNvCxnSpPr>
            <p:nvPr/>
          </p:nvCxnSpPr>
          <p:spPr>
            <a:xfrm flipV="1">
              <a:off x="2276480" y="3293720"/>
              <a:ext cx="1422688" cy="1062648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de seta reta 19"/>
            <p:cNvCxnSpPr>
              <a:stCxn id="15" idx="6"/>
              <a:endCxn id="17" idx="2"/>
            </p:cNvCxnSpPr>
            <p:nvPr/>
          </p:nvCxnSpPr>
          <p:spPr>
            <a:xfrm>
              <a:off x="2339752" y="4509120"/>
              <a:ext cx="1296144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ector de seta reta 20"/>
            <p:cNvCxnSpPr>
              <a:stCxn id="13" idx="4"/>
              <a:endCxn id="17" idx="0"/>
            </p:cNvCxnSpPr>
            <p:nvPr/>
          </p:nvCxnSpPr>
          <p:spPr>
            <a:xfrm>
              <a:off x="3851920" y="3356992"/>
              <a:ext cx="0" cy="936104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de seta reta 21"/>
            <p:cNvCxnSpPr>
              <a:stCxn id="14" idx="1"/>
              <a:endCxn id="13" idx="5"/>
            </p:cNvCxnSpPr>
            <p:nvPr/>
          </p:nvCxnSpPr>
          <p:spPr>
            <a:xfrm flipH="1" flipV="1">
              <a:off x="4004672" y="3293720"/>
              <a:ext cx="1422688" cy="1062648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ector de seta reta 22"/>
            <p:cNvCxnSpPr>
              <a:stCxn id="14" idx="3"/>
              <a:endCxn id="16" idx="7"/>
            </p:cNvCxnSpPr>
            <p:nvPr/>
          </p:nvCxnSpPr>
          <p:spPr>
            <a:xfrm flipH="1">
              <a:off x="4004672" y="4661872"/>
              <a:ext cx="1422688" cy="1134656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de seta reta 23"/>
            <p:cNvCxnSpPr>
              <a:stCxn id="17" idx="6"/>
              <a:endCxn id="14" idx="2"/>
            </p:cNvCxnSpPr>
            <p:nvPr/>
          </p:nvCxnSpPr>
          <p:spPr>
            <a:xfrm>
              <a:off x="4067944" y="4509120"/>
              <a:ext cx="1296144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AGLOMERAÇÕES</a:t>
            </a:r>
          </a:p>
          <a:p>
            <a:pPr lvl="1"/>
            <a:r>
              <a:rPr lang="pt-BR" dirty="0" smtClean="0"/>
              <a:t>Comunidades/</a:t>
            </a:r>
            <a:r>
              <a:rPr lang="pt-BR" dirty="0" err="1" smtClean="0"/>
              <a:t>modularidade</a:t>
            </a:r>
            <a:endParaRPr lang="pt-BR" dirty="0" smtClean="0"/>
          </a:p>
          <a:p>
            <a:pPr lvl="2"/>
            <a:r>
              <a:rPr lang="pt-BR" dirty="0" smtClean="0"/>
              <a:t>Escolha das comunidades e seus vértices é fundamental!</a:t>
            </a:r>
          </a:p>
          <a:p>
            <a:pPr lvl="2"/>
            <a:r>
              <a:rPr lang="pt-BR" dirty="0" smtClean="0"/>
              <a:t>Possibilidades:</a:t>
            </a:r>
          </a:p>
          <a:p>
            <a:pPr lvl="3"/>
            <a:r>
              <a:rPr lang="pt-BR" dirty="0" smtClean="0"/>
              <a:t>Escolher membros de comunidades que aumentem Q</a:t>
            </a:r>
          </a:p>
          <a:p>
            <a:pPr lvl="3"/>
            <a:r>
              <a:rPr lang="pt-BR" dirty="0" smtClean="0"/>
              <a:t>Distância percorrida entre nós dentro do comunidades deve ser pequena</a:t>
            </a:r>
          </a:p>
          <a:p>
            <a:pPr lvl="3"/>
            <a:r>
              <a:rPr lang="pt-BR" dirty="0" smtClean="0"/>
              <a:t>Arestas conectando comunidades devem ter elevado b</a:t>
            </a:r>
          </a:p>
          <a:p>
            <a:pPr lvl="4"/>
            <a:r>
              <a:rPr lang="pt-BR" i="1" dirty="0" err="1" smtClean="0"/>
              <a:t>Betweenness</a:t>
            </a:r>
            <a:endParaRPr lang="pt-BR" i="1" dirty="0" smtClean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AGLOMERAÇÕES</a:t>
            </a:r>
          </a:p>
          <a:p>
            <a:pPr lvl="1"/>
            <a:r>
              <a:rPr lang="pt-BR" dirty="0" smtClean="0"/>
              <a:t>Efeito das métricas no grafo </a:t>
            </a:r>
            <a:r>
              <a:rPr lang="pt-BR" dirty="0" smtClean="0">
                <a:sym typeface="Wingdings"/>
              </a:rPr>
              <a:t></a:t>
            </a:r>
            <a:r>
              <a:rPr lang="pt-BR" dirty="0" smtClean="0"/>
              <a:t> Estatística (</a:t>
            </a:r>
            <a:r>
              <a:rPr lang="pt-BR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again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/>
              <a:t>Métrica (ponderado) médio</a:t>
            </a:r>
          </a:p>
          <a:p>
            <a:pPr lvl="2"/>
            <a:r>
              <a:rPr lang="pt-BR" dirty="0" smtClean="0"/>
              <a:t>Variância do métrica (ponderado)</a:t>
            </a:r>
          </a:p>
          <a:p>
            <a:pPr lvl="2"/>
            <a:r>
              <a:rPr lang="pt-BR" dirty="0" smtClean="0"/>
              <a:t>Distribuição “cumulativa” da métrica(ponderado)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NÓS/VÉRTICES</a:t>
            </a:r>
          </a:p>
          <a:p>
            <a:pPr lvl="1"/>
            <a:r>
              <a:rPr lang="pt-BR" dirty="0" smtClean="0"/>
              <a:t>Grau do </a:t>
            </a:r>
            <a:r>
              <a:rPr lang="pt-BR" dirty="0" err="1" smtClean="0"/>
              <a:t>i-ésimo</a:t>
            </a:r>
            <a:r>
              <a:rPr lang="pt-BR" dirty="0" smtClean="0"/>
              <a:t> nó (k</a:t>
            </a:r>
            <a:r>
              <a:rPr lang="pt-BR" baseline="-25000" dirty="0" smtClean="0"/>
              <a:t>i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/>
              <a:t>Número de conexões/arestas/links do </a:t>
            </a:r>
            <a:r>
              <a:rPr lang="pt-BR" dirty="0" err="1" smtClean="0"/>
              <a:t>i-ésimo</a:t>
            </a:r>
            <a:r>
              <a:rPr lang="pt-BR" dirty="0" smtClean="0"/>
              <a:t> nó</a:t>
            </a:r>
          </a:p>
          <a:p>
            <a:pPr lvl="3"/>
            <a:r>
              <a:rPr lang="pt-BR" dirty="0" smtClean="0"/>
              <a:t>Soma de elementos da </a:t>
            </a:r>
            <a:r>
              <a:rPr lang="pt-BR" dirty="0" err="1" smtClean="0"/>
              <a:t>i-ésima</a:t>
            </a:r>
            <a:r>
              <a:rPr lang="pt-BR" dirty="0" smtClean="0"/>
              <a:t> linha da matriz de adjacência</a:t>
            </a:r>
          </a:p>
          <a:p>
            <a:pPr lvl="3"/>
            <a:endParaRPr lang="pt-BR" dirty="0" smtClean="0"/>
          </a:p>
          <a:p>
            <a:pPr lvl="3"/>
            <a:endParaRPr lang="pt-BR" dirty="0" smtClean="0"/>
          </a:p>
          <a:p>
            <a:pPr lvl="3"/>
            <a:endParaRPr lang="pt-BR" dirty="0" smtClean="0"/>
          </a:p>
          <a:p>
            <a:pPr lvl="2"/>
            <a:r>
              <a:rPr lang="pt-BR" dirty="0" smtClean="0"/>
              <a:t>Em grafos orientados?</a:t>
            </a:r>
          </a:p>
          <a:p>
            <a:pPr lvl="3"/>
            <a:r>
              <a:rPr lang="pt-BR" dirty="0" smtClean="0"/>
              <a:t>Grau de entrada (</a:t>
            </a:r>
            <a:r>
              <a:rPr lang="pt-BR" dirty="0" err="1" smtClean="0"/>
              <a:t>k</a:t>
            </a:r>
            <a:r>
              <a:rPr lang="pt-BR" baseline="-25000" dirty="0" err="1" smtClean="0"/>
              <a:t>i</a:t>
            </a:r>
            <a:r>
              <a:rPr lang="pt-BR" baseline="30000" dirty="0" err="1" smtClean="0"/>
              <a:t>in</a:t>
            </a:r>
            <a:r>
              <a:rPr lang="pt-BR" dirty="0" smtClean="0"/>
              <a:t>)</a:t>
            </a:r>
          </a:p>
          <a:p>
            <a:pPr lvl="3"/>
            <a:r>
              <a:rPr lang="pt-BR" dirty="0" smtClean="0"/>
              <a:t>Grau de saída (</a:t>
            </a:r>
            <a:r>
              <a:rPr lang="pt-BR" dirty="0" err="1" smtClean="0"/>
              <a:t>k</a:t>
            </a:r>
            <a:r>
              <a:rPr lang="pt-BR" baseline="-25000" dirty="0" err="1" smtClean="0"/>
              <a:t>i</a:t>
            </a:r>
            <a:r>
              <a:rPr lang="pt-BR" baseline="30000" dirty="0" err="1" smtClean="0"/>
              <a:t>out</a:t>
            </a:r>
            <a:r>
              <a:rPr lang="pt-BR" dirty="0" smtClean="0"/>
              <a:t>)</a:t>
            </a: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67238" y="3455000"/>
            <a:ext cx="1409524" cy="8380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NÓS/VÉRTICES</a:t>
            </a:r>
          </a:p>
          <a:p>
            <a:pPr lvl="1"/>
            <a:r>
              <a:rPr lang="pt-BR" dirty="0" smtClean="0"/>
              <a:t>Grau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ponderado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dirty="0" smtClean="0"/>
              <a:t>do </a:t>
            </a:r>
            <a:r>
              <a:rPr lang="pt-BR" dirty="0" err="1" smtClean="0"/>
              <a:t>i-ésimo</a:t>
            </a:r>
            <a:r>
              <a:rPr lang="pt-BR" dirty="0" smtClean="0"/>
              <a:t> nó (s</a:t>
            </a:r>
            <a:r>
              <a:rPr lang="pt-BR" baseline="-25000" dirty="0" smtClean="0"/>
              <a:t>i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/>
              <a:t>Para redes cujas arestas têm peso </a:t>
            </a:r>
            <a:r>
              <a:rPr lang="pt-BR" dirty="0" err="1" smtClean="0"/>
              <a:t>w</a:t>
            </a:r>
            <a:r>
              <a:rPr lang="pt-BR" baseline="-25000" dirty="0" err="1" smtClean="0"/>
              <a:t>i</a:t>
            </a:r>
            <a:r>
              <a:rPr lang="pt-BR" baseline="-25000" dirty="0" smtClean="0"/>
              <a:t>,j</a:t>
            </a:r>
          </a:p>
          <a:p>
            <a:pPr lvl="3"/>
            <a:endParaRPr lang="pt-BR" dirty="0" smtClean="0"/>
          </a:p>
          <a:p>
            <a:pPr lvl="3"/>
            <a:endParaRPr lang="pt-BR" dirty="0" smtClean="0"/>
          </a:p>
          <a:p>
            <a:pPr lvl="3"/>
            <a:endParaRPr lang="pt-BR" dirty="0" smtClean="0"/>
          </a:p>
          <a:p>
            <a:pPr lvl="1"/>
            <a:r>
              <a:rPr lang="pt-BR" dirty="0" smtClean="0"/>
              <a:t>Em grafos orientados?</a:t>
            </a:r>
          </a:p>
          <a:p>
            <a:pPr lvl="2"/>
            <a:r>
              <a:rPr lang="pt-BR" dirty="0" smtClean="0"/>
              <a:t>Ideia equivalente à de redes sem peso</a:t>
            </a: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714" y="3094960"/>
            <a:ext cx="1428572" cy="8380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NÓS</a:t>
            </a:r>
          </a:p>
          <a:p>
            <a:pPr lvl="1"/>
            <a:r>
              <a:rPr lang="pt-BR" dirty="0" smtClean="0"/>
              <a:t>Efeito dos graus no grafo </a:t>
            </a:r>
            <a:r>
              <a:rPr lang="pt-BR" dirty="0" smtClean="0">
                <a:sym typeface="Wingdings"/>
              </a:rPr>
              <a:t></a:t>
            </a:r>
            <a:r>
              <a:rPr lang="pt-BR" dirty="0" smtClean="0"/>
              <a:t> Estatística</a:t>
            </a:r>
          </a:p>
          <a:p>
            <a:pPr lvl="2"/>
            <a:r>
              <a:rPr lang="pt-BR" dirty="0" smtClean="0"/>
              <a:t>Grau (ponderado) médio</a:t>
            </a:r>
          </a:p>
          <a:p>
            <a:pPr lvl="3"/>
            <a:r>
              <a:rPr lang="pt-BR" dirty="0" smtClean="0"/>
              <a:t>&lt;k&gt; e &lt;s&gt;</a:t>
            </a:r>
          </a:p>
          <a:p>
            <a:pPr lvl="2"/>
            <a:r>
              <a:rPr lang="pt-BR" dirty="0" smtClean="0"/>
              <a:t>Variância do grau (ponderado)</a:t>
            </a:r>
          </a:p>
          <a:p>
            <a:pPr lvl="3"/>
            <a:r>
              <a:rPr lang="pt-BR" dirty="0" smtClean="0"/>
              <a:t>&lt;k</a:t>
            </a:r>
            <a:r>
              <a:rPr lang="pt-BR" baseline="30000" dirty="0" smtClean="0"/>
              <a:t>2</a:t>
            </a:r>
            <a:r>
              <a:rPr lang="pt-BR" dirty="0" smtClean="0"/>
              <a:t>&gt; e &lt;s</a:t>
            </a:r>
            <a:r>
              <a:rPr lang="pt-BR" baseline="30000" dirty="0" smtClean="0"/>
              <a:t>2</a:t>
            </a:r>
            <a:r>
              <a:rPr lang="pt-BR" dirty="0" smtClean="0"/>
              <a:t>&gt;</a:t>
            </a:r>
          </a:p>
          <a:p>
            <a:pPr lvl="2"/>
            <a:r>
              <a:rPr lang="pt-BR" dirty="0" smtClean="0"/>
              <a:t>Distribuição “cumulativa” do grau (ponderado)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76762" y="4598764"/>
            <a:ext cx="3790476" cy="990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NÓS</a:t>
            </a:r>
          </a:p>
          <a:p>
            <a:pPr lvl="1"/>
            <a:r>
              <a:rPr lang="pt-BR" dirty="0" smtClean="0"/>
              <a:t>Exemplo: Calculem...</a:t>
            </a:r>
            <a:endParaRPr lang="pt-BR" dirty="0"/>
          </a:p>
        </p:txBody>
      </p:sp>
      <p:grpSp>
        <p:nvGrpSpPr>
          <p:cNvPr id="4" name="Grupo 3"/>
          <p:cNvGrpSpPr/>
          <p:nvPr/>
        </p:nvGrpSpPr>
        <p:grpSpPr>
          <a:xfrm>
            <a:off x="539552" y="3068960"/>
            <a:ext cx="3888432" cy="3240360"/>
            <a:chOff x="1907704" y="2924944"/>
            <a:chExt cx="3888432" cy="3240360"/>
          </a:xfrm>
        </p:grpSpPr>
        <p:sp>
          <p:nvSpPr>
            <p:cNvPr id="5" name="Elipse 4"/>
            <p:cNvSpPr/>
            <p:nvPr/>
          </p:nvSpPr>
          <p:spPr>
            <a:xfrm>
              <a:off x="3635896" y="2924944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2</a:t>
              </a:r>
              <a:endParaRPr lang="pt-BR" b="1" dirty="0">
                <a:solidFill>
                  <a:schemeClr val="tx1"/>
                </a:solidFill>
              </a:endParaRPr>
            </a:p>
          </p:txBody>
        </p:sp>
        <p:sp>
          <p:nvSpPr>
            <p:cNvPr id="6" name="Elipse 5"/>
            <p:cNvSpPr/>
            <p:nvPr/>
          </p:nvSpPr>
          <p:spPr>
            <a:xfrm>
              <a:off x="5364088" y="4293096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5</a:t>
              </a:r>
              <a:endParaRPr lang="pt-BR" dirty="0"/>
            </a:p>
          </p:txBody>
        </p:sp>
        <p:sp>
          <p:nvSpPr>
            <p:cNvPr id="7" name="Elipse 6"/>
            <p:cNvSpPr/>
            <p:nvPr/>
          </p:nvSpPr>
          <p:spPr>
            <a:xfrm>
              <a:off x="1907704" y="4293096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1</a:t>
              </a:r>
              <a:endParaRPr lang="pt-BR" dirty="0"/>
            </a:p>
          </p:txBody>
        </p:sp>
        <p:sp>
          <p:nvSpPr>
            <p:cNvPr id="8" name="Elipse 7"/>
            <p:cNvSpPr/>
            <p:nvPr/>
          </p:nvSpPr>
          <p:spPr>
            <a:xfrm>
              <a:off x="3635896" y="5733256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4</a:t>
              </a:r>
              <a:endParaRPr lang="pt-BR" dirty="0"/>
            </a:p>
          </p:txBody>
        </p:sp>
        <p:sp>
          <p:nvSpPr>
            <p:cNvPr id="9" name="Elipse 8"/>
            <p:cNvSpPr/>
            <p:nvPr/>
          </p:nvSpPr>
          <p:spPr>
            <a:xfrm>
              <a:off x="3635896" y="4293096"/>
              <a:ext cx="432048" cy="4320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3</a:t>
              </a:r>
            </a:p>
          </p:txBody>
        </p:sp>
        <p:cxnSp>
          <p:nvCxnSpPr>
            <p:cNvPr id="10" name="Conector de seta reta 9"/>
            <p:cNvCxnSpPr>
              <a:stCxn id="8" idx="1"/>
              <a:endCxn id="7" idx="5"/>
            </p:cNvCxnSpPr>
            <p:nvPr/>
          </p:nvCxnSpPr>
          <p:spPr>
            <a:xfrm flipH="1" flipV="1">
              <a:off x="2276480" y="4661872"/>
              <a:ext cx="1422688" cy="1134656"/>
            </a:xfrm>
            <a:prstGeom prst="straightConnector1">
              <a:avLst/>
            </a:prstGeom>
            <a:ln w="5080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ector de seta reta 10"/>
            <p:cNvCxnSpPr>
              <a:stCxn id="7" idx="7"/>
              <a:endCxn id="5" idx="3"/>
            </p:cNvCxnSpPr>
            <p:nvPr/>
          </p:nvCxnSpPr>
          <p:spPr>
            <a:xfrm flipV="1">
              <a:off x="2276480" y="3293720"/>
              <a:ext cx="1422688" cy="1062648"/>
            </a:xfrm>
            <a:prstGeom prst="straightConnector1">
              <a:avLst/>
            </a:prstGeom>
            <a:ln w="5080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de seta reta 11"/>
            <p:cNvCxnSpPr>
              <a:stCxn id="7" idx="6"/>
              <a:endCxn id="9" idx="2"/>
            </p:cNvCxnSpPr>
            <p:nvPr/>
          </p:nvCxnSpPr>
          <p:spPr>
            <a:xfrm>
              <a:off x="2339752" y="4509120"/>
              <a:ext cx="1296144" cy="0"/>
            </a:xfrm>
            <a:prstGeom prst="straightConnector1">
              <a:avLst/>
            </a:prstGeom>
            <a:ln w="5080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de seta reta 12"/>
            <p:cNvCxnSpPr>
              <a:stCxn id="5" idx="4"/>
              <a:endCxn id="9" idx="0"/>
            </p:cNvCxnSpPr>
            <p:nvPr/>
          </p:nvCxnSpPr>
          <p:spPr>
            <a:xfrm>
              <a:off x="3851920" y="3356992"/>
              <a:ext cx="0" cy="936104"/>
            </a:xfrm>
            <a:prstGeom prst="straightConnector1">
              <a:avLst/>
            </a:prstGeom>
            <a:ln w="5080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de seta reta 13"/>
            <p:cNvCxnSpPr>
              <a:stCxn id="6" idx="1"/>
              <a:endCxn id="5" idx="5"/>
            </p:cNvCxnSpPr>
            <p:nvPr/>
          </p:nvCxnSpPr>
          <p:spPr>
            <a:xfrm flipH="1" flipV="1">
              <a:off x="4004672" y="3293720"/>
              <a:ext cx="1422688" cy="1062648"/>
            </a:xfrm>
            <a:prstGeom prst="straightConnector1">
              <a:avLst/>
            </a:prstGeom>
            <a:ln w="5080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ector de seta reta 14"/>
            <p:cNvCxnSpPr>
              <a:stCxn id="6" idx="3"/>
              <a:endCxn id="8" idx="7"/>
            </p:cNvCxnSpPr>
            <p:nvPr/>
          </p:nvCxnSpPr>
          <p:spPr>
            <a:xfrm flipH="1">
              <a:off x="4004672" y="4661872"/>
              <a:ext cx="1422688" cy="1134656"/>
            </a:xfrm>
            <a:prstGeom prst="straightConnector1">
              <a:avLst/>
            </a:prstGeom>
            <a:ln w="5080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de seta reta 15"/>
            <p:cNvCxnSpPr>
              <a:stCxn id="9" idx="6"/>
              <a:endCxn id="6" idx="2"/>
            </p:cNvCxnSpPr>
            <p:nvPr/>
          </p:nvCxnSpPr>
          <p:spPr>
            <a:xfrm>
              <a:off x="4067944" y="4509120"/>
              <a:ext cx="1296144" cy="0"/>
            </a:xfrm>
            <a:prstGeom prst="straightConnector1">
              <a:avLst/>
            </a:prstGeom>
            <a:ln w="5080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Elipse 17"/>
          <p:cNvSpPr/>
          <p:nvPr/>
        </p:nvSpPr>
        <p:spPr>
          <a:xfrm>
            <a:off x="6516216" y="3068960"/>
            <a:ext cx="432048" cy="432048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2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19" name="Elipse 18"/>
          <p:cNvSpPr/>
          <p:nvPr/>
        </p:nvSpPr>
        <p:spPr>
          <a:xfrm>
            <a:off x="8244408" y="4437112"/>
            <a:ext cx="432048" cy="432048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5</a:t>
            </a:r>
            <a:endParaRPr lang="pt-BR" dirty="0"/>
          </a:p>
        </p:txBody>
      </p:sp>
      <p:sp>
        <p:nvSpPr>
          <p:cNvPr id="20" name="Elipse 19"/>
          <p:cNvSpPr/>
          <p:nvPr/>
        </p:nvSpPr>
        <p:spPr>
          <a:xfrm>
            <a:off x="4788024" y="4437112"/>
            <a:ext cx="432048" cy="432048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1</a:t>
            </a:r>
            <a:endParaRPr lang="pt-BR" dirty="0"/>
          </a:p>
        </p:txBody>
      </p:sp>
      <p:sp>
        <p:nvSpPr>
          <p:cNvPr id="21" name="Elipse 20"/>
          <p:cNvSpPr/>
          <p:nvPr/>
        </p:nvSpPr>
        <p:spPr>
          <a:xfrm>
            <a:off x="6516216" y="5877272"/>
            <a:ext cx="432048" cy="432048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4</a:t>
            </a:r>
            <a:endParaRPr lang="pt-BR" dirty="0"/>
          </a:p>
        </p:txBody>
      </p:sp>
      <p:sp>
        <p:nvSpPr>
          <p:cNvPr id="22" name="Elipse 21"/>
          <p:cNvSpPr/>
          <p:nvPr/>
        </p:nvSpPr>
        <p:spPr>
          <a:xfrm>
            <a:off x="6516216" y="4437112"/>
            <a:ext cx="432048" cy="432048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23" name="Conector de seta reta 22"/>
          <p:cNvCxnSpPr>
            <a:stCxn id="21" idx="1"/>
            <a:endCxn id="20" idx="5"/>
          </p:cNvCxnSpPr>
          <p:nvPr/>
        </p:nvCxnSpPr>
        <p:spPr>
          <a:xfrm flipH="1" flipV="1">
            <a:off x="5156800" y="4805888"/>
            <a:ext cx="1422688" cy="1134656"/>
          </a:xfrm>
          <a:prstGeom prst="straightConnector1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de seta reta 23"/>
          <p:cNvCxnSpPr>
            <a:stCxn id="20" idx="7"/>
            <a:endCxn id="18" idx="3"/>
          </p:cNvCxnSpPr>
          <p:nvPr/>
        </p:nvCxnSpPr>
        <p:spPr>
          <a:xfrm flipV="1">
            <a:off x="5156800" y="3437736"/>
            <a:ext cx="1422688" cy="1062648"/>
          </a:xfrm>
          <a:prstGeom prst="straightConnector1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de seta reta 24"/>
          <p:cNvCxnSpPr>
            <a:stCxn id="20" idx="6"/>
            <a:endCxn id="22" idx="2"/>
          </p:cNvCxnSpPr>
          <p:nvPr/>
        </p:nvCxnSpPr>
        <p:spPr>
          <a:xfrm>
            <a:off x="5220072" y="4653136"/>
            <a:ext cx="1296144" cy="0"/>
          </a:xfrm>
          <a:prstGeom prst="straightConnector1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de seta reta 25"/>
          <p:cNvCxnSpPr>
            <a:stCxn id="18" idx="4"/>
            <a:endCxn id="22" idx="0"/>
          </p:cNvCxnSpPr>
          <p:nvPr/>
        </p:nvCxnSpPr>
        <p:spPr>
          <a:xfrm>
            <a:off x="6732240" y="3501008"/>
            <a:ext cx="0" cy="936104"/>
          </a:xfrm>
          <a:prstGeom prst="straightConnector1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de seta reta 26"/>
          <p:cNvCxnSpPr>
            <a:stCxn id="19" idx="1"/>
            <a:endCxn id="18" idx="5"/>
          </p:cNvCxnSpPr>
          <p:nvPr/>
        </p:nvCxnSpPr>
        <p:spPr>
          <a:xfrm flipH="1" flipV="1">
            <a:off x="6884992" y="3437736"/>
            <a:ext cx="1422688" cy="1062648"/>
          </a:xfrm>
          <a:prstGeom prst="straightConnector1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de seta reta 27"/>
          <p:cNvCxnSpPr>
            <a:stCxn id="19" idx="3"/>
            <a:endCxn id="21" idx="7"/>
          </p:cNvCxnSpPr>
          <p:nvPr/>
        </p:nvCxnSpPr>
        <p:spPr>
          <a:xfrm flipH="1">
            <a:off x="6884992" y="4805888"/>
            <a:ext cx="1422688" cy="1134656"/>
          </a:xfrm>
          <a:prstGeom prst="straightConnector1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de seta reta 28"/>
          <p:cNvCxnSpPr>
            <a:stCxn id="22" idx="6"/>
            <a:endCxn id="19" idx="2"/>
          </p:cNvCxnSpPr>
          <p:nvPr/>
        </p:nvCxnSpPr>
        <p:spPr>
          <a:xfrm>
            <a:off x="6948264" y="4653136"/>
            <a:ext cx="1296144" cy="0"/>
          </a:xfrm>
          <a:prstGeom prst="straightConnector1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aixaDeTexto 29"/>
          <p:cNvSpPr txBox="1"/>
          <p:nvPr/>
        </p:nvSpPr>
        <p:spPr>
          <a:xfrm>
            <a:off x="5508104" y="371703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1</a:t>
            </a:r>
            <a:endParaRPr lang="pt-BR" dirty="0"/>
          </a:p>
        </p:txBody>
      </p:sp>
      <p:sp>
        <p:nvSpPr>
          <p:cNvPr id="31" name="CaixaDeTexto 30"/>
          <p:cNvSpPr txBox="1"/>
          <p:nvPr/>
        </p:nvSpPr>
        <p:spPr>
          <a:xfrm>
            <a:off x="5796136" y="4653136"/>
            <a:ext cx="312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2" name="CaixaDeTexto 31"/>
          <p:cNvSpPr txBox="1"/>
          <p:nvPr/>
        </p:nvSpPr>
        <p:spPr>
          <a:xfrm>
            <a:off x="7452320" y="357301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2</a:t>
            </a:r>
            <a:endParaRPr lang="pt-BR" dirty="0"/>
          </a:p>
        </p:txBody>
      </p:sp>
      <p:sp>
        <p:nvSpPr>
          <p:cNvPr id="33" name="CaixaDeTexto 32"/>
          <p:cNvSpPr txBox="1"/>
          <p:nvPr/>
        </p:nvSpPr>
        <p:spPr>
          <a:xfrm>
            <a:off x="6732240" y="393305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3</a:t>
            </a:r>
            <a:endParaRPr lang="pt-BR" dirty="0"/>
          </a:p>
        </p:txBody>
      </p:sp>
      <p:sp>
        <p:nvSpPr>
          <p:cNvPr id="34" name="CaixaDeTexto 33"/>
          <p:cNvSpPr txBox="1"/>
          <p:nvPr/>
        </p:nvSpPr>
        <p:spPr>
          <a:xfrm>
            <a:off x="7236296" y="465313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5</a:t>
            </a:r>
            <a:endParaRPr lang="pt-BR" dirty="0"/>
          </a:p>
        </p:txBody>
      </p:sp>
      <p:sp>
        <p:nvSpPr>
          <p:cNvPr id="35" name="CaixaDeTexto 34"/>
          <p:cNvSpPr txBox="1"/>
          <p:nvPr/>
        </p:nvSpPr>
        <p:spPr>
          <a:xfrm>
            <a:off x="5555238" y="536392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2</a:t>
            </a:r>
            <a:endParaRPr lang="pt-BR" dirty="0"/>
          </a:p>
        </p:txBody>
      </p:sp>
      <p:sp>
        <p:nvSpPr>
          <p:cNvPr id="36" name="CaixaDeTexto 35"/>
          <p:cNvSpPr txBox="1"/>
          <p:nvPr/>
        </p:nvSpPr>
        <p:spPr>
          <a:xfrm>
            <a:off x="7596336" y="530120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2</a:t>
            </a:r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CAMINHO</a:t>
            </a:r>
          </a:p>
          <a:p>
            <a:pPr lvl="1"/>
            <a:r>
              <a:rPr lang="pt-BR" dirty="0" smtClean="0"/>
              <a:t>Caminho entre dois vértices (l</a:t>
            </a:r>
            <a:r>
              <a:rPr lang="pt-BR" baseline="-25000" dirty="0" smtClean="0"/>
              <a:t>i,j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/>
              <a:t>Menor esforço para “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caminhar</a:t>
            </a:r>
            <a:r>
              <a:rPr lang="pt-BR" dirty="0" smtClean="0"/>
              <a:t>” de i até j</a:t>
            </a:r>
          </a:p>
          <a:p>
            <a:pPr lvl="3"/>
            <a:r>
              <a:rPr lang="pt-BR" dirty="0" smtClean="0"/>
              <a:t>Caminho mínimo, SEMPRE!</a:t>
            </a:r>
          </a:p>
          <a:p>
            <a:pPr lvl="2"/>
            <a:r>
              <a:rPr lang="pt-BR" dirty="0" smtClean="0"/>
              <a:t>Depende do tipo de orientação do grafo</a:t>
            </a:r>
          </a:p>
          <a:p>
            <a:pPr lvl="2"/>
            <a:r>
              <a:rPr lang="pt-BR" dirty="0" smtClean="0"/>
              <a:t>Depende de pesos às arestas</a:t>
            </a:r>
          </a:p>
          <a:p>
            <a:pPr lvl="3"/>
            <a:r>
              <a:rPr lang="pt-BR" dirty="0" smtClean="0"/>
              <a:t>Alteram interpretação dos resultados</a:t>
            </a:r>
          </a:p>
          <a:p>
            <a:pPr lvl="3"/>
            <a:endParaRPr lang="pt-BR" dirty="0" smtClean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Métricas orientadas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CAMINHO</a:t>
            </a:r>
          </a:p>
          <a:p>
            <a:pPr lvl="1"/>
            <a:r>
              <a:rPr lang="pt-BR" dirty="0" smtClean="0"/>
              <a:t>Caminho entre dois vértices (l</a:t>
            </a:r>
            <a:r>
              <a:rPr lang="pt-BR" baseline="-25000" dirty="0" smtClean="0"/>
              <a:t>i,j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/>
              <a:t>Para grafos sem peso</a:t>
            </a:r>
          </a:p>
          <a:p>
            <a:pPr lvl="3"/>
            <a:r>
              <a:rPr lang="pt-BR" dirty="0" smtClean="0"/>
              <a:t>Busca em profundidade (</a:t>
            </a:r>
            <a:r>
              <a:rPr lang="pt-BR" i="1" dirty="0" err="1" smtClean="0"/>
              <a:t>Breadth-first</a:t>
            </a:r>
            <a:r>
              <a:rPr lang="pt-BR" i="1" dirty="0" smtClean="0"/>
              <a:t> search</a:t>
            </a:r>
            <a:r>
              <a:rPr lang="pt-BR" dirty="0" smtClean="0"/>
              <a:t> – BFS)</a:t>
            </a:r>
          </a:p>
          <a:p>
            <a:pPr lvl="2"/>
            <a:r>
              <a:rPr lang="pt-BR" dirty="0" smtClean="0"/>
              <a:t>Para grafos com peso positivo</a:t>
            </a:r>
          </a:p>
          <a:p>
            <a:pPr lvl="3"/>
            <a:r>
              <a:rPr lang="pt-BR" dirty="0" smtClean="0"/>
              <a:t>Algoritmo de </a:t>
            </a:r>
            <a:r>
              <a:rPr lang="pt-BR" dirty="0" err="1" smtClean="0"/>
              <a:t>Dijkstra</a:t>
            </a:r>
            <a:endParaRPr lang="pt-BR" dirty="0" smtClean="0"/>
          </a:p>
          <a:p>
            <a:pPr lvl="2"/>
            <a:r>
              <a:rPr lang="pt-BR" dirty="0" smtClean="0"/>
              <a:t>Para grafos com peso negativo (sem ciclos negativos)</a:t>
            </a:r>
          </a:p>
          <a:p>
            <a:pPr lvl="3"/>
            <a:r>
              <a:rPr lang="pt-BR" dirty="0" smtClean="0"/>
              <a:t>Algoritmo de </a:t>
            </a:r>
            <a:r>
              <a:rPr lang="pt-BR" dirty="0" err="1" smtClean="0"/>
              <a:t>Bellman-Ford</a:t>
            </a:r>
            <a:endParaRPr lang="pt-BR" dirty="0" smtClean="0"/>
          </a:p>
          <a:p>
            <a:pPr lvl="3"/>
            <a:r>
              <a:rPr lang="pt-BR" dirty="0" smtClean="0"/>
              <a:t>Algoritmo de Johnson</a:t>
            </a:r>
          </a:p>
          <a:p>
            <a:pPr lvl="3"/>
            <a:r>
              <a:rPr lang="pt-BR" dirty="0" smtClean="0"/>
              <a:t>Algoritmo de </a:t>
            </a:r>
            <a:r>
              <a:rPr lang="pt-BR" dirty="0" err="1" smtClean="0"/>
              <a:t>Floyd-Warshall</a:t>
            </a:r>
            <a:endParaRPr lang="pt-BR" dirty="0" smtClean="0"/>
          </a:p>
          <a:p>
            <a:pPr lvl="3"/>
            <a:r>
              <a:rPr lang="pt-BR" dirty="0" smtClean="0"/>
              <a:t>...</a:t>
            </a: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1218</TotalTime>
  <Words>1618</Words>
  <Application>Microsoft Office PowerPoint</Application>
  <PresentationFormat>Apresentação na tela (4:3)</PresentationFormat>
  <Paragraphs>410</Paragraphs>
  <Slides>38</Slides>
  <Notes>30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38</vt:i4>
      </vt:variant>
    </vt:vector>
  </HeadingPairs>
  <TitlesOfParts>
    <vt:vector size="39" baseType="lpstr">
      <vt:lpstr>Mediano</vt:lpstr>
      <vt:lpstr>Características de redes sociais</vt:lpstr>
      <vt:lpstr>Características</vt:lpstr>
      <vt:lpstr>Características</vt:lpstr>
      <vt:lpstr>Características</vt:lpstr>
      <vt:lpstr>Características</vt:lpstr>
      <vt:lpstr>Características</vt:lpstr>
      <vt:lpstr>Características</vt:lpstr>
      <vt:lpstr>Características</vt:lpstr>
      <vt:lpstr>Características</vt:lpstr>
      <vt:lpstr>Características</vt:lpstr>
      <vt:lpstr>Características</vt:lpstr>
      <vt:lpstr>Características</vt:lpstr>
      <vt:lpstr>Características</vt:lpstr>
      <vt:lpstr>Características</vt:lpstr>
      <vt:lpstr>Características</vt:lpstr>
      <vt:lpstr>Características</vt:lpstr>
      <vt:lpstr>Características</vt:lpstr>
      <vt:lpstr>Características</vt:lpstr>
      <vt:lpstr>Características</vt:lpstr>
      <vt:lpstr>Características</vt:lpstr>
      <vt:lpstr>Características</vt:lpstr>
      <vt:lpstr>Características</vt:lpstr>
      <vt:lpstr>Características</vt:lpstr>
      <vt:lpstr>Características</vt:lpstr>
      <vt:lpstr>Características</vt:lpstr>
      <vt:lpstr>Características</vt:lpstr>
      <vt:lpstr>Características</vt:lpstr>
      <vt:lpstr>Características</vt:lpstr>
      <vt:lpstr>Características</vt:lpstr>
      <vt:lpstr>Características</vt:lpstr>
      <vt:lpstr>Características</vt:lpstr>
      <vt:lpstr>Características</vt:lpstr>
      <vt:lpstr>Características</vt:lpstr>
      <vt:lpstr>Características</vt:lpstr>
      <vt:lpstr>Características</vt:lpstr>
      <vt:lpstr>Características</vt:lpstr>
      <vt:lpstr>Características</vt:lpstr>
      <vt:lpstr>Características</vt:lpstr>
    </vt:vector>
  </TitlesOfParts>
  <Company>Escritório de 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</dc:title>
  <dc:subject>Sinais e sistemas</dc:subject>
  <dc:creator>Marcelo Rosa</dc:creator>
  <cp:lastModifiedBy>Marcelo de Oliveira Rosa</cp:lastModifiedBy>
  <cp:revision>135</cp:revision>
  <dcterms:created xsi:type="dcterms:W3CDTF">2010-07-26T15:10:49Z</dcterms:created>
  <dcterms:modified xsi:type="dcterms:W3CDTF">2019-09-09T19:38:59Z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