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62" r:id="rId3"/>
    <p:sldId id="264" r:id="rId4"/>
    <p:sldId id="265" r:id="rId5"/>
    <p:sldId id="266" r:id="rId6"/>
    <p:sldId id="267" r:id="rId7"/>
    <p:sldId id="268" r:id="rId8"/>
    <p:sldId id="263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707" autoAdjust="0"/>
  </p:normalViewPr>
  <p:slideViewPr>
    <p:cSldViewPr>
      <p:cViewPr varScale="1">
        <p:scale>
          <a:sx n="95" d="100"/>
          <a:sy n="95" d="100"/>
        </p:scale>
        <p:origin x="-8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1136A-486B-45D9-9CB8-B04557EFBAC7}" type="datetimeFigureOut">
              <a:rPr lang="pt-BR" smtClean="0"/>
              <a:pPr/>
              <a:t>27/08/2019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27371-F64F-4705-B36B-0FEE13CBE06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45234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89623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07890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N-1,</a:t>
            </a:r>
            <a:r>
              <a:rPr lang="pt-BR" baseline="0" dirty="0" smtClean="0"/>
              <a:t> 1, 1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07890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2, 2*(</a:t>
            </a:r>
            <a:r>
              <a:rPr lang="pt-BR" dirty="0" err="1" smtClean="0"/>
              <a:t>sum_i^</a:t>
            </a:r>
            <a:r>
              <a:rPr lang="pt-BR" dirty="0" smtClean="0"/>
              <a:t>{(N-1)/2})/(N-1) = 4, 0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07890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2*(N-1)/N,</a:t>
            </a:r>
            <a:r>
              <a:rPr lang="pt-BR" baseline="0" dirty="0" smtClean="0"/>
              <a:t> 2*(N-1)/N, 0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07890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C6B8BED-F73A-4BFE-81B6-72FE6E5BE6BB}" type="datetimeFigureOut">
              <a:rPr lang="pt-BR" smtClean="0"/>
              <a:pPr/>
              <a:t>27/08/2019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27/08/2019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C6B8BED-F73A-4BFE-81B6-72FE6E5BE6BB}" type="datetimeFigureOut">
              <a:rPr lang="pt-BR" smtClean="0"/>
              <a:pPr/>
              <a:t>27/08/2019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0" y="6453530"/>
            <a:ext cx="2667000" cy="365125"/>
          </a:xfrm>
        </p:spPr>
        <p:txBody>
          <a:bodyPr/>
          <a:lstStyle/>
          <a:p>
            <a:fld id="{AC6B8BED-F73A-4BFE-81B6-72FE6E5BE6BB}" type="datetimeFigureOut">
              <a:rPr lang="pt-BR" smtClean="0"/>
              <a:pPr/>
              <a:t>27/08/2019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609600" y="6453336"/>
            <a:ext cx="5421083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27/08/2019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C6B8BED-F73A-4BFE-81B6-72FE6E5BE6BB}" type="datetimeFigureOut">
              <a:rPr lang="pt-BR" smtClean="0"/>
              <a:pPr/>
              <a:t>27/08/2019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C6B8BED-F73A-4BFE-81B6-72FE6E5BE6BB}" type="datetimeFigureOut">
              <a:rPr lang="pt-BR" smtClean="0"/>
              <a:pPr/>
              <a:t>27/08/2019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27/08/2019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27/08/2019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27/08/2019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C6B8BED-F73A-4BFE-81B6-72FE6E5BE6BB}" type="datetimeFigureOut">
              <a:rPr lang="pt-BR" smtClean="0"/>
              <a:pPr/>
              <a:t>27/08/2019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6B8BED-F73A-4BFE-81B6-72FE6E5BE6BB}" type="datetimeFigureOut">
              <a:rPr lang="pt-BR" smtClean="0"/>
              <a:pPr/>
              <a:t>27/08/2019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62200" y="3501008"/>
            <a:ext cx="6477000" cy="2366392"/>
          </a:xfrm>
        </p:spPr>
        <p:txBody>
          <a:bodyPr>
            <a:normAutofit/>
          </a:bodyPr>
          <a:lstStyle/>
          <a:p>
            <a:r>
              <a:rPr lang="pt-BR" dirty="0" smtClean="0"/>
              <a:t>Tipos de redes sociais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Prof. Marcelo de Oliveira Rosa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redes sociais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Redes aleatórias</a:t>
            </a:r>
          </a:p>
          <a:p>
            <a:pPr lvl="1"/>
            <a:r>
              <a:rPr lang="pt-BR" dirty="0" smtClean="0"/>
              <a:t>Será que as grandes redes reais são aleatórias?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52936"/>
            <a:ext cx="38766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4134736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redes sociais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Redes livres de escala (</a:t>
            </a:r>
            <a:r>
              <a:rPr lang="pt-BR" i="1" dirty="0" err="1" smtClean="0"/>
              <a:t>scale-free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Poucos nós com muitas conexões</a:t>
            </a:r>
          </a:p>
          <a:p>
            <a:pPr lvl="1"/>
            <a:r>
              <a:rPr lang="pt-BR" dirty="0" smtClean="0"/>
              <a:t>Muitos nós com poucas conexões</a:t>
            </a:r>
          </a:p>
          <a:p>
            <a:pPr lvl="2"/>
            <a:r>
              <a:rPr lang="pt-BR" dirty="0" smtClean="0"/>
              <a:t>Conexões preferenciais!</a:t>
            </a:r>
          </a:p>
          <a:p>
            <a:pPr lvl="2"/>
            <a:r>
              <a:rPr lang="pt-BR" dirty="0" smtClean="0"/>
              <a:t>P(k) ~ k</a:t>
            </a:r>
            <a:r>
              <a:rPr lang="pt-BR" baseline="30000" dirty="0" smtClean="0"/>
              <a:t> -</a:t>
            </a:r>
            <a:r>
              <a:rPr lang="el-GR" baseline="30000" dirty="0" smtClean="0"/>
              <a:t>γ</a:t>
            </a:r>
            <a:endParaRPr lang="pt-BR" dirty="0" smtClean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04" y="4077072"/>
            <a:ext cx="2520000" cy="251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196" y="4077072"/>
            <a:ext cx="2520000" cy="251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redes sociais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Redes de mundo pequeno (</a:t>
            </a:r>
            <a:r>
              <a:rPr lang="pt-BR" i="1" dirty="0" smtClean="0"/>
              <a:t>small-world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Meus amigos são amigos entre si!</a:t>
            </a:r>
          </a:p>
          <a:p>
            <a:pPr lvl="1"/>
            <a:r>
              <a:rPr lang="pt-BR" dirty="0" smtClean="0"/>
              <a:t>Pequenas distâncias entre nós</a:t>
            </a:r>
          </a:p>
          <a:p>
            <a:pPr lvl="2"/>
            <a:r>
              <a:rPr lang="pt-BR" dirty="0" smtClean="0"/>
              <a:t>Kevin Bacon</a:t>
            </a:r>
          </a:p>
          <a:p>
            <a:pPr lvl="1"/>
            <a:r>
              <a:rPr lang="pt-BR" dirty="0" smtClean="0"/>
              <a:t>Características:</a:t>
            </a:r>
          </a:p>
          <a:p>
            <a:pPr lvl="2"/>
            <a:r>
              <a:rPr lang="pt-BR" dirty="0" smtClean="0"/>
              <a:t>Caminhos curtos</a:t>
            </a:r>
          </a:p>
          <a:p>
            <a:pPr lvl="2"/>
            <a:r>
              <a:rPr lang="pt-BR" dirty="0" err="1" smtClean="0"/>
              <a:t>Coef</a:t>
            </a:r>
            <a:r>
              <a:rPr lang="pt-BR" dirty="0" smtClean="0"/>
              <a:t>. </a:t>
            </a:r>
            <a:r>
              <a:rPr lang="pt-BR" dirty="0" err="1" smtClean="0"/>
              <a:t>clust</a:t>
            </a:r>
            <a:r>
              <a:rPr lang="pt-BR" dirty="0" smtClean="0"/>
              <a:t>. </a:t>
            </a:r>
            <a:r>
              <a:rPr lang="pt-BR" smtClean="0"/>
              <a:t>significativo</a:t>
            </a:r>
            <a:endParaRPr lang="pt-BR" dirty="0" smtClean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861048"/>
            <a:ext cx="2520000" cy="251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redes sociais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Tipos teóricos</a:t>
            </a:r>
          </a:p>
          <a:p>
            <a:pPr lvl="1"/>
            <a:r>
              <a:rPr lang="pt-BR" dirty="0" smtClean="0"/>
              <a:t>Base para compreensão de redes sociais reais</a:t>
            </a:r>
          </a:p>
          <a:p>
            <a:pPr lvl="1"/>
            <a:r>
              <a:rPr lang="pt-BR" dirty="0" smtClean="0"/>
              <a:t>Parametrizáveis</a:t>
            </a:r>
          </a:p>
          <a:p>
            <a:pPr lvl="1"/>
            <a:r>
              <a:rPr lang="pt-BR" dirty="0" smtClean="0"/>
              <a:t>Propriedades específicas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Objetivo</a:t>
            </a:r>
          </a:p>
          <a:p>
            <a:pPr lvl="2"/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Descobrir padrões em redes reais muito grandes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redes sociais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Grafos conhecidos</a:t>
            </a:r>
            <a:endParaRPr lang="pt-BR" dirty="0"/>
          </a:p>
        </p:txBody>
      </p:sp>
      <p:pic>
        <p:nvPicPr>
          <p:cNvPr id="4" name="Imagem 3" descr="full-graph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696" y="2929684"/>
            <a:ext cx="2520000" cy="251261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2000" y="2929684"/>
            <a:ext cx="2520000" cy="251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8304" y="2929684"/>
            <a:ext cx="2520000" cy="251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1259632" y="5589240"/>
            <a:ext cx="1154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latin typeface="Constantia" pitchFamily="18" charset="0"/>
              </a:rPr>
              <a:t>Completa</a:t>
            </a:r>
            <a:endParaRPr lang="pt-BR" dirty="0">
              <a:latin typeface="Constantia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211961" y="55892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Constantia" pitchFamily="18" charset="0"/>
              </a:rPr>
              <a:t>Anel</a:t>
            </a:r>
            <a:endParaRPr lang="pt-BR" dirty="0">
              <a:latin typeface="Constantia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877602" y="5589240"/>
            <a:ext cx="864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latin typeface="Constantia" pitchFamily="18" charset="0"/>
              </a:rPr>
              <a:t>Estrela</a:t>
            </a:r>
            <a:endParaRPr lang="pt-BR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redes sociais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Grafos conhecidos</a:t>
            </a:r>
            <a:endParaRPr lang="pt-B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824" y="2929684"/>
            <a:ext cx="2520000" cy="251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6176" y="2929684"/>
            <a:ext cx="2520000" cy="251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2556562" y="5589240"/>
            <a:ext cx="85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latin typeface="Constantia" pitchFamily="18" charset="0"/>
              </a:rPr>
              <a:t>Árvore</a:t>
            </a:r>
            <a:endParaRPr lang="pt-BR" dirty="0">
              <a:latin typeface="Constantia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730635" y="5589240"/>
            <a:ext cx="85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latin typeface="Constantia" pitchFamily="18" charset="0"/>
              </a:rPr>
              <a:t>Treliça</a:t>
            </a:r>
            <a:endParaRPr lang="pt-BR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redes sociais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Tipos teóricos</a:t>
            </a:r>
          </a:p>
          <a:p>
            <a:pPr lvl="1"/>
            <a:r>
              <a:rPr lang="pt-BR" dirty="0" smtClean="0"/>
              <a:t>Completa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2"/>
            <a:r>
              <a:rPr lang="pt-BR" dirty="0" smtClean="0"/>
              <a:t>Grau médio =</a:t>
            </a:r>
          </a:p>
          <a:p>
            <a:pPr lvl="2"/>
            <a:r>
              <a:rPr lang="pt-BR" dirty="0" smtClean="0"/>
              <a:t>Média do caminho mínimo =</a:t>
            </a:r>
          </a:p>
          <a:p>
            <a:pPr lvl="2"/>
            <a:r>
              <a:rPr lang="pt-BR" dirty="0" smtClean="0"/>
              <a:t>Coeficiente de </a:t>
            </a:r>
            <a:r>
              <a:rPr lang="pt-BR" dirty="0" err="1" smtClean="0"/>
              <a:t>clusterização</a:t>
            </a:r>
            <a:r>
              <a:rPr lang="pt-BR" dirty="0" smtClean="0"/>
              <a:t> =</a:t>
            </a:r>
          </a:p>
        </p:txBody>
      </p:sp>
      <p:pic>
        <p:nvPicPr>
          <p:cNvPr id="4" name="Imagem 3" descr="full-graph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2000" y="2420888"/>
            <a:ext cx="2520000" cy="25126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redes sociais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Tipos teóricos</a:t>
            </a:r>
          </a:p>
          <a:p>
            <a:pPr lvl="1"/>
            <a:r>
              <a:rPr lang="pt-BR" dirty="0" smtClean="0"/>
              <a:t>Anel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2"/>
            <a:r>
              <a:rPr lang="pt-BR" dirty="0" smtClean="0"/>
              <a:t>Grau médio =</a:t>
            </a:r>
          </a:p>
          <a:p>
            <a:pPr lvl="2"/>
            <a:r>
              <a:rPr lang="pt-BR" dirty="0" smtClean="0"/>
              <a:t>Média do caminho mínimo = </a:t>
            </a:r>
          </a:p>
          <a:p>
            <a:pPr lvl="2"/>
            <a:r>
              <a:rPr lang="pt-BR" dirty="0" smtClean="0"/>
              <a:t>Coeficiente de </a:t>
            </a:r>
            <a:r>
              <a:rPr lang="pt-BR" dirty="0" err="1" smtClean="0"/>
              <a:t>clusterização</a:t>
            </a:r>
            <a:r>
              <a:rPr lang="pt-BR" dirty="0" smtClean="0"/>
              <a:t> =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2000" y="2420888"/>
            <a:ext cx="2520000" cy="251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redes sociais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Tipos teóricos</a:t>
            </a:r>
          </a:p>
          <a:p>
            <a:pPr lvl="1"/>
            <a:r>
              <a:rPr lang="pt-BR" dirty="0" smtClean="0"/>
              <a:t>Anel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2"/>
            <a:r>
              <a:rPr lang="pt-BR" dirty="0" smtClean="0"/>
              <a:t>Grau médio =</a:t>
            </a:r>
          </a:p>
          <a:p>
            <a:pPr lvl="2"/>
            <a:r>
              <a:rPr lang="pt-BR" dirty="0" smtClean="0"/>
              <a:t>Média do caminho mínimo = </a:t>
            </a:r>
          </a:p>
          <a:p>
            <a:pPr lvl="2"/>
            <a:r>
              <a:rPr lang="pt-BR" dirty="0" smtClean="0"/>
              <a:t>Coeficiente de </a:t>
            </a:r>
            <a:r>
              <a:rPr lang="pt-BR" dirty="0" err="1" smtClean="0"/>
              <a:t>clusterização</a:t>
            </a:r>
            <a:r>
              <a:rPr lang="pt-BR" dirty="0" smtClean="0"/>
              <a:t> =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136" y="2425628"/>
            <a:ext cx="2520000" cy="251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redes sociais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Redes aleatórias</a:t>
            </a:r>
          </a:p>
          <a:p>
            <a:pPr lvl="1"/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Acreditava-se </a:t>
            </a:r>
            <a:r>
              <a:rPr lang="pt-BR" dirty="0" smtClean="0"/>
              <a:t>que as redes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reais</a:t>
            </a:r>
            <a:r>
              <a:rPr lang="pt-BR" dirty="0" smtClean="0"/>
              <a:t>, quando se tornam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grandes</a:t>
            </a:r>
            <a:r>
              <a:rPr lang="pt-BR" dirty="0" smtClean="0"/>
              <a:t> demais, deveriam ter padrões de conexão entre nós totalmente 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aleatórios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836" y="3717032"/>
            <a:ext cx="2520000" cy="251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164" y="3717032"/>
            <a:ext cx="2520000" cy="251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redes sociais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Redes aleatórias</a:t>
            </a:r>
          </a:p>
          <a:p>
            <a:pPr lvl="1"/>
            <a:r>
              <a:rPr lang="pt-BR" dirty="0" smtClean="0"/>
              <a:t>Será que as grandes redes reais são aleatórias?</a:t>
            </a:r>
          </a:p>
        </p:txBody>
      </p:sp>
      <p:pic>
        <p:nvPicPr>
          <p:cNvPr id="2052" name="Picture 4" descr="Resultado de imagem para disease complex netw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852936"/>
            <a:ext cx="2966672" cy="3816424"/>
          </a:xfrm>
          <a:prstGeom prst="rect">
            <a:avLst/>
          </a:prstGeom>
          <a:noFill/>
        </p:spPr>
      </p:pic>
      <p:pic>
        <p:nvPicPr>
          <p:cNvPr id="2054" name="Picture 6" descr="Resultado de imagem para complex network h1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068960"/>
            <a:ext cx="4762500" cy="2676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1124</TotalTime>
  <Words>268</Words>
  <Application>Microsoft Office PowerPoint</Application>
  <PresentationFormat>Apresentação na tela (4:3)</PresentationFormat>
  <Paragraphs>83</Paragraphs>
  <Slides>12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Mediano</vt:lpstr>
      <vt:lpstr>Tipos de redes sociais</vt:lpstr>
      <vt:lpstr>Tipos de redes sociais</vt:lpstr>
      <vt:lpstr>Tipos de redes sociais</vt:lpstr>
      <vt:lpstr>Tipos de redes sociais</vt:lpstr>
      <vt:lpstr>Tipos de redes sociais</vt:lpstr>
      <vt:lpstr>Tipos de redes sociais</vt:lpstr>
      <vt:lpstr>Tipos de redes sociais</vt:lpstr>
      <vt:lpstr>Tipos de redes sociais</vt:lpstr>
      <vt:lpstr>Tipos de redes sociais</vt:lpstr>
      <vt:lpstr>Tipos de redes sociais</vt:lpstr>
      <vt:lpstr>Tipos de redes sociais</vt:lpstr>
      <vt:lpstr>Tipos de redes sociais</vt:lpstr>
    </vt:vector>
  </TitlesOfParts>
  <Company>Escritório de 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</dc:title>
  <dc:subject>Sinais e sistemas</dc:subject>
  <dc:creator>Marcelo Rosa</dc:creator>
  <cp:lastModifiedBy>Marcelo de Oliveira Rosa</cp:lastModifiedBy>
  <cp:revision>79</cp:revision>
  <dcterms:created xsi:type="dcterms:W3CDTF">2010-07-26T15:10:49Z</dcterms:created>
  <dcterms:modified xsi:type="dcterms:W3CDTF">2019-08-27T18:03:26Z</dcterms:modified>
  <cp:category>Notas de aula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Marcelo Rosa</vt:lpwstr>
  </property>
</Properties>
</file>