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9" r:id="rId9"/>
    <p:sldId id="268" r:id="rId10"/>
    <p:sldId id="278" r:id="rId11"/>
    <p:sldId id="279" r:id="rId12"/>
    <p:sldId id="280" r:id="rId13"/>
    <p:sldId id="282" r:id="rId14"/>
    <p:sldId id="281" r:id="rId15"/>
    <p:sldId id="283" r:id="rId16"/>
    <p:sldId id="284" r:id="rId17"/>
    <p:sldId id="285" r:id="rId18"/>
    <p:sldId id="270" r:id="rId19"/>
    <p:sldId id="271" r:id="rId20"/>
    <p:sldId id="272" r:id="rId21"/>
    <p:sldId id="273" r:id="rId22"/>
    <p:sldId id="274" r:id="rId23"/>
    <p:sldId id="276" r:id="rId24"/>
    <p:sldId id="286" r:id="rId25"/>
    <p:sldId id="277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707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0789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15/12/2019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ephi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nap.stanford.edu/snappy/" TargetMode="External"/><Relationship Id="rId5" Type="http://schemas.openxmlformats.org/officeDocument/2006/relationships/hyperlink" Target="https://tulip.labri.fr/TulipDrupal/" TargetMode="External"/><Relationship Id="rId4" Type="http://schemas.openxmlformats.org/officeDocument/2006/relationships/hyperlink" Target="https://graph-tool.skewed.de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rvar.fdv.uni-lj.si/pajek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raphviz.org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mapas</a:t>
            </a:r>
          </a:p>
          <a:p>
            <a:pPr lvl="1"/>
            <a:r>
              <a:rPr lang="pt-BR" dirty="0" smtClean="0"/>
              <a:t>Bibliotecas 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ggplot2</a:t>
            </a:r>
            <a:r>
              <a:rPr lang="pt-BR" dirty="0" smtClean="0"/>
              <a:t> e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ggmap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ggplot2</a:t>
            </a:r>
          </a:p>
          <a:p>
            <a:pPr lvl="3"/>
            <a:r>
              <a:rPr lang="pt-BR" dirty="0" smtClean="0"/>
              <a:t>Relação entre dados e estética de entes geométricos</a:t>
            </a:r>
          </a:p>
          <a:p>
            <a:pPr lvl="4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Estética</a:t>
            </a:r>
            <a:r>
              <a:rPr lang="pt-BR" dirty="0" smtClean="0">
                <a:sym typeface="Wingdings"/>
              </a:rPr>
              <a:t>  </a:t>
            </a:r>
            <a:r>
              <a:rPr lang="pt-BR" dirty="0" smtClean="0"/>
              <a:t>Cor, forma, tamanho, posição</a:t>
            </a:r>
          </a:p>
          <a:p>
            <a:pPr lvl="5"/>
            <a:r>
              <a:rPr lang="pt-BR" i="1" dirty="0" err="1" smtClean="0"/>
              <a:t>Aesthetic</a:t>
            </a:r>
            <a:r>
              <a:rPr lang="pt-BR" dirty="0" smtClean="0"/>
              <a:t> (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aes_</a:t>
            </a:r>
            <a:r>
              <a:rPr lang="pt-BR" dirty="0" smtClean="0"/>
              <a:t>)</a:t>
            </a:r>
          </a:p>
          <a:p>
            <a:pPr lvl="4"/>
            <a:r>
              <a:rPr lang="pt-BR" dirty="0" smtClean="0"/>
              <a:t>Entres geométricos </a:t>
            </a:r>
            <a:r>
              <a:rPr lang="pt-BR" dirty="0" smtClean="0">
                <a:sym typeface="Wingdings"/>
              </a:rPr>
              <a:t> pontos, linhas, caixas, etc.</a:t>
            </a:r>
          </a:p>
          <a:p>
            <a:pPr lvl="3"/>
            <a:r>
              <a:rPr lang="pt-BR" dirty="0" smtClean="0">
                <a:sym typeface="Wingdings"/>
              </a:rPr>
              <a:t>Resultado em camadas</a:t>
            </a:r>
          </a:p>
          <a:p>
            <a:pPr lvl="3"/>
            <a:r>
              <a:rPr lang="pt-BR" dirty="0" smtClean="0">
                <a:sym typeface="Wingdings"/>
              </a:rPr>
              <a:t>Parece confuso num primeiro momento</a:t>
            </a:r>
          </a:p>
          <a:p>
            <a:pPr lvl="4"/>
            <a:r>
              <a:rPr lang="pt-BR" dirty="0" smtClean="0">
                <a:sym typeface="Wingdings"/>
              </a:rPr>
              <a:t>Mas é bastante flexível!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mapas</a:t>
            </a:r>
          </a:p>
          <a:p>
            <a:pPr lvl="1"/>
            <a:r>
              <a:rPr lang="pt-BR" dirty="0" smtClean="0"/>
              <a:t>Bibliotecas 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ggplot2</a:t>
            </a:r>
            <a:r>
              <a:rPr lang="pt-BR" dirty="0" smtClean="0"/>
              <a:t> e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ggmap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ggmap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pt-BR" dirty="0" smtClean="0"/>
              <a:t>Manipula mapas e sistema de coordenada </a:t>
            </a:r>
            <a:r>
              <a:rPr lang="pt-BR" dirty="0" err="1" smtClean="0"/>
              <a:t>lat</a:t>
            </a:r>
            <a:r>
              <a:rPr lang="pt-BR" dirty="0" smtClean="0"/>
              <a:t>/</a:t>
            </a:r>
            <a:r>
              <a:rPr lang="pt-BR" dirty="0" err="1" smtClean="0"/>
              <a:t>long</a:t>
            </a:r>
            <a:endParaRPr lang="pt-BR" dirty="0" smtClean="0"/>
          </a:p>
          <a:p>
            <a:pPr lvl="3"/>
            <a:r>
              <a:rPr lang="pt-BR" dirty="0" smtClean="0">
                <a:sym typeface="Wingdings"/>
              </a:rPr>
              <a:t>Uma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camada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 </a:t>
            </a:r>
            <a:r>
              <a:rPr lang="pt-BR" dirty="0" smtClean="0">
                <a:sym typeface="Wingdings"/>
              </a:rPr>
              <a:t>para ggplot2</a:t>
            </a:r>
          </a:p>
          <a:p>
            <a:pPr lvl="3"/>
            <a:r>
              <a:rPr lang="pt-BR" dirty="0" smtClean="0">
                <a:sym typeface="Wingdings"/>
              </a:rPr>
              <a:t>Mapas oriundos de</a:t>
            </a:r>
          </a:p>
          <a:p>
            <a:pPr lvl="4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Google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Maps</a:t>
            </a:r>
            <a:r>
              <a:rPr lang="pt-BR" dirty="0" smtClean="0">
                <a:sym typeface="Wingdings"/>
              </a:rPr>
              <a:t> (agora requer chave de acesso à API)</a:t>
            </a:r>
          </a:p>
          <a:p>
            <a:pPr lvl="4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OpenStreetMap</a:t>
            </a:r>
            <a:r>
              <a:rPr lang="pt-BR" dirty="0" smtClean="0">
                <a:sym typeface="Wingdings"/>
              </a:rPr>
              <a:t> (agora desativado)</a:t>
            </a:r>
          </a:p>
          <a:p>
            <a:pPr lvl="4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Stamen</a:t>
            </a:r>
            <a:r>
              <a:rPr lang="pt-BR" dirty="0" smtClean="0">
                <a:sym typeface="Wingdings"/>
              </a:rPr>
              <a:t> (o que sobrou!)</a:t>
            </a:r>
          </a:p>
          <a:p>
            <a:pPr lvl="3"/>
            <a:r>
              <a:rPr lang="pt-BR" dirty="0" smtClean="0">
                <a:sym typeface="Wingdings"/>
              </a:rPr>
              <a:t>Mapas são carregados de acordo com a área desejada</a:t>
            </a:r>
          </a:p>
          <a:p>
            <a:pPr lvl="4"/>
            <a:r>
              <a:rPr lang="pt-BR" dirty="0" smtClean="0">
                <a:sym typeface="Wingdings"/>
              </a:rPr>
              <a:t>Google </a:t>
            </a:r>
            <a:r>
              <a:rPr lang="pt-BR" dirty="0" err="1" smtClean="0">
                <a:sym typeface="Wingdings"/>
              </a:rPr>
              <a:t>Maps</a:t>
            </a:r>
            <a:r>
              <a:rPr lang="pt-BR" dirty="0" smtClean="0">
                <a:sym typeface="Wingdings"/>
              </a:rPr>
              <a:t> provê mais facilidades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mapas</a:t>
            </a:r>
          </a:p>
          <a:p>
            <a:pPr lvl="1"/>
            <a:r>
              <a:rPr lang="pt-BR" dirty="0" smtClean="0"/>
              <a:t>Por quê mapas agora?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Noção espacial </a:t>
            </a:r>
            <a:r>
              <a:rPr lang="pt-BR" dirty="0" smtClean="0"/>
              <a:t>dos resultados obtidos de redes complexas para sistemas de transporte de massa!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 e mapas</a:t>
            </a:r>
          </a:p>
          <a:p>
            <a:pPr lvl="1"/>
            <a:r>
              <a:rPr lang="pt-BR" dirty="0" smtClean="0"/>
              <a:t>Principais comandos e operações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# preparando dados para visualização</a:t>
            </a:r>
          </a:p>
          <a:p>
            <a:pPr lvl="2"/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df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&lt;- data.frame(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gp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factor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rep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letters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[1:3],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each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= 10)),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 y =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rnorm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(30))</a:t>
            </a:r>
          </a:p>
          <a:p>
            <a:pPr lvl="2"/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ds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&lt;- do.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call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rbind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lapply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split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df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df$gp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function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(d) {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 data.frame(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mean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mean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d$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y),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sd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sd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d$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y),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gp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d$gp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}))</a:t>
            </a:r>
            <a:endParaRPr lang="pt-BR" sz="19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 e mapas</a:t>
            </a:r>
          </a:p>
          <a:p>
            <a:pPr lvl="1"/>
            <a:r>
              <a:rPr lang="pt-BR" dirty="0" smtClean="0"/>
              <a:t>Principais comandos e operações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# visualizando...</a:t>
            </a:r>
          </a:p>
          <a:p>
            <a:pPr lvl="2"/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require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(ggplot2)</a:t>
            </a:r>
          </a:p>
          <a:p>
            <a:pPr lvl="2"/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ggplot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() +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geom_point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(data=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df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aes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(x=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gp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 y=y)) +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geom_point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(data=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ds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aes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gp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mean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colour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='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red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',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size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=3) +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geom_errorbar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(data=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ds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aes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gp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mean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ymin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mean-sd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ymax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mean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sd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colour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= '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red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',</a:t>
            </a:r>
          </a:p>
          <a:p>
            <a:pPr lvl="2"/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900" b="1" dirty="0" err="1" smtClean="0">
                <a:latin typeface="Courier New" pitchFamily="49" charset="0"/>
                <a:cs typeface="Courier New" pitchFamily="49" charset="0"/>
              </a:rPr>
              <a:t>width</a:t>
            </a:r>
            <a:r>
              <a:rPr lang="pt-BR" sz="1900" b="1" dirty="0" smtClean="0">
                <a:latin typeface="Courier New" pitchFamily="49" charset="0"/>
                <a:cs typeface="Courier New" pitchFamily="49" charset="0"/>
              </a:rPr>
              <a:t> = 0.4)</a:t>
            </a:r>
            <a:endParaRPr lang="pt-BR" sz="19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 e mapas</a:t>
            </a:r>
          </a:p>
          <a:p>
            <a:pPr lvl="1"/>
            <a:r>
              <a:rPr lang="pt-BR" dirty="0" smtClean="0"/>
              <a:t>Principais comandos e operações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6227" y="2705022"/>
            <a:ext cx="3831546" cy="3820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mapas</a:t>
            </a:r>
          </a:p>
          <a:p>
            <a:pPr lvl="1"/>
            <a:r>
              <a:rPr lang="pt-BR" dirty="0" smtClean="0"/>
              <a:t>Principais comandos e operações</a:t>
            </a:r>
          </a:p>
          <a:p>
            <a:pPr lvl="2"/>
            <a:r>
              <a:rPr lang="pt-BR" sz="2100" b="1" dirty="0" err="1" smtClean="0">
                <a:latin typeface="Courier New" pitchFamily="49" charset="0"/>
                <a:cs typeface="Courier New" pitchFamily="49" charset="0"/>
              </a:rPr>
              <a:t>require</a:t>
            </a:r>
            <a:r>
              <a:rPr lang="pt-BR" sz="21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100" b="1" dirty="0" err="1" smtClean="0">
                <a:latin typeface="Courier New" pitchFamily="49" charset="0"/>
                <a:cs typeface="Courier New" pitchFamily="49" charset="0"/>
              </a:rPr>
              <a:t>ggmap</a:t>
            </a:r>
            <a:r>
              <a:rPr lang="pt-BR" sz="21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2"/>
            <a:r>
              <a:rPr lang="pt-BR" sz="2100" b="1" dirty="0" err="1" smtClean="0">
                <a:latin typeface="Courier New" pitchFamily="49" charset="0"/>
                <a:cs typeface="Courier New" pitchFamily="49" charset="0"/>
              </a:rPr>
              <a:t>city_region</a:t>
            </a:r>
            <a:r>
              <a:rPr lang="pt-BR" sz="2100" b="1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n-US" sz="2100" b="1" dirty="0" smtClean="0">
                <a:latin typeface="Courier New" pitchFamily="49" charset="0"/>
                <a:cs typeface="Courier New" pitchFamily="49" charset="0"/>
              </a:rPr>
              <a:t>c(left=-49.38039, top=-25.34738, right=-49.17349, bottom=-25.63794)</a:t>
            </a:r>
          </a:p>
          <a:p>
            <a:pPr lvl="2"/>
            <a:r>
              <a:rPr lang="en-US" sz="2100" b="1" dirty="0" err="1" smtClean="0">
                <a:latin typeface="Courier New" pitchFamily="49" charset="0"/>
                <a:cs typeface="Courier New" pitchFamily="49" charset="0"/>
              </a:rPr>
              <a:t>get_map</a:t>
            </a:r>
            <a:r>
              <a:rPr lang="en-US" sz="2100" b="1" dirty="0" smtClean="0">
                <a:latin typeface="Courier New" pitchFamily="49" charset="0"/>
                <a:cs typeface="Courier New" pitchFamily="49" charset="0"/>
              </a:rPr>
              <a:t>(location=</a:t>
            </a:r>
            <a:r>
              <a:rPr lang="en-US" sz="2100" b="1" dirty="0" err="1" smtClean="0">
                <a:latin typeface="Courier New" pitchFamily="49" charset="0"/>
                <a:cs typeface="Courier New" pitchFamily="49" charset="0"/>
              </a:rPr>
              <a:t>city_region</a:t>
            </a:r>
            <a:r>
              <a:rPr lang="en-US" sz="2100" b="1" dirty="0" smtClean="0">
                <a:latin typeface="Courier New" pitchFamily="49" charset="0"/>
                <a:cs typeface="Courier New" pitchFamily="49" charset="0"/>
              </a:rPr>
              <a:t>, zoom=13) %&gt;% </a:t>
            </a:r>
            <a:r>
              <a:rPr lang="en-US" sz="2100" b="1" dirty="0" err="1" smtClean="0">
                <a:latin typeface="Courier New" pitchFamily="49" charset="0"/>
                <a:cs typeface="Courier New" pitchFamily="49" charset="0"/>
              </a:rPr>
              <a:t>ggmap</a:t>
            </a:r>
            <a:endParaRPr lang="en-US" sz="2100" b="1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sz="2100" b="1" dirty="0" smtClean="0">
                <a:latin typeface="Courier New" pitchFamily="49" charset="0"/>
                <a:cs typeface="Courier New" pitchFamily="49" charset="0"/>
              </a:rPr>
              <a:t>a &lt;- </a:t>
            </a:r>
            <a:r>
              <a:rPr lang="en-US" sz="2100" b="1" dirty="0" err="1" smtClean="0">
                <a:latin typeface="Courier New" pitchFamily="49" charset="0"/>
                <a:cs typeface="Courier New" pitchFamily="49" charset="0"/>
              </a:rPr>
              <a:t>get_map</a:t>
            </a:r>
            <a:r>
              <a:rPr lang="en-US" sz="2100" b="1" dirty="0" smtClean="0">
                <a:latin typeface="Courier New" pitchFamily="49" charset="0"/>
                <a:cs typeface="Courier New" pitchFamily="49" charset="0"/>
              </a:rPr>
              <a:t>(location=</a:t>
            </a:r>
            <a:r>
              <a:rPr lang="en-US" sz="2100" b="1" dirty="0" err="1" smtClean="0">
                <a:latin typeface="Courier New" pitchFamily="49" charset="0"/>
                <a:cs typeface="Courier New" pitchFamily="49" charset="0"/>
              </a:rPr>
              <a:t>city_region</a:t>
            </a:r>
            <a:r>
              <a:rPr lang="en-US" sz="2100" b="1" dirty="0" smtClean="0">
                <a:latin typeface="Courier New" pitchFamily="49" charset="0"/>
                <a:cs typeface="Courier New" pitchFamily="49" charset="0"/>
              </a:rPr>
              <a:t>, zoom=12)</a:t>
            </a:r>
          </a:p>
          <a:p>
            <a:pPr lvl="2"/>
            <a:r>
              <a:rPr lang="en-US" sz="2100" b="1" dirty="0" err="1" smtClean="0">
                <a:latin typeface="Courier New" pitchFamily="49" charset="0"/>
                <a:cs typeface="Courier New" pitchFamily="49" charset="0"/>
              </a:rPr>
              <a:t>ggmap</a:t>
            </a:r>
            <a:r>
              <a:rPr lang="en-US" sz="2100" b="1" dirty="0" smtClean="0">
                <a:latin typeface="Courier New" pitchFamily="49" charset="0"/>
                <a:cs typeface="Courier New" pitchFamily="49" charset="0"/>
              </a:rPr>
              <a:t>(a)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mapas</a:t>
            </a:r>
          </a:p>
          <a:p>
            <a:pPr lvl="1"/>
            <a:r>
              <a:rPr lang="pt-BR" dirty="0" smtClean="0"/>
              <a:t>Principais comandos e operações</a:t>
            </a:r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7920" y="2636912"/>
            <a:ext cx="4808161" cy="392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</a:t>
            </a:r>
            <a:r>
              <a:rPr lang="pt-BR" dirty="0" smtClean="0">
                <a:sym typeface="Wingdings"/>
              </a:rPr>
              <a:t>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</a:p>
          <a:p>
            <a:pPr lvl="1"/>
            <a:r>
              <a:rPr lang="pt-BR" dirty="0" smtClean="0"/>
              <a:t>Comparar sistemas de transportes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massa</a:t>
            </a:r>
          </a:p>
          <a:p>
            <a:pPr lvl="2"/>
            <a:r>
              <a:rPr lang="pt-BR" dirty="0" smtClean="0"/>
              <a:t>Mesmo modal e diferentes modais</a:t>
            </a:r>
          </a:p>
          <a:p>
            <a:pPr lvl="1"/>
            <a:r>
              <a:rPr lang="pt-BR" dirty="0" smtClean="0"/>
              <a:t>Determinar sua robustez a falhas</a:t>
            </a:r>
          </a:p>
          <a:p>
            <a:pPr lvl="2"/>
            <a:r>
              <a:rPr lang="pt-BR" dirty="0" smtClean="0"/>
              <a:t>Falhas sistêmicas e pontuais</a:t>
            </a:r>
          </a:p>
          <a:p>
            <a:pPr lvl="2"/>
            <a:r>
              <a:rPr lang="pt-BR" dirty="0" smtClean="0"/>
              <a:t>Identificar locais/regiões potenciais de falha</a:t>
            </a:r>
          </a:p>
          <a:p>
            <a:pPr lvl="1"/>
            <a:r>
              <a:rPr lang="pt-BR" dirty="0" smtClean="0"/>
              <a:t>Visualização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</a:t>
            </a:r>
            <a:r>
              <a:rPr lang="pt-BR" dirty="0" smtClean="0">
                <a:sym typeface="Wingdings"/>
              </a:rPr>
              <a:t>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Dificuldades</a:t>
            </a:r>
          </a:p>
          <a:p>
            <a:pPr lvl="1"/>
            <a:r>
              <a:rPr lang="pt-BR" dirty="0" smtClean="0"/>
              <a:t>Obter dados</a:t>
            </a:r>
          </a:p>
          <a:p>
            <a:pPr lvl="1"/>
            <a:r>
              <a:rPr lang="pt-BR" dirty="0" smtClean="0"/>
              <a:t>Obter dados “limpos”</a:t>
            </a:r>
          </a:p>
          <a:p>
            <a:pPr lvl="2"/>
            <a:r>
              <a:rPr lang="pt-BR" dirty="0" smtClean="0"/>
              <a:t>Ou limpar dados “sujos”</a:t>
            </a:r>
          </a:p>
          <a:p>
            <a:pPr lvl="1"/>
            <a:r>
              <a:rPr lang="pt-BR" dirty="0" smtClean="0"/>
              <a:t>Definir melhor modelo para perguntas</a:t>
            </a:r>
          </a:p>
          <a:p>
            <a:pPr lvl="2"/>
            <a:r>
              <a:rPr lang="pt-BR" dirty="0" err="1" smtClean="0"/>
              <a:t>L-Space</a:t>
            </a:r>
            <a:r>
              <a:rPr lang="pt-BR" dirty="0" smtClean="0"/>
              <a:t>, </a:t>
            </a:r>
            <a:r>
              <a:rPr lang="pt-BR" dirty="0" err="1" smtClean="0"/>
              <a:t>P-Space</a:t>
            </a:r>
            <a:r>
              <a:rPr lang="pt-BR" dirty="0" smtClean="0"/>
              <a:t>, </a:t>
            </a:r>
            <a:r>
              <a:rPr lang="pt-BR" dirty="0" err="1" smtClean="0"/>
              <a:t>B-Space</a:t>
            </a:r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Ferramentas úteis para redes complexas</a:t>
            </a:r>
          </a:p>
          <a:p>
            <a:pPr lvl="1"/>
            <a:r>
              <a:rPr lang="pt-BR" dirty="0" smtClean="0"/>
              <a:t>Biblioteca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networkx</a:t>
            </a:r>
            <a:r>
              <a:rPr lang="pt-BR" dirty="0" smtClean="0"/>
              <a:t> (</a:t>
            </a:r>
            <a:r>
              <a:rPr lang="pt-BR" dirty="0" err="1" smtClean="0"/>
              <a:t>Python</a:t>
            </a:r>
            <a:r>
              <a:rPr lang="pt-BR" dirty="0" smtClean="0"/>
              <a:t>)</a:t>
            </a:r>
          </a:p>
          <a:p>
            <a:pPr lvl="1"/>
            <a:r>
              <a:rPr lang="pt-BR" dirty="0" err="1" smtClean="0"/>
              <a:t>Gephi</a:t>
            </a:r>
            <a:endParaRPr lang="pt-BR" dirty="0" smtClean="0"/>
          </a:p>
          <a:p>
            <a:pPr lvl="2"/>
            <a:r>
              <a:rPr lang="pt-BR" dirty="0" smtClean="0">
                <a:hlinkClick r:id="rId3"/>
              </a:rPr>
              <a:t>https://gephi.org/</a:t>
            </a:r>
            <a:endParaRPr lang="pt-BR" dirty="0" smtClean="0"/>
          </a:p>
          <a:p>
            <a:pPr lvl="1"/>
            <a:r>
              <a:rPr lang="pt-BR" dirty="0" err="1" smtClean="0"/>
              <a:t>Graph-tool</a:t>
            </a:r>
            <a:r>
              <a:rPr lang="pt-BR" dirty="0" smtClean="0"/>
              <a:t> (</a:t>
            </a:r>
            <a:r>
              <a:rPr lang="pt-BR" dirty="0" err="1" smtClean="0"/>
              <a:t>Python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>
                <a:hlinkClick r:id="rId4"/>
              </a:rPr>
              <a:t>https://graph-tool.skewed.de/</a:t>
            </a:r>
            <a:endParaRPr lang="pt-BR" dirty="0" smtClean="0"/>
          </a:p>
          <a:p>
            <a:pPr lvl="1"/>
            <a:r>
              <a:rPr lang="pt-BR" dirty="0" err="1" smtClean="0"/>
              <a:t>Tulip</a:t>
            </a:r>
            <a:endParaRPr lang="pt-BR" dirty="0" smtClean="0"/>
          </a:p>
          <a:p>
            <a:pPr lvl="2"/>
            <a:r>
              <a:rPr lang="pt-BR" dirty="0" smtClean="0">
                <a:hlinkClick r:id="rId5"/>
              </a:rPr>
              <a:t>https://tulip.labri.fr/TulipDrupal/</a:t>
            </a:r>
            <a:endParaRPr lang="pt-BR" dirty="0" smtClean="0"/>
          </a:p>
          <a:p>
            <a:pPr lvl="1"/>
            <a:r>
              <a:rPr lang="pt-BR" dirty="0" err="1" smtClean="0"/>
              <a:t>Snap</a:t>
            </a:r>
            <a:r>
              <a:rPr lang="pt-BR" dirty="0" smtClean="0"/>
              <a:t>.</a:t>
            </a:r>
            <a:r>
              <a:rPr lang="pt-BR" dirty="0" err="1" smtClean="0"/>
              <a:t>py</a:t>
            </a:r>
            <a:r>
              <a:rPr lang="pt-BR" dirty="0" smtClean="0"/>
              <a:t> (</a:t>
            </a:r>
            <a:r>
              <a:rPr lang="pt-BR" dirty="0" err="1" smtClean="0"/>
              <a:t>Python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>
                <a:hlinkClick r:id="rId6"/>
              </a:rPr>
              <a:t>http://snap.stanford.edu/snappy/</a:t>
            </a: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</a:t>
            </a:r>
            <a:r>
              <a:rPr lang="pt-BR" dirty="0" smtClean="0">
                <a:sym typeface="Wingdings"/>
              </a:rPr>
              <a:t>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Elementos de um sistema de transporte</a:t>
            </a:r>
          </a:p>
          <a:p>
            <a:pPr lvl="1"/>
            <a:r>
              <a:rPr lang="pt-BR" dirty="0" smtClean="0"/>
              <a:t>Linhas</a:t>
            </a:r>
          </a:p>
          <a:p>
            <a:pPr lvl="1"/>
            <a:r>
              <a:rPr lang="pt-BR" dirty="0" smtClean="0"/>
              <a:t>Pontos de Parada/Estações</a:t>
            </a:r>
          </a:p>
          <a:p>
            <a:pPr lvl="1"/>
            <a:r>
              <a:rPr lang="pt-BR" dirty="0" smtClean="0"/>
              <a:t>Veículos</a:t>
            </a:r>
          </a:p>
          <a:p>
            <a:endParaRPr lang="pt-BR" dirty="0" smtClean="0"/>
          </a:p>
          <a:p>
            <a:pPr lvl="1"/>
            <a:r>
              <a:rPr lang="pt-BR" dirty="0" smtClean="0"/>
              <a:t>Elementos (quase-)estáticos</a:t>
            </a:r>
          </a:p>
          <a:p>
            <a:pPr lvl="2"/>
            <a:r>
              <a:rPr lang="pt-BR" dirty="0" smtClean="0"/>
              <a:t>Linhas e Estações</a:t>
            </a:r>
          </a:p>
          <a:p>
            <a:pPr lvl="1"/>
            <a:r>
              <a:rPr lang="pt-BR" dirty="0" smtClean="0"/>
              <a:t>Elementos dinâmicos</a:t>
            </a:r>
          </a:p>
          <a:p>
            <a:pPr lvl="2"/>
            <a:r>
              <a:rPr lang="pt-BR" dirty="0" smtClean="0"/>
              <a:t>Veículos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</a:t>
            </a:r>
            <a:r>
              <a:rPr lang="pt-BR" dirty="0" smtClean="0">
                <a:sym typeface="Wingdings"/>
              </a:rPr>
              <a:t>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Modelos de redes complexas</a:t>
            </a:r>
          </a:p>
          <a:p>
            <a:pPr lvl="1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L-Space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smtClean="0"/>
              <a:t>Vértices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estações</a:t>
            </a:r>
          </a:p>
          <a:p>
            <a:pPr lvl="2"/>
            <a:r>
              <a:rPr lang="pt-BR" dirty="0" smtClean="0"/>
              <a:t>Arestas </a:t>
            </a:r>
            <a:r>
              <a:rPr lang="pt-BR" dirty="0" smtClean="0">
                <a:sym typeface="Wingdings"/>
              </a:rPr>
              <a:t> </a:t>
            </a:r>
            <a:r>
              <a:rPr lang="pt-BR" dirty="0" smtClean="0"/>
              <a:t>ligações existentes entre estações</a:t>
            </a:r>
          </a:p>
          <a:p>
            <a:pPr lvl="3"/>
            <a:r>
              <a:rPr lang="pt-BR" dirty="0" smtClean="0"/>
              <a:t>De acordo com as linhas</a:t>
            </a:r>
          </a:p>
          <a:p>
            <a:pPr lvl="2"/>
            <a:r>
              <a:rPr lang="pt-BR" dirty="0" smtClean="0"/>
              <a:t>Pesos</a:t>
            </a:r>
          </a:p>
          <a:p>
            <a:pPr lvl="3"/>
            <a:r>
              <a:rPr lang="pt-BR" dirty="0" smtClean="0">
                <a:sym typeface="Wingdings"/>
              </a:rPr>
              <a:t>Distância entre estações “conectadas”</a:t>
            </a:r>
          </a:p>
          <a:p>
            <a:pPr lvl="3"/>
            <a:r>
              <a:rPr lang="pt-BR" dirty="0" smtClean="0">
                <a:sym typeface="Wingdings"/>
              </a:rPr>
              <a:t>Frequência de ônibus na linha</a:t>
            </a:r>
          </a:p>
          <a:p>
            <a:pPr lvl="2"/>
            <a:endParaRPr lang="pt-BR" dirty="0" smtClean="0">
              <a:sym typeface="Wingdings"/>
            </a:endParaRPr>
          </a:p>
          <a:p>
            <a:pPr lvl="1"/>
            <a:r>
              <a:rPr lang="pt-BR" dirty="0" smtClean="0">
                <a:sym typeface="Wingdings"/>
              </a:rPr>
              <a:t>Que informação é perdida aqui?</a:t>
            </a: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</a:t>
            </a:r>
            <a:r>
              <a:rPr lang="pt-BR" dirty="0" smtClean="0">
                <a:sym typeface="Wingdings"/>
              </a:rPr>
              <a:t>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Modelos de redes complexas</a:t>
            </a:r>
          </a:p>
          <a:p>
            <a:pPr lvl="1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P-Space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smtClean="0"/>
              <a:t>Vértices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estações</a:t>
            </a:r>
          </a:p>
          <a:p>
            <a:pPr lvl="2"/>
            <a:r>
              <a:rPr lang="pt-BR" dirty="0" smtClean="0"/>
              <a:t>Arestas </a:t>
            </a:r>
            <a:r>
              <a:rPr lang="pt-BR" dirty="0" smtClean="0">
                <a:sym typeface="Wingdings"/>
              </a:rPr>
              <a:t>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ligações, 2-2, entre TODAS as estações de uma linha</a:t>
            </a:r>
          </a:p>
          <a:p>
            <a:pPr lvl="2"/>
            <a:r>
              <a:rPr lang="pt-BR" dirty="0" smtClean="0"/>
              <a:t>Pesos</a:t>
            </a:r>
          </a:p>
          <a:p>
            <a:pPr lvl="3"/>
            <a:r>
              <a:rPr lang="pt-BR" dirty="0" smtClean="0">
                <a:sym typeface="Wingdings"/>
              </a:rPr>
              <a:t>Distância entre estações “conectadas”</a:t>
            </a:r>
          </a:p>
          <a:p>
            <a:pPr lvl="3"/>
            <a:r>
              <a:rPr lang="pt-BR" dirty="0" smtClean="0">
                <a:sym typeface="Wingdings"/>
              </a:rPr>
              <a:t>Frequência de ônibus na linha</a:t>
            </a:r>
          </a:p>
          <a:p>
            <a:pPr lvl="2"/>
            <a:endParaRPr lang="pt-BR" dirty="0" smtClean="0">
              <a:sym typeface="Wingdings"/>
            </a:endParaRPr>
          </a:p>
          <a:p>
            <a:pPr lvl="1"/>
            <a:r>
              <a:rPr lang="pt-BR" dirty="0" smtClean="0">
                <a:sym typeface="Wingdings"/>
              </a:rPr>
              <a:t>Que nova informação é obtida aqui?</a:t>
            </a:r>
          </a:p>
          <a:p>
            <a:pPr lvl="1"/>
            <a:r>
              <a:rPr lang="pt-BR" dirty="0" smtClean="0">
                <a:sym typeface="Wingdings"/>
              </a:rPr>
              <a:t>Que informação é perdida aqui?</a:t>
            </a: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</a:t>
            </a:r>
            <a:r>
              <a:rPr lang="pt-BR" dirty="0" smtClean="0">
                <a:sym typeface="Wingdings"/>
              </a:rPr>
              <a:t>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Modelos de redes complexas</a:t>
            </a:r>
          </a:p>
          <a:p>
            <a:pPr lvl="1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B-Space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smtClean="0"/>
              <a:t>Vértices </a:t>
            </a:r>
            <a:r>
              <a:rPr lang="pt-BR" dirty="0" smtClean="0">
                <a:sym typeface="Wingdings"/>
              </a:rPr>
              <a:t></a:t>
            </a:r>
            <a:r>
              <a:rPr lang="pt-BR" dirty="0" smtClean="0"/>
              <a:t>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estações e linhas</a:t>
            </a:r>
          </a:p>
          <a:p>
            <a:pPr lvl="3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há ligação de linhas e estações entre si!</a:t>
            </a:r>
          </a:p>
          <a:p>
            <a:pPr lvl="2"/>
            <a:r>
              <a:rPr lang="pt-BR" dirty="0" smtClean="0"/>
              <a:t>Arestas </a:t>
            </a:r>
            <a:r>
              <a:rPr lang="pt-BR" dirty="0" smtClean="0">
                <a:sym typeface="Wingdings"/>
              </a:rPr>
              <a:t>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/>
              </a:rPr>
              <a:t>ligações entre linhas e suas estações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smtClean="0"/>
              <a:t>Pesos </a:t>
            </a:r>
            <a:r>
              <a:rPr lang="pt-BR" dirty="0" smtClean="0">
                <a:sym typeface="Wingdings"/>
              </a:rPr>
              <a:t> ?</a:t>
            </a:r>
          </a:p>
          <a:p>
            <a:pPr lvl="2"/>
            <a:endParaRPr lang="pt-BR" dirty="0" smtClean="0">
              <a:sym typeface="Wingdings"/>
            </a:endParaRPr>
          </a:p>
          <a:p>
            <a:pPr lvl="1"/>
            <a:r>
              <a:rPr lang="pt-BR" dirty="0" smtClean="0">
                <a:sym typeface="Wingdings"/>
              </a:rPr>
              <a:t>Que nova informação é obtida aqui?</a:t>
            </a:r>
          </a:p>
          <a:p>
            <a:pPr lvl="1"/>
            <a:r>
              <a:rPr lang="pt-BR" dirty="0" smtClean="0">
                <a:sym typeface="Wingdings"/>
              </a:rPr>
              <a:t>Que informação é perdida aqui?</a:t>
            </a:r>
            <a:endParaRPr lang="pt-BR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</a:t>
            </a:r>
            <a:r>
              <a:rPr lang="pt-BR" dirty="0" smtClean="0">
                <a:sym typeface="Wingdings"/>
              </a:rPr>
              <a:t>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Hora de brincar para valer!</a:t>
            </a:r>
          </a:p>
          <a:p>
            <a:pPr lvl="1"/>
            <a:r>
              <a:rPr lang="pt-BR" dirty="0" smtClean="0"/>
              <a:t>Dados disponíveis para trabalharmos</a:t>
            </a:r>
          </a:p>
          <a:p>
            <a:pPr lvl="2"/>
            <a:r>
              <a:rPr lang="pt-BR" dirty="0" smtClean="0"/>
              <a:t>Transcrição das interações entre “</a:t>
            </a:r>
            <a:r>
              <a:rPr lang="pt-BR" dirty="0" err="1" smtClean="0"/>
              <a:t>operões</a:t>
            </a:r>
            <a:r>
              <a:rPr lang="pt-BR" dirty="0" smtClean="0"/>
              <a:t>” no E. coli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e_coli.zip</a:t>
            </a:r>
          </a:p>
          <a:p>
            <a:pPr lvl="2"/>
            <a:r>
              <a:rPr lang="pt-BR" dirty="0" smtClean="0"/>
              <a:t>Interações de blogs sobre AIDS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aids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-blog.zip</a:t>
            </a:r>
          </a:p>
          <a:p>
            <a:pPr lvl="2"/>
            <a:r>
              <a:rPr lang="pt-BR" dirty="0" smtClean="0"/>
              <a:t>Clube de </a:t>
            </a:r>
            <a:r>
              <a:rPr lang="pt-BR" dirty="0" err="1" smtClean="0"/>
              <a:t>karatê</a:t>
            </a:r>
            <a:r>
              <a:rPr lang="pt-BR" dirty="0" smtClean="0"/>
              <a:t>  de </a:t>
            </a:r>
            <a:r>
              <a:rPr lang="pt-BR" dirty="0" err="1" smtClean="0"/>
              <a:t>Zachary</a:t>
            </a:r>
            <a:endParaRPr lang="pt-BR" dirty="0" smtClean="0"/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zachary.zip</a:t>
            </a:r>
          </a:p>
          <a:p>
            <a:pPr lvl="3"/>
            <a:endParaRPr lang="pt-BR" dirty="0" smtClean="0"/>
          </a:p>
          <a:p>
            <a:pPr lvl="2"/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</a:t>
            </a:r>
            <a:r>
              <a:rPr lang="pt-BR" dirty="0" smtClean="0">
                <a:sym typeface="Wingdings"/>
              </a:rPr>
              <a:t>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Hora de brincar para valer!</a:t>
            </a:r>
          </a:p>
          <a:p>
            <a:pPr lvl="1"/>
            <a:r>
              <a:rPr lang="pt-BR" dirty="0" smtClean="0"/>
              <a:t>Dados disponíveis para trabalharmos</a:t>
            </a:r>
          </a:p>
          <a:p>
            <a:pPr lvl="2"/>
            <a:r>
              <a:rPr lang="pt-BR" dirty="0" smtClean="0"/>
              <a:t>Conexão entre roteadores da Internet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router_inet.zip</a:t>
            </a:r>
          </a:p>
          <a:p>
            <a:pPr lvl="2"/>
            <a:r>
              <a:rPr lang="pt-BR" dirty="0" smtClean="0"/>
              <a:t>Sistema elétrico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power.zip</a:t>
            </a:r>
          </a:p>
          <a:p>
            <a:pPr lvl="3"/>
            <a:endParaRPr lang="pt-BR" dirty="0" smtClean="0"/>
          </a:p>
          <a:p>
            <a:r>
              <a:rPr lang="pt-BR" dirty="0" smtClean="0"/>
              <a:t>Para nossa “avaliação” da próxima aula</a:t>
            </a:r>
          </a:p>
          <a:p>
            <a:pPr lvl="2"/>
            <a:r>
              <a:rPr lang="pt-BR" dirty="0" smtClean="0"/>
              <a:t>Sistema de transporte urbano de Curitiba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all_urbs_info</a:t>
            </a:r>
            <a:r>
              <a:rPr lang="pt-BR" b="1" smtClean="0">
                <a:latin typeface="Courier New" pitchFamily="49" charset="0"/>
                <a:cs typeface="Courier New" pitchFamily="49" charset="0"/>
              </a:rPr>
              <a:t>.R</a:t>
            </a:r>
            <a:endParaRPr lang="pt-BR" dirty="0" smtClean="0"/>
          </a:p>
          <a:p>
            <a:pPr lvl="2"/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Ferramentas úteis para redes complexas</a:t>
            </a:r>
          </a:p>
          <a:p>
            <a:pPr lvl="1"/>
            <a:r>
              <a:rPr lang="pt-BR" dirty="0" err="1" smtClean="0"/>
              <a:t>Pajek</a:t>
            </a:r>
            <a:endParaRPr lang="pt-BR" dirty="0" smtClean="0"/>
          </a:p>
          <a:p>
            <a:pPr lvl="2"/>
            <a:r>
              <a:rPr lang="pt-BR" dirty="0" smtClean="0">
                <a:hlinkClick r:id="rId3"/>
              </a:rPr>
              <a:t>http://mrvar.fdv.uni-lj.si/pajek/</a:t>
            </a:r>
            <a:endParaRPr lang="pt-BR" dirty="0" smtClean="0"/>
          </a:p>
          <a:p>
            <a:pPr lvl="1"/>
            <a:r>
              <a:rPr lang="pt-BR" dirty="0" err="1" smtClean="0"/>
              <a:t>Graphviz</a:t>
            </a:r>
            <a:r>
              <a:rPr lang="pt-BR" dirty="0" smtClean="0"/>
              <a:t> (visualização)</a:t>
            </a:r>
          </a:p>
          <a:p>
            <a:pPr lvl="2"/>
            <a:r>
              <a:rPr lang="pt-BR" dirty="0" smtClean="0">
                <a:hlinkClick r:id="rId4"/>
              </a:rPr>
              <a:t>http://graphviz.org/</a:t>
            </a:r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Bibliotecas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igraph</a:t>
            </a:r>
            <a:r>
              <a:rPr lang="pt-BR" dirty="0" smtClean="0"/>
              <a:t> (R/</a:t>
            </a:r>
            <a:r>
              <a:rPr lang="pt-BR" dirty="0" err="1" smtClean="0"/>
              <a:t>Python</a:t>
            </a:r>
            <a:r>
              <a:rPr lang="pt-BR" dirty="0" smtClean="0"/>
              <a:t>/C)</a:t>
            </a:r>
          </a:p>
          <a:p>
            <a:pPr lvl="2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</a:t>
            </a:r>
            <a:r>
              <a:rPr lang="pt-BR" dirty="0" err="1" smtClean="0"/>
              <a:t>igraph</a:t>
            </a:r>
            <a:endParaRPr lang="pt-BR" dirty="0" smtClean="0"/>
          </a:p>
          <a:p>
            <a:pPr lvl="1"/>
            <a:r>
              <a:rPr lang="pt-BR" dirty="0" smtClean="0"/>
              <a:t>Principais comandos e operações</a:t>
            </a:r>
          </a:p>
          <a:p>
            <a:pPr lvl="2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graph_from_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*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m &lt;-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matrix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(c(0, 1, 1, 1, 0, 1, 0, 1, 0, 1, 1, 1, 0, 0, 1, 1, 0, 0, 0, 1, 0, 1, 1, 1, 0),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ncol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5)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graph_from_adjacency_matrix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(m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mode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‘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all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’))</a:t>
            </a:r>
          </a:p>
          <a:p>
            <a:pPr lvl="3"/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a &lt;-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(c(2, 3, 4), c(1, 3, 5), c(1, 2, 5), c(1, 5), c(2, 3, 4))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graph_from_adj_list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(a,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mode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‘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all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’))</a:t>
            </a:r>
          </a:p>
          <a:p>
            <a:pPr lvl="4"/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</a:t>
            </a:r>
            <a:r>
              <a:rPr lang="pt-BR" dirty="0" err="1" smtClean="0"/>
              <a:t>igraph</a:t>
            </a:r>
            <a:endParaRPr lang="pt-BR" dirty="0" smtClean="0"/>
          </a:p>
          <a:p>
            <a:pPr lvl="1"/>
            <a:r>
              <a:rPr lang="pt-BR" dirty="0" smtClean="0"/>
              <a:t>Principais comandos e operações</a:t>
            </a:r>
          </a:p>
          <a:p>
            <a:pPr lvl="2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graph_from_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*</a:t>
            </a:r>
          </a:p>
          <a:p>
            <a:pPr lvl="3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 &lt;- matrix(c(1, 2, 1, 3, 1, 4, 2, 3, 2, 5, 3, 5, 4, 5),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ncol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2,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byrow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TRUE)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graph_from_edgelist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(e,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directed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FALSE))</a:t>
            </a:r>
          </a:p>
          <a:p>
            <a:pPr lvl="3"/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g &lt;-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graph_from_literal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(1--2, 1--3, 1--4, 2--3, 2--5, 3--5, 4--5)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(g)</a:t>
            </a:r>
          </a:p>
          <a:p>
            <a:pPr lvl="4"/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</a:t>
            </a:r>
            <a:r>
              <a:rPr lang="pt-BR" dirty="0" err="1" smtClean="0"/>
              <a:t>igraph</a:t>
            </a:r>
            <a:endParaRPr lang="pt-BR" dirty="0" smtClean="0"/>
          </a:p>
          <a:p>
            <a:pPr lvl="1"/>
            <a:r>
              <a:rPr lang="pt-BR" dirty="0" smtClean="0"/>
              <a:t>Principais comandos e operações</a:t>
            </a:r>
          </a:p>
          <a:p>
            <a:pPr lvl="2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V(g)$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name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V(g)$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[1]</a:t>
            </a:r>
          </a:p>
          <a:p>
            <a:pPr lvl="2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V(g)$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c('Inicio', 'g', 't', 'k', 'Fim')</a:t>
            </a:r>
          </a:p>
          <a:p>
            <a:pPr lvl="2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(g)</a:t>
            </a:r>
          </a:p>
          <a:p>
            <a:pPr lvl="2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V(g)$color = c('red', 'blue', 'yellow', 'blue', 'yellow')</a:t>
            </a:r>
          </a:p>
          <a:p>
            <a:pPr lvl="2"/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vertex_attr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(g)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4"/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</a:t>
            </a:r>
            <a:r>
              <a:rPr lang="pt-BR" dirty="0" err="1" smtClean="0"/>
              <a:t>igraph</a:t>
            </a:r>
            <a:endParaRPr lang="pt-BR" dirty="0" smtClean="0"/>
          </a:p>
          <a:p>
            <a:pPr lvl="1"/>
            <a:r>
              <a:rPr lang="pt-BR" dirty="0" smtClean="0"/>
              <a:t>Principais comandos e operações</a:t>
            </a:r>
          </a:p>
          <a:p>
            <a:pPr lvl="2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E(g)$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color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E(g)$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weight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c(1, 2, 3, 4, 5, 6, 7)</a:t>
            </a:r>
          </a:p>
          <a:p>
            <a:pPr lvl="2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g</a:t>
            </a:r>
          </a:p>
          <a:p>
            <a:pPr lvl="2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(g,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edge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width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E(g)$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weight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2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(g,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edge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color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= '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black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pPr lvl="2"/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</a:t>
            </a:r>
            <a:r>
              <a:rPr lang="pt-BR" dirty="0" err="1" smtClean="0"/>
              <a:t>igraph</a:t>
            </a:r>
            <a:endParaRPr lang="pt-BR" dirty="0" smtClean="0"/>
          </a:p>
          <a:p>
            <a:pPr lvl="1"/>
            <a:r>
              <a:rPr lang="pt-BR" dirty="0" smtClean="0"/>
              <a:t>Caminho e centralidade</a:t>
            </a:r>
          </a:p>
          <a:p>
            <a:pPr lvl="2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res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page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pt-BR" b="1" smtClean="0">
                <a:latin typeface="Courier New" pitchFamily="49" charset="0"/>
                <a:cs typeface="Courier New" pitchFamily="49" charset="0"/>
              </a:rPr>
              <a:t>(g)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 e </a:t>
            </a:r>
            <a:r>
              <a:rPr lang="pt-BR" dirty="0" err="1" smtClean="0"/>
              <a:t>igraph</a:t>
            </a:r>
            <a:endParaRPr lang="pt-BR" dirty="0" smtClean="0"/>
          </a:p>
          <a:p>
            <a:pPr lvl="1"/>
            <a:r>
              <a:rPr lang="pt-BR" dirty="0" smtClean="0"/>
              <a:t>Comunidade e </a:t>
            </a:r>
            <a:r>
              <a:rPr lang="pt-BR" dirty="0" err="1" smtClean="0"/>
              <a:t>modularidade</a:t>
            </a:r>
            <a:endParaRPr lang="pt-BR" dirty="0" smtClean="0"/>
          </a:p>
          <a:p>
            <a:pPr lvl="2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cluster_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*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g_karate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make_graph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Zachary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lvl="3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com &lt;-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cluster_walktrap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g_karate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membership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(com)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modularity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(com)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plot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(com,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g_karate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3"/>
            <a:endParaRPr lang="pt-BR" b="1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Alternativas:</a:t>
            </a:r>
          </a:p>
          <a:p>
            <a:pPr lvl="3"/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cluster_edge_betweenness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cluster_leading_eigen</a:t>
            </a:r>
            <a:r>
              <a:rPr lang="pt-BR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b="1" dirty="0" err="1" smtClean="0">
                <a:latin typeface="Courier New" pitchFamily="49" charset="0"/>
                <a:cs typeface="Courier New" pitchFamily="49" charset="0"/>
              </a:rPr>
              <a:t>cluster_fast_greedy</a:t>
            </a:r>
            <a:endParaRPr lang="pt-BR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821</TotalTime>
  <Words>1004</Words>
  <Application>Microsoft Office PowerPoint</Application>
  <PresentationFormat>Apresentação na tela (4:3)</PresentationFormat>
  <Paragraphs>216</Paragraphs>
  <Slides>25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Mediano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</vt:lpstr>
      <vt:lpstr>Aplicações  Transporte</vt:lpstr>
      <vt:lpstr>Aplicações  Transporte</vt:lpstr>
      <vt:lpstr>Aplicações  Transporte</vt:lpstr>
      <vt:lpstr>Aplicações  Transporte</vt:lpstr>
      <vt:lpstr>Aplicações  Transporte</vt:lpstr>
      <vt:lpstr>Aplicações  Transporte</vt:lpstr>
      <vt:lpstr>Aplicações  Transporte</vt:lpstr>
      <vt:lpstr>Aplicações  Transporte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de Oliveira Rosa</cp:lastModifiedBy>
  <cp:revision>85</cp:revision>
  <dcterms:created xsi:type="dcterms:W3CDTF">2010-07-26T15:10:49Z</dcterms:created>
  <dcterms:modified xsi:type="dcterms:W3CDTF">2019-12-15T14:20:40Z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