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80"/>
  </p:notesMasterIdLst>
  <p:sldIdLst>
    <p:sldId id="256" r:id="rId2"/>
    <p:sldId id="353" r:id="rId3"/>
    <p:sldId id="262" r:id="rId4"/>
    <p:sldId id="274" r:id="rId5"/>
    <p:sldId id="275" r:id="rId6"/>
    <p:sldId id="276" r:id="rId7"/>
    <p:sldId id="346" r:id="rId8"/>
    <p:sldId id="347" r:id="rId9"/>
    <p:sldId id="348" r:id="rId10"/>
    <p:sldId id="349" r:id="rId11"/>
    <p:sldId id="350" r:id="rId12"/>
    <p:sldId id="351" r:id="rId13"/>
    <p:sldId id="352" r:id="rId14"/>
    <p:sldId id="277" r:id="rId15"/>
    <p:sldId id="292" r:id="rId16"/>
    <p:sldId id="294" r:id="rId17"/>
    <p:sldId id="295" r:id="rId18"/>
    <p:sldId id="293" r:id="rId19"/>
    <p:sldId id="296" r:id="rId20"/>
    <p:sldId id="300" r:id="rId21"/>
    <p:sldId id="301" r:id="rId22"/>
    <p:sldId id="302" r:id="rId23"/>
    <p:sldId id="303" r:id="rId24"/>
    <p:sldId id="297" r:id="rId25"/>
    <p:sldId id="263" r:id="rId26"/>
    <p:sldId id="298" r:id="rId27"/>
    <p:sldId id="299" r:id="rId28"/>
    <p:sldId id="309" r:id="rId29"/>
    <p:sldId id="304" r:id="rId30"/>
    <p:sldId id="305" r:id="rId31"/>
    <p:sldId id="306" r:id="rId32"/>
    <p:sldId id="307" r:id="rId33"/>
    <p:sldId id="308" r:id="rId34"/>
    <p:sldId id="290" r:id="rId35"/>
    <p:sldId id="291" r:id="rId36"/>
    <p:sldId id="288" r:id="rId37"/>
    <p:sldId id="289" r:id="rId38"/>
    <p:sldId id="282" r:id="rId39"/>
    <p:sldId id="285" r:id="rId40"/>
    <p:sldId id="286" r:id="rId41"/>
    <p:sldId id="283" r:id="rId42"/>
    <p:sldId id="284" r:id="rId43"/>
    <p:sldId id="287" r:id="rId44"/>
    <p:sldId id="310" r:id="rId45"/>
    <p:sldId id="313" r:id="rId46"/>
    <p:sldId id="311" r:id="rId47"/>
    <p:sldId id="312" r:id="rId48"/>
    <p:sldId id="314" r:id="rId49"/>
    <p:sldId id="316" r:id="rId50"/>
    <p:sldId id="317" r:id="rId51"/>
    <p:sldId id="318" r:id="rId52"/>
    <p:sldId id="315" r:id="rId53"/>
    <p:sldId id="319" r:id="rId54"/>
    <p:sldId id="320" r:id="rId55"/>
    <p:sldId id="321" r:id="rId56"/>
    <p:sldId id="323" r:id="rId57"/>
    <p:sldId id="324" r:id="rId58"/>
    <p:sldId id="325" r:id="rId59"/>
    <p:sldId id="326" r:id="rId60"/>
    <p:sldId id="327" r:id="rId61"/>
    <p:sldId id="328" r:id="rId62"/>
    <p:sldId id="329" r:id="rId63"/>
    <p:sldId id="330" r:id="rId64"/>
    <p:sldId id="331" r:id="rId65"/>
    <p:sldId id="332" r:id="rId66"/>
    <p:sldId id="333" r:id="rId67"/>
    <p:sldId id="335" r:id="rId68"/>
    <p:sldId id="337" r:id="rId69"/>
    <p:sldId id="336" r:id="rId70"/>
    <p:sldId id="334" r:id="rId71"/>
    <p:sldId id="338" r:id="rId72"/>
    <p:sldId id="339" r:id="rId73"/>
    <p:sldId id="340" r:id="rId74"/>
    <p:sldId id="341" r:id="rId75"/>
    <p:sldId id="342" r:id="rId76"/>
    <p:sldId id="343" r:id="rId77"/>
    <p:sldId id="344" r:id="rId78"/>
    <p:sldId id="345" r:id="rId7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 autoAdjust="0"/>
    <p:restoredTop sz="94707" autoAdjust="0"/>
  </p:normalViewPr>
  <p:slideViewPr>
    <p:cSldViewPr>
      <p:cViewPr>
        <p:scale>
          <a:sx n="95" d="100"/>
          <a:sy n="95" d="100"/>
        </p:scale>
        <p:origin x="-81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F1136A-486B-45D9-9CB8-B04557EFBAC7}" type="datetimeFigureOut">
              <a:rPr lang="pt-BR" smtClean="0"/>
              <a:pPr/>
              <a:t>14/11/2019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27371-F64F-4705-B36B-0FEE13CBE06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946427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oltz.ccne.ufsm.br/st12/?q=node/70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t.wikipedia.org/wiki/Onda_mec%C3%A2nica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27371-F64F-4705-B36B-0FEE13CBE069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648682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hlinkClick r:id="rId3"/>
              </a:rPr>
              <a:t>http://boltz.ccne.ufsm.br/st12/?q=</a:t>
            </a:r>
            <a:r>
              <a:rPr lang="pt-BR" dirty="0" err="1" smtClean="0">
                <a:hlinkClick r:id="rId3"/>
              </a:rPr>
              <a:t>node</a:t>
            </a:r>
            <a:r>
              <a:rPr lang="pt-BR" dirty="0" smtClean="0">
                <a:hlinkClick r:id="rId3"/>
              </a:rPr>
              <a:t>/70</a:t>
            </a:r>
            <a:endParaRPr lang="pt-BR" dirty="0" smtClean="0">
              <a:hlinkClick r:id="rId4"/>
            </a:endParaRPr>
          </a:p>
          <a:p>
            <a:r>
              <a:rPr lang="pt-BR" dirty="0" smtClean="0">
                <a:hlinkClick r:id="rId4"/>
              </a:rPr>
              <a:t>https://pt.wikipedia.org/wiki/Onda_mec%C3%A2nica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27371-F64F-4705-B36B-0FEE13CBE069}" type="slidenum">
              <a:rPr lang="pt-BR" smtClean="0"/>
              <a:pPr/>
              <a:t>6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 ESTUDO COMPARATIVO ENTRE O SINAL ELETROGLOTOGRÁFICO E O SINAL DE VOZ, Juliano Santiago de Mattos, Dissertação</a:t>
            </a:r>
            <a:r>
              <a:rPr lang="pt-BR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Mestrado, 2008.</a:t>
            </a:r>
            <a:endParaRPr lang="pt-BR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27371-F64F-4705-B36B-0FEE13CBE069}" type="slidenum">
              <a:rPr lang="pt-BR" smtClean="0"/>
              <a:pPr/>
              <a:t>34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Speech Production Using Concatenated Tubes,</a:t>
            </a:r>
            <a:r>
              <a:rPr lang="en-US" baseline="0" dirty="0" smtClean="0"/>
              <a:t> </a:t>
            </a:r>
            <a:r>
              <a:rPr lang="en-US" dirty="0" smtClean="0"/>
              <a:t>EEN 540 - Computer Project II,</a:t>
            </a:r>
            <a:r>
              <a:rPr lang="en-US" baseline="0" dirty="0" smtClean="0"/>
              <a:t> </a:t>
            </a:r>
            <a:r>
              <a:rPr lang="en-US" dirty="0" smtClean="0"/>
              <a:t>Richard </a:t>
            </a:r>
            <a:r>
              <a:rPr lang="en-US" dirty="0" err="1" smtClean="0"/>
              <a:t>Juszkiewicz</a:t>
            </a:r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27371-F64F-4705-B36B-0FEE13CBE069}" type="slidenum">
              <a:rPr lang="pt-BR" smtClean="0"/>
              <a:pPr/>
              <a:t>35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Classification of speech under stress based on modeling of the vocal folds and vocal tract, Yao et al.</a:t>
            </a:r>
            <a:endParaRPr lang="pt-BR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27371-F64F-4705-B36B-0FEE13CBE069}" type="slidenum">
              <a:rPr lang="pt-BR" smtClean="0"/>
              <a:pPr/>
              <a:t>36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effects of stress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F0 on the voice source, Jacques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Koreman</a:t>
            </a:r>
            <a:endParaRPr lang="pt-BR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27371-F64F-4705-B36B-0FEE13CBE069}" type="slidenum">
              <a:rPr lang="pt-BR" smtClean="0"/>
              <a:pPr/>
              <a:t>37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/a/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27371-F64F-4705-B36B-0FEE13CBE069}" type="slidenum">
              <a:rPr lang="pt-BR" smtClean="0"/>
              <a:pPr/>
              <a:t>38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/a/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27371-F64F-4705-B36B-0FEE13CBE069}" type="slidenum">
              <a:rPr lang="pt-BR" smtClean="0"/>
              <a:pPr/>
              <a:t>39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/a/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27371-F64F-4705-B36B-0FEE13CBE069}" type="slidenum">
              <a:rPr lang="pt-BR" smtClean="0"/>
              <a:pPr/>
              <a:t>40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AC6B8BED-F73A-4BFE-81B6-72FE6E5BE6BB}" type="datetimeFigureOut">
              <a:rPr lang="pt-BR" smtClean="0"/>
              <a:pPr/>
              <a:t>14/11/2019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115A7B-F66A-4BC9-9BC0-48EB047113E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onstantia" pitchFamily="18" charset="0"/>
              </a:defRPr>
            </a:lvl1pPr>
            <a:lvl2pPr>
              <a:defRPr>
                <a:latin typeface="Constantia" pitchFamily="18" charset="0"/>
              </a:defRPr>
            </a:lvl2pPr>
            <a:lvl3pPr>
              <a:defRPr>
                <a:latin typeface="Constantia" pitchFamily="18" charset="0"/>
              </a:defRPr>
            </a:lvl3pPr>
            <a:lvl4pPr>
              <a:defRPr>
                <a:latin typeface="Constantia" pitchFamily="18" charset="0"/>
              </a:defRPr>
            </a:lvl4pPr>
            <a:lvl5pPr>
              <a:defRPr>
                <a:latin typeface="Constantia" pitchFamily="18" charset="0"/>
              </a:defRPr>
            </a:lvl5pPr>
          </a:lstStyle>
          <a:p>
            <a:pPr lvl="0" eaLnBrk="1" latinLnBrk="0" hangingPunct="1"/>
            <a:r>
              <a:rPr lang="pt-BR" dirty="0" smtClean="0"/>
              <a:t>Clique para editar os estilos do texto mestre</a:t>
            </a:r>
          </a:p>
          <a:p>
            <a:pPr lvl="1" eaLnBrk="1" latinLnBrk="0" hangingPunct="1"/>
            <a:r>
              <a:rPr lang="pt-BR" dirty="0" smtClean="0"/>
              <a:t>Segundo nível</a:t>
            </a:r>
          </a:p>
          <a:p>
            <a:pPr lvl="2" eaLnBrk="1" latinLnBrk="0" hangingPunct="1"/>
            <a:r>
              <a:rPr lang="pt-BR" dirty="0" smtClean="0"/>
              <a:t>Terceiro nível</a:t>
            </a:r>
          </a:p>
          <a:p>
            <a:pPr lvl="3" eaLnBrk="1" latinLnBrk="0" hangingPunct="1"/>
            <a:r>
              <a:rPr lang="pt-BR" dirty="0" smtClean="0"/>
              <a:t>Quarto nível</a:t>
            </a:r>
          </a:p>
          <a:p>
            <a:pPr lvl="4" eaLnBrk="1" latinLnBrk="0" hangingPunct="1"/>
            <a:r>
              <a:rPr lang="pt-BR" dirty="0" smtClean="0"/>
              <a:t>Quinto nível</a:t>
            </a:r>
            <a:endParaRPr kumimoji="0"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BED-F73A-4BFE-81B6-72FE6E5BE6BB}" type="datetimeFigureOut">
              <a:rPr lang="pt-BR" smtClean="0"/>
              <a:pPr/>
              <a:t>14/11/2019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15A7B-F66A-4BC9-9BC0-48EB047113E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>
            <a:lvl1pPr>
              <a:defRPr>
                <a:latin typeface="Constantia" pitchFamily="18" charset="0"/>
              </a:defRPr>
            </a:lvl1pPr>
            <a:lvl2pPr>
              <a:defRPr>
                <a:latin typeface="Constantia" pitchFamily="18" charset="0"/>
              </a:defRPr>
            </a:lvl2pPr>
            <a:lvl3pPr>
              <a:defRPr>
                <a:latin typeface="Constantia" pitchFamily="18" charset="0"/>
              </a:defRPr>
            </a:lvl3pPr>
            <a:lvl4pPr>
              <a:defRPr>
                <a:latin typeface="Constantia" pitchFamily="18" charset="0"/>
              </a:defRPr>
            </a:lvl4pPr>
            <a:lvl5pPr>
              <a:defRPr>
                <a:latin typeface="Constantia" pitchFamily="18" charset="0"/>
              </a:defRPr>
            </a:lvl5pPr>
          </a:lstStyle>
          <a:p>
            <a:pPr lvl="0" eaLnBrk="1" latinLnBrk="0" hangingPunct="1"/>
            <a:r>
              <a:rPr lang="pt-BR" dirty="0" smtClean="0"/>
              <a:t>Clique para editar os estilos do texto mestre</a:t>
            </a:r>
          </a:p>
          <a:p>
            <a:pPr lvl="1" eaLnBrk="1" latinLnBrk="0" hangingPunct="1"/>
            <a:r>
              <a:rPr lang="pt-BR" dirty="0" smtClean="0"/>
              <a:t>Segundo nível</a:t>
            </a:r>
          </a:p>
          <a:p>
            <a:pPr lvl="2" eaLnBrk="1" latinLnBrk="0" hangingPunct="1"/>
            <a:r>
              <a:rPr lang="pt-BR" dirty="0" smtClean="0"/>
              <a:t>Terceiro nível</a:t>
            </a:r>
          </a:p>
          <a:p>
            <a:pPr lvl="3" eaLnBrk="1" latinLnBrk="0" hangingPunct="1"/>
            <a:r>
              <a:rPr lang="pt-BR" dirty="0" smtClean="0"/>
              <a:t>Quarto nível</a:t>
            </a:r>
          </a:p>
          <a:p>
            <a:pPr lvl="4" eaLnBrk="1" latinLnBrk="0" hangingPunct="1"/>
            <a:r>
              <a:rPr lang="pt-BR" dirty="0" smtClean="0"/>
              <a:t>Quinto nível</a:t>
            </a:r>
            <a:endParaRPr kumimoji="0"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AC6B8BED-F73A-4BFE-81B6-72FE6E5BE6BB}" type="datetimeFigureOut">
              <a:rPr lang="pt-BR" smtClean="0"/>
              <a:pPr/>
              <a:t>14/11/2019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7115A7B-F66A-4BC9-9BC0-48EB047113E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pt-BR" dirty="0" smtClean="0"/>
              <a:t>Clique para editar o estilo do título mestre</a:t>
            </a:r>
            <a:endParaRPr kumimoji="0"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0" y="6453530"/>
            <a:ext cx="2667000" cy="365125"/>
          </a:xfrm>
        </p:spPr>
        <p:txBody>
          <a:bodyPr/>
          <a:lstStyle/>
          <a:p>
            <a:fld id="{AC6B8BED-F73A-4BFE-81B6-72FE6E5BE6BB}" type="datetimeFigureOut">
              <a:rPr lang="pt-BR" smtClean="0"/>
              <a:pPr/>
              <a:t>14/11/2019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609600" y="6453336"/>
            <a:ext cx="5421083" cy="365125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7115A7B-F66A-4BC9-9BC0-48EB047113EA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781128"/>
          </a:xfrm>
        </p:spPr>
        <p:txBody>
          <a:bodyPr/>
          <a:lstStyle>
            <a:lvl1pPr>
              <a:defRPr>
                <a:latin typeface="Constantia" pitchFamily="18" charset="0"/>
              </a:defRPr>
            </a:lvl1pPr>
            <a:lvl2pPr>
              <a:defRPr>
                <a:latin typeface="Constantia" pitchFamily="18" charset="0"/>
              </a:defRPr>
            </a:lvl2pPr>
            <a:lvl3pPr>
              <a:defRPr>
                <a:latin typeface="Constantia" pitchFamily="18" charset="0"/>
              </a:defRPr>
            </a:lvl3pPr>
            <a:lvl4pPr>
              <a:defRPr>
                <a:latin typeface="Constantia" pitchFamily="18" charset="0"/>
              </a:defRPr>
            </a:lvl4pPr>
            <a:lvl5pPr>
              <a:defRPr>
                <a:latin typeface="Constantia" pitchFamily="18" charset="0"/>
              </a:defRPr>
            </a:lvl5pPr>
          </a:lstStyle>
          <a:p>
            <a:pPr lvl="0" eaLnBrk="1" latinLnBrk="0" hangingPunct="1"/>
            <a:r>
              <a:rPr lang="pt-BR" dirty="0" smtClean="0"/>
              <a:t>Clique para editar os estilos do texto mestre</a:t>
            </a:r>
          </a:p>
          <a:p>
            <a:pPr lvl="1" eaLnBrk="1" latinLnBrk="0" hangingPunct="1"/>
            <a:r>
              <a:rPr lang="pt-BR" dirty="0" smtClean="0"/>
              <a:t>Segundo nível</a:t>
            </a:r>
          </a:p>
          <a:p>
            <a:pPr lvl="2" eaLnBrk="1" latinLnBrk="0" hangingPunct="1"/>
            <a:r>
              <a:rPr lang="pt-BR" dirty="0" smtClean="0"/>
              <a:t>Terceiro nível</a:t>
            </a:r>
          </a:p>
          <a:p>
            <a:pPr lvl="3" eaLnBrk="1" latinLnBrk="0" hangingPunct="1"/>
            <a:r>
              <a:rPr lang="pt-BR" dirty="0" smtClean="0"/>
              <a:t>Quarto nível</a:t>
            </a:r>
          </a:p>
          <a:p>
            <a:pPr lvl="4" eaLnBrk="1" latinLnBrk="0" hangingPunct="1"/>
            <a:r>
              <a:rPr lang="pt-BR" dirty="0" smtClean="0"/>
              <a:t>Quinto nível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7" name="Retângulo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BED-F73A-4BFE-81B6-72FE6E5BE6BB}" type="datetimeFigureOut">
              <a:rPr lang="pt-BR" smtClean="0"/>
              <a:pPr/>
              <a:t>14/11/2019</a:t>
            </a:fld>
            <a:endParaRPr lang="pt-BR"/>
          </a:p>
        </p:txBody>
      </p:sp>
      <p:sp>
        <p:nvSpPr>
          <p:cNvPr id="13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F7115A7B-F66A-4BC9-9BC0-48EB047113E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>
            <a:lvl1pPr>
              <a:defRPr>
                <a:latin typeface="Constantia" pitchFamily="18" charset="0"/>
              </a:defRPr>
            </a:lvl1pPr>
            <a:lvl2pPr>
              <a:defRPr>
                <a:latin typeface="Constantia" pitchFamily="18" charset="0"/>
              </a:defRPr>
            </a:lvl2pPr>
            <a:lvl3pPr>
              <a:defRPr>
                <a:latin typeface="Constantia" pitchFamily="18" charset="0"/>
              </a:defRPr>
            </a:lvl3pPr>
            <a:lvl4pPr>
              <a:defRPr>
                <a:latin typeface="Constantia" pitchFamily="18" charset="0"/>
              </a:defRPr>
            </a:lvl4pPr>
            <a:lvl5pPr>
              <a:defRPr>
                <a:latin typeface="Constantia" pitchFamily="18" charset="0"/>
              </a:defRPr>
            </a:lvl5pPr>
          </a:lstStyle>
          <a:p>
            <a:pPr lvl="0" eaLnBrk="1" latinLnBrk="0" hangingPunct="1"/>
            <a:r>
              <a:rPr lang="pt-BR" dirty="0" smtClean="0"/>
              <a:t>Clique para editar os estilos do texto mestre</a:t>
            </a:r>
          </a:p>
          <a:p>
            <a:pPr lvl="1" eaLnBrk="1" latinLnBrk="0" hangingPunct="1"/>
            <a:r>
              <a:rPr lang="pt-BR" dirty="0" smtClean="0"/>
              <a:t>Segundo nível</a:t>
            </a:r>
          </a:p>
          <a:p>
            <a:pPr lvl="2" eaLnBrk="1" latinLnBrk="0" hangingPunct="1"/>
            <a:r>
              <a:rPr lang="pt-BR" dirty="0" smtClean="0"/>
              <a:t>Terceiro nível</a:t>
            </a:r>
          </a:p>
          <a:p>
            <a:pPr lvl="3" eaLnBrk="1" latinLnBrk="0" hangingPunct="1"/>
            <a:r>
              <a:rPr lang="pt-BR" dirty="0" smtClean="0"/>
              <a:t>Quarto nível</a:t>
            </a:r>
          </a:p>
          <a:p>
            <a:pPr lvl="4" eaLnBrk="1" latinLnBrk="0" hangingPunct="1"/>
            <a:r>
              <a:rPr lang="pt-BR" dirty="0" smtClean="0"/>
              <a:t>Quinto nível</a:t>
            </a:r>
            <a:endParaRPr kumimoji="0" lang="en-US" dirty="0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>
            <a:lvl1pPr>
              <a:defRPr>
                <a:latin typeface="Constantia" pitchFamily="18" charset="0"/>
              </a:defRPr>
            </a:lvl1pPr>
            <a:lvl2pPr>
              <a:defRPr>
                <a:latin typeface="Constantia" pitchFamily="18" charset="0"/>
              </a:defRPr>
            </a:lvl2pPr>
            <a:lvl3pPr>
              <a:defRPr>
                <a:latin typeface="Constantia" pitchFamily="18" charset="0"/>
              </a:defRPr>
            </a:lvl3pPr>
            <a:lvl4pPr>
              <a:defRPr>
                <a:latin typeface="Constantia" pitchFamily="18" charset="0"/>
              </a:defRPr>
            </a:lvl4pPr>
            <a:lvl5pPr>
              <a:defRPr>
                <a:latin typeface="Constantia" pitchFamily="18" charset="0"/>
              </a:defRPr>
            </a:lvl5pPr>
          </a:lstStyle>
          <a:p>
            <a:pPr lvl="0" eaLnBrk="1" latinLnBrk="0" hangingPunct="1"/>
            <a:r>
              <a:rPr lang="pt-BR" dirty="0" smtClean="0"/>
              <a:t>Clique para editar os estilos do texto mestre</a:t>
            </a:r>
          </a:p>
          <a:p>
            <a:pPr lvl="1" eaLnBrk="1" latinLnBrk="0" hangingPunct="1"/>
            <a:r>
              <a:rPr lang="pt-BR" dirty="0" smtClean="0"/>
              <a:t>Segundo nível</a:t>
            </a:r>
          </a:p>
          <a:p>
            <a:pPr lvl="2" eaLnBrk="1" latinLnBrk="0" hangingPunct="1"/>
            <a:r>
              <a:rPr lang="pt-BR" dirty="0" smtClean="0"/>
              <a:t>Terceiro nível</a:t>
            </a:r>
          </a:p>
          <a:p>
            <a:pPr lvl="3" eaLnBrk="1" latinLnBrk="0" hangingPunct="1"/>
            <a:r>
              <a:rPr lang="pt-BR" dirty="0" smtClean="0"/>
              <a:t>Quarto nível</a:t>
            </a:r>
          </a:p>
          <a:p>
            <a:pPr lvl="4" eaLnBrk="1" latinLnBrk="0" hangingPunct="1"/>
            <a:r>
              <a:rPr lang="pt-BR" dirty="0" smtClean="0"/>
              <a:t>Quinto nível</a:t>
            </a:r>
            <a:endParaRPr kumimoji="0" lang="en-US" dirty="0"/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C6B8BED-F73A-4BFE-81B6-72FE6E5BE6BB}" type="datetimeFigureOut">
              <a:rPr lang="pt-BR" smtClean="0"/>
              <a:pPr/>
              <a:t>14/11/2019</a:t>
            </a:fld>
            <a:endParaRPr lang="pt-BR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7115A7B-F66A-4BC9-9BC0-48EB047113E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Espaço Reservado para Rodapé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>
            <a:lvl1pPr>
              <a:defRPr>
                <a:latin typeface="Constantia" pitchFamily="18" charset="0"/>
              </a:defRPr>
            </a:lvl1pPr>
            <a:lvl2pPr>
              <a:defRPr>
                <a:latin typeface="Constantia" pitchFamily="18" charset="0"/>
              </a:defRPr>
            </a:lvl2pPr>
            <a:lvl3pPr>
              <a:defRPr>
                <a:latin typeface="Constantia" pitchFamily="18" charset="0"/>
              </a:defRPr>
            </a:lvl3pPr>
            <a:lvl4pPr>
              <a:defRPr>
                <a:latin typeface="Constantia" pitchFamily="18" charset="0"/>
              </a:defRPr>
            </a:lvl4pPr>
            <a:lvl5pPr>
              <a:defRPr>
                <a:latin typeface="Constantia" pitchFamily="18" charset="0"/>
              </a:defRPr>
            </a:lvl5pPr>
          </a:lstStyle>
          <a:p>
            <a:pPr lvl="0" eaLnBrk="1" latinLnBrk="0" hangingPunct="1"/>
            <a:r>
              <a:rPr lang="pt-BR" dirty="0" smtClean="0"/>
              <a:t>Clique para editar os estilos do texto mestre</a:t>
            </a:r>
          </a:p>
          <a:p>
            <a:pPr lvl="1" eaLnBrk="1" latinLnBrk="0" hangingPunct="1"/>
            <a:r>
              <a:rPr lang="pt-BR" dirty="0" smtClean="0"/>
              <a:t>Segundo nível</a:t>
            </a:r>
          </a:p>
          <a:p>
            <a:pPr lvl="2" eaLnBrk="1" latinLnBrk="0" hangingPunct="1"/>
            <a:r>
              <a:rPr lang="pt-BR" dirty="0" smtClean="0"/>
              <a:t>Terceiro nível</a:t>
            </a:r>
          </a:p>
          <a:p>
            <a:pPr lvl="3" eaLnBrk="1" latinLnBrk="0" hangingPunct="1"/>
            <a:r>
              <a:rPr lang="pt-BR" dirty="0" smtClean="0"/>
              <a:t>Quarto nível</a:t>
            </a:r>
          </a:p>
          <a:p>
            <a:pPr lvl="4" eaLnBrk="1" latinLnBrk="0" hangingPunct="1"/>
            <a:r>
              <a:rPr lang="pt-BR" dirty="0" smtClean="0"/>
              <a:t>Quinto nível</a:t>
            </a:r>
            <a:endParaRPr kumimoji="0" lang="en-US" dirty="0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>
            <a:lvl1pPr>
              <a:defRPr>
                <a:latin typeface="Constantia" pitchFamily="18" charset="0"/>
              </a:defRPr>
            </a:lvl1pPr>
            <a:lvl2pPr>
              <a:defRPr>
                <a:latin typeface="Constantia" pitchFamily="18" charset="0"/>
              </a:defRPr>
            </a:lvl2pPr>
            <a:lvl3pPr>
              <a:defRPr>
                <a:latin typeface="Constantia" pitchFamily="18" charset="0"/>
              </a:defRPr>
            </a:lvl3pPr>
            <a:lvl4pPr>
              <a:defRPr>
                <a:latin typeface="Constantia" pitchFamily="18" charset="0"/>
              </a:defRPr>
            </a:lvl4pPr>
            <a:lvl5pPr>
              <a:defRPr>
                <a:latin typeface="Constantia" pitchFamily="18" charset="0"/>
              </a:defRPr>
            </a:lvl5pPr>
          </a:lstStyle>
          <a:p>
            <a:pPr lvl="0" eaLnBrk="1" latinLnBrk="0" hangingPunct="1"/>
            <a:r>
              <a:rPr lang="pt-BR" dirty="0" smtClean="0"/>
              <a:t>Clique para editar os estilos do texto mestre</a:t>
            </a:r>
          </a:p>
          <a:p>
            <a:pPr lvl="1" eaLnBrk="1" latinLnBrk="0" hangingPunct="1"/>
            <a:r>
              <a:rPr lang="pt-BR" dirty="0" smtClean="0"/>
              <a:t>Segundo nível</a:t>
            </a:r>
          </a:p>
          <a:p>
            <a:pPr lvl="2" eaLnBrk="1" latinLnBrk="0" hangingPunct="1"/>
            <a:r>
              <a:rPr lang="pt-BR" dirty="0" smtClean="0"/>
              <a:t>Terceiro nível</a:t>
            </a:r>
          </a:p>
          <a:p>
            <a:pPr lvl="3" eaLnBrk="1" latinLnBrk="0" hangingPunct="1"/>
            <a:r>
              <a:rPr lang="pt-BR" dirty="0" smtClean="0"/>
              <a:t>Quarto nível</a:t>
            </a:r>
          </a:p>
          <a:p>
            <a:pPr lvl="4" eaLnBrk="1" latinLnBrk="0" hangingPunct="1"/>
            <a:r>
              <a:rPr lang="pt-BR" dirty="0" smtClean="0"/>
              <a:t>Quinto nível</a:t>
            </a:r>
            <a:endParaRPr kumimoji="0" lang="en-US" dirty="0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C6B8BED-F73A-4BFE-81B6-72FE6E5BE6BB}" type="datetimeFigureOut">
              <a:rPr lang="pt-BR" smtClean="0"/>
              <a:pPr/>
              <a:t>14/11/2019</a:t>
            </a:fld>
            <a:endParaRPr lang="pt-BR"/>
          </a:p>
        </p:txBody>
      </p:sp>
      <p:sp>
        <p:nvSpPr>
          <p:cNvPr id="12" name="Espaço Reservado para Número de Slid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7115A7B-F66A-4BC9-9BC0-48EB047113E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t-BR"/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BED-F73A-4BFE-81B6-72FE6E5BE6BB}" type="datetimeFigureOut">
              <a:rPr lang="pt-BR" smtClean="0"/>
              <a:pPr/>
              <a:t>14/11/2019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7115A7B-F66A-4BC9-9BC0-48EB047113E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BED-F73A-4BFE-81B6-72FE6E5BE6BB}" type="datetimeFigureOut">
              <a:rPr lang="pt-BR" smtClean="0"/>
              <a:pPr/>
              <a:t>14/11/2019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115A7B-F66A-4BC9-9BC0-48EB047113E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BED-F73A-4BFE-81B6-72FE6E5BE6BB}" type="datetimeFigureOut">
              <a:rPr lang="pt-BR" smtClean="0"/>
              <a:pPr/>
              <a:t>14/11/2019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7115A7B-F66A-4BC9-9BC0-48EB047113E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>
            <a:lvl1pPr>
              <a:defRPr>
                <a:latin typeface="Constantia" pitchFamily="18" charset="0"/>
              </a:defRPr>
            </a:lvl1pPr>
            <a:lvl2pPr>
              <a:defRPr>
                <a:latin typeface="Constantia" pitchFamily="18" charset="0"/>
              </a:defRPr>
            </a:lvl2pPr>
            <a:lvl3pPr>
              <a:defRPr>
                <a:latin typeface="Constantia" pitchFamily="18" charset="0"/>
              </a:defRPr>
            </a:lvl3pPr>
            <a:lvl4pPr>
              <a:defRPr>
                <a:latin typeface="Constantia" pitchFamily="18" charset="0"/>
              </a:defRPr>
            </a:lvl4pPr>
            <a:lvl5pPr>
              <a:defRPr>
                <a:latin typeface="Constantia" pitchFamily="18" charset="0"/>
              </a:defRPr>
            </a:lvl5pPr>
          </a:lstStyle>
          <a:p>
            <a:pPr lvl="0" eaLnBrk="1" latinLnBrk="0" hangingPunct="1"/>
            <a:r>
              <a:rPr lang="pt-BR" dirty="0" smtClean="0"/>
              <a:t>Clique para editar os estilos do texto mestre</a:t>
            </a:r>
          </a:p>
          <a:p>
            <a:pPr lvl="1" eaLnBrk="1" latinLnBrk="0" hangingPunct="1"/>
            <a:r>
              <a:rPr lang="pt-BR" dirty="0" smtClean="0"/>
              <a:t>Segundo nível</a:t>
            </a:r>
          </a:p>
          <a:p>
            <a:pPr lvl="2" eaLnBrk="1" latinLnBrk="0" hangingPunct="1"/>
            <a:r>
              <a:rPr lang="pt-BR" dirty="0" smtClean="0"/>
              <a:t>Terceiro nível</a:t>
            </a:r>
          </a:p>
          <a:p>
            <a:pPr lvl="3" eaLnBrk="1" latinLnBrk="0" hangingPunct="1"/>
            <a:r>
              <a:rPr lang="pt-BR" dirty="0" smtClean="0"/>
              <a:t>Quarto nível</a:t>
            </a:r>
          </a:p>
          <a:p>
            <a:pPr lvl="4" eaLnBrk="1" latinLnBrk="0" hangingPunct="1"/>
            <a:r>
              <a:rPr lang="pt-BR" dirty="0" smtClean="0"/>
              <a:t>Quinto nível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8" name="Retângulo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1" name="Retângulo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AC6B8BED-F73A-4BFE-81B6-72FE6E5BE6BB}" type="datetimeFigureOut">
              <a:rPr lang="pt-BR" smtClean="0"/>
              <a:pPr/>
              <a:t>14/11/2019</a:t>
            </a:fld>
            <a:endParaRPr lang="pt-BR"/>
          </a:p>
        </p:txBody>
      </p:sp>
      <p:sp>
        <p:nvSpPr>
          <p:cNvPr id="13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F7115A7B-F66A-4BC9-9BC0-48EB047113E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C6B8BED-F73A-4BFE-81B6-72FE6E5BE6BB}" type="datetimeFigureOut">
              <a:rPr lang="pt-BR" smtClean="0"/>
              <a:pPr/>
              <a:t>14/11/2019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Retângulo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7115A7B-F66A-4BC9-9BC0-48EB047113E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drmor\Dropbox\cursos\praat-para-nao-engenheiros\movies\xcorr-teorico-ruido.avi" TargetMode="External"/><Relationship Id="rId1" Type="http://schemas.openxmlformats.org/officeDocument/2006/relationships/video" Target="file:///C:\Users\drmor\Dropbox\cursos\praat-para-nao-engenheiros\movies\xcorr-teorico.avi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drmor\Dropbox\cursos\praat-para-nao-engenheiros\movies\xcorr-ruido.avi" TargetMode="External"/><Relationship Id="rId1" Type="http://schemas.openxmlformats.org/officeDocument/2006/relationships/video" Target="file:///C:\Users\drmor\Dropbox\cursos\praat-para-nao-engenheiros\movies\xcorr.avi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drmor\Dropbox\cursos\praat-para-nao-engenheiros\movies\xcorr-long-short-ruido.avi" TargetMode="External"/><Relationship Id="rId1" Type="http://schemas.openxmlformats.org/officeDocument/2006/relationships/video" Target="file:///C:\Users\drmor\Dropbox\cursos\praat-para-nao-engenheiros\movies\xcorr-long-short.avi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 smtClean="0"/>
              <a:t>Praat</a:t>
            </a:r>
            <a:r>
              <a:rPr lang="pt-BR" dirty="0" smtClean="0"/>
              <a:t>: De engenheiros para não-Engenheiros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Para entusiastas do som/voz/fala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Praat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Visualização “estática” de objetos</a:t>
            </a:r>
            <a:endParaRPr lang="pt-BR" dirty="0"/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61" y="2276872"/>
            <a:ext cx="8197795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ipse 4"/>
          <p:cNvSpPr/>
          <p:nvPr/>
        </p:nvSpPr>
        <p:spPr>
          <a:xfrm>
            <a:off x="5868144" y="1988840"/>
            <a:ext cx="2952328" cy="486916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Praat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Visualização “interativa” de objetos</a:t>
            </a:r>
            <a:endParaRPr lang="pt-BR" dirty="0"/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61" y="2276872"/>
            <a:ext cx="8197795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ipse 4"/>
          <p:cNvSpPr/>
          <p:nvPr/>
        </p:nvSpPr>
        <p:spPr>
          <a:xfrm>
            <a:off x="3059832" y="1988840"/>
            <a:ext cx="2952328" cy="486916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Praat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De “engenheiros”</a:t>
            </a:r>
          </a:p>
          <a:p>
            <a:r>
              <a:rPr lang="pt-BR" dirty="0" smtClean="0"/>
              <a:t>Para “estudantes de som/voz/fala”</a:t>
            </a:r>
          </a:p>
          <a:p>
            <a:r>
              <a:rPr lang="pt-BR" dirty="0" smtClean="0"/>
              <a:t>Exigências:</a:t>
            </a:r>
          </a:p>
          <a:p>
            <a:pPr lvl="1"/>
            <a:r>
              <a:rPr lang="pt-BR" dirty="0" smtClean="0"/>
              <a:t>Fortemente baseado em matemática e física</a:t>
            </a:r>
          </a:p>
          <a:p>
            <a:pPr lvl="2"/>
            <a:r>
              <a:rPr lang="pt-BR" dirty="0" smtClean="0"/>
              <a:t>Processamento digital de sinais</a:t>
            </a:r>
          </a:p>
          <a:p>
            <a:pPr lvl="1"/>
            <a:r>
              <a:rPr lang="pt-BR" dirty="0" smtClean="0"/>
              <a:t>Suporte a programação</a:t>
            </a:r>
          </a:p>
          <a:p>
            <a:pPr lvl="2"/>
            <a:r>
              <a:rPr lang="pt-BR" dirty="0" smtClean="0"/>
              <a:t>Linguagem similar ao BASIC</a:t>
            </a:r>
          </a:p>
          <a:p>
            <a:pPr lvl="1"/>
            <a:r>
              <a:rPr lang="pt-BR" dirty="0" smtClean="0"/>
              <a:t>Exige conhecimentos de fonética/linguística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Praat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Nossa área</a:t>
            </a:r>
          </a:p>
          <a:p>
            <a:pPr lvl="1"/>
            <a:r>
              <a:rPr lang="pt-BR" dirty="0" smtClean="0"/>
              <a:t>Matemática, física, engenharia, linguística, fonética, produção de fala...</a:t>
            </a:r>
          </a:p>
          <a:p>
            <a:pPr lvl="1"/>
            <a:endParaRPr lang="pt-BR" dirty="0" smtClean="0"/>
          </a:p>
          <a:p>
            <a:pPr lvl="1"/>
            <a:r>
              <a:rPr lang="pt-BR" dirty="0" smtClean="0"/>
              <a:t>Pontos positivos</a:t>
            </a:r>
          </a:p>
          <a:p>
            <a:pPr lvl="2"/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Multidisciplinaridade</a:t>
            </a:r>
          </a:p>
          <a:p>
            <a:pPr lvl="1"/>
            <a:r>
              <a:rPr lang="pt-BR" dirty="0" smtClean="0"/>
              <a:t>Pontos negativos</a:t>
            </a:r>
          </a:p>
          <a:p>
            <a:pPr lvl="2"/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Multidisciplinaridade</a:t>
            </a:r>
            <a:endParaRPr lang="pt-B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Sinais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Analógico </a:t>
            </a:r>
            <a:r>
              <a:rPr lang="pt-BR" dirty="0" err="1" smtClean="0"/>
              <a:t>vs</a:t>
            </a:r>
            <a:r>
              <a:rPr lang="pt-BR" dirty="0" smtClean="0"/>
              <a:t> Digital</a:t>
            </a:r>
          </a:p>
          <a:p>
            <a:pPr lvl="1"/>
            <a:r>
              <a:rPr lang="pt-BR" dirty="0" smtClean="0"/>
              <a:t>Sinais analógicos = sinais contínuos</a:t>
            </a:r>
          </a:p>
          <a:p>
            <a:pPr lvl="2"/>
            <a:r>
              <a:rPr lang="pt-BR" dirty="0" smtClean="0"/>
              <a:t>“Zoom infinito” para qualquer intervalo de tempo</a:t>
            </a:r>
          </a:p>
          <a:p>
            <a:pPr lvl="1"/>
            <a:r>
              <a:rPr lang="pt-BR" dirty="0" smtClean="0"/>
              <a:t>Sinais discretos</a:t>
            </a:r>
          </a:p>
          <a:p>
            <a:pPr lvl="2"/>
            <a:r>
              <a:rPr lang="pt-BR" dirty="0" smtClean="0"/>
              <a:t>Para uso em computador</a:t>
            </a:r>
          </a:p>
          <a:p>
            <a:pPr lvl="3"/>
            <a:r>
              <a:rPr lang="pt-BR" dirty="0" smtClean="0"/>
              <a:t>Não consegue processar TANTAS informações</a:t>
            </a:r>
          </a:p>
          <a:p>
            <a:pPr lvl="2"/>
            <a:r>
              <a:rPr lang="pt-BR" dirty="0" smtClean="0"/>
              <a:t>Apenas “amostras” igualmente espaçadas são “lidas”</a:t>
            </a:r>
          </a:p>
          <a:p>
            <a:pPr lvl="2"/>
            <a:r>
              <a:rPr lang="pt-BR" dirty="0" smtClean="0"/>
              <a:t>Período de amostragem = 1/(frequência de amostragem)</a:t>
            </a:r>
          </a:p>
          <a:p>
            <a:pPr lvl="3"/>
            <a:r>
              <a:rPr lang="pt-BR" dirty="0" smtClean="0"/>
              <a:t>Intervalo entre coletas de amostras do sinal contínuo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Sinais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Analógico </a:t>
            </a:r>
            <a:r>
              <a:rPr lang="pt-BR" dirty="0" err="1" smtClean="0"/>
              <a:t>vs</a:t>
            </a:r>
            <a:r>
              <a:rPr lang="pt-BR" dirty="0" smtClean="0"/>
              <a:t> Digital</a:t>
            </a:r>
          </a:p>
          <a:p>
            <a:pPr lvl="1"/>
            <a:r>
              <a:rPr lang="pt-BR" dirty="0" smtClean="0"/>
              <a:t>Posso escolher qualquer frequência de amostragem?</a:t>
            </a:r>
            <a:endParaRPr lang="pt-BR" dirty="0"/>
          </a:p>
        </p:txBody>
      </p:sp>
      <p:pic>
        <p:nvPicPr>
          <p:cNvPr id="4" name="sinal_periodico.jpg" descr="G:\Cursos\SinaisSistemas\figuras\sinal_periodi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484" y="3308945"/>
            <a:ext cx="4000500" cy="3000375"/>
          </a:xfrm>
          <a:prstGeom prst="rect">
            <a:avLst/>
          </a:prstGeom>
        </p:spPr>
      </p:pic>
      <p:pic>
        <p:nvPicPr>
          <p:cNvPr id="5" name="sequencia_periodica.jpg" descr="G:\Cursos\SinaisSistemas\figuras\sequencia_periodi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308945"/>
            <a:ext cx="4000500" cy="30003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Sinais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Periodicidade</a:t>
            </a:r>
          </a:p>
          <a:p>
            <a:pPr lvl="1"/>
            <a:r>
              <a:rPr lang="pt-BR" dirty="0" smtClean="0"/>
              <a:t>Padrão de repetição de um sinal</a:t>
            </a:r>
          </a:p>
          <a:p>
            <a:pPr lvl="2"/>
            <a:r>
              <a:rPr lang="pt-BR" dirty="0" smtClean="0"/>
              <a:t>Pegue um trecho</a:t>
            </a:r>
          </a:p>
          <a:p>
            <a:pPr lvl="2"/>
            <a:r>
              <a:rPr lang="pt-BR" dirty="0" smtClean="0"/>
              <a:t>Copie e cole um atrás do outro!</a:t>
            </a:r>
            <a:endParaRPr lang="pt-BR" dirty="0"/>
          </a:p>
        </p:txBody>
      </p:sp>
      <p:grpSp>
        <p:nvGrpSpPr>
          <p:cNvPr id="6" name="Grupo 5"/>
          <p:cNvGrpSpPr/>
          <p:nvPr/>
        </p:nvGrpSpPr>
        <p:grpSpPr>
          <a:xfrm>
            <a:off x="2571750" y="3573016"/>
            <a:ext cx="4000500" cy="3000375"/>
            <a:chOff x="3995936" y="3573016"/>
            <a:chExt cx="4000500" cy="3000375"/>
          </a:xfrm>
        </p:grpSpPr>
        <p:pic>
          <p:nvPicPr>
            <p:cNvPr id="7" name="sinal_periodico.jpg" descr="G:\Cursos\SinaisSistemas\figuras\sinal_periodico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95936" y="3573016"/>
              <a:ext cx="4000500" cy="3000375"/>
            </a:xfrm>
            <a:prstGeom prst="rect">
              <a:avLst/>
            </a:prstGeom>
          </p:spPr>
        </p:pic>
        <p:sp>
          <p:nvSpPr>
            <p:cNvPr id="8" name="Retângulo 7"/>
            <p:cNvSpPr/>
            <p:nvPr/>
          </p:nvSpPr>
          <p:spPr>
            <a:xfrm>
              <a:off x="5133512" y="3789040"/>
              <a:ext cx="622800" cy="2448272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Sinais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Propriedades</a:t>
            </a:r>
          </a:p>
          <a:p>
            <a:pPr lvl="1"/>
            <a:r>
              <a:rPr lang="pt-BR" dirty="0" smtClean="0"/>
              <a:t>Focadas em sinais periódicos</a:t>
            </a:r>
          </a:p>
          <a:p>
            <a:pPr lvl="1"/>
            <a:r>
              <a:rPr lang="pt-BR" dirty="0" smtClean="0"/>
              <a:t>Amplitude</a:t>
            </a:r>
          </a:p>
          <a:p>
            <a:pPr lvl="2"/>
            <a:r>
              <a:rPr lang="pt-BR" dirty="0" smtClean="0"/>
              <a:t>Quão “alto” é um sinal</a:t>
            </a:r>
          </a:p>
          <a:p>
            <a:pPr lvl="1"/>
            <a:r>
              <a:rPr lang="pt-BR" dirty="0" smtClean="0"/>
              <a:t>Frequência fundamental</a:t>
            </a:r>
          </a:p>
          <a:p>
            <a:pPr lvl="2"/>
            <a:r>
              <a:rPr lang="pt-BR" dirty="0" smtClean="0"/>
              <a:t>F0</a:t>
            </a:r>
          </a:p>
          <a:p>
            <a:pPr lvl="2"/>
            <a:r>
              <a:rPr lang="pt-BR" dirty="0" smtClean="0"/>
              <a:t>Nível de vibração do sinal</a:t>
            </a:r>
          </a:p>
          <a:p>
            <a:pPr lvl="1"/>
            <a:r>
              <a:rPr lang="pt-BR" dirty="0" smtClean="0"/>
              <a:t>Fase</a:t>
            </a:r>
          </a:p>
          <a:p>
            <a:pPr lvl="2"/>
            <a:r>
              <a:rPr lang="pt-BR" dirty="0" smtClean="0"/>
              <a:t>Deslocamento lateral</a:t>
            </a:r>
            <a:endParaRPr lang="pt-BR" dirty="0"/>
          </a:p>
        </p:txBody>
      </p:sp>
      <p:pic>
        <p:nvPicPr>
          <p:cNvPr id="4" name="sinal_periodico.jpg" descr="G:\Cursos\SinaisSistemas\figuras\sinal_periodi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1980" y="3429000"/>
            <a:ext cx="4000500" cy="30003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Sinais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Propriedades</a:t>
            </a:r>
          </a:p>
          <a:p>
            <a:pPr lvl="1"/>
            <a:r>
              <a:rPr lang="pt-BR" dirty="0" smtClean="0"/>
              <a:t>Focadas em sinais periódicos</a:t>
            </a:r>
          </a:p>
          <a:p>
            <a:pPr lvl="1"/>
            <a:r>
              <a:rPr lang="pt-BR" dirty="0" smtClean="0"/>
              <a:t>Amplitude</a:t>
            </a:r>
          </a:p>
          <a:p>
            <a:pPr lvl="2"/>
            <a:r>
              <a:rPr lang="pt-BR" dirty="0" smtClean="0"/>
              <a:t>Adimensional ou em dB</a:t>
            </a:r>
          </a:p>
          <a:p>
            <a:pPr lvl="1"/>
            <a:r>
              <a:rPr lang="pt-BR" dirty="0" smtClean="0"/>
              <a:t>Frequência</a:t>
            </a:r>
          </a:p>
          <a:p>
            <a:pPr lvl="2"/>
            <a:r>
              <a:rPr lang="pt-BR" dirty="0" smtClean="0"/>
              <a:t>Hertz (Hz)</a:t>
            </a:r>
          </a:p>
          <a:p>
            <a:pPr lvl="2"/>
            <a:r>
              <a:rPr lang="pt-BR" dirty="0" smtClean="0"/>
              <a:t>Radiano/segundo (</a:t>
            </a:r>
            <a:r>
              <a:rPr lang="pt-BR" dirty="0" err="1" smtClean="0"/>
              <a:t>rad</a:t>
            </a:r>
            <a:r>
              <a:rPr lang="pt-BR" dirty="0" smtClean="0"/>
              <a:t>/s)</a:t>
            </a:r>
          </a:p>
          <a:p>
            <a:pPr lvl="1"/>
            <a:r>
              <a:rPr lang="pt-BR" dirty="0" smtClean="0"/>
              <a:t>Fase</a:t>
            </a:r>
          </a:p>
          <a:p>
            <a:pPr lvl="2"/>
            <a:r>
              <a:rPr lang="pt-BR" dirty="0" smtClean="0"/>
              <a:t>Graus ou radianos</a:t>
            </a:r>
            <a:endParaRPr lang="pt-BR" dirty="0"/>
          </a:p>
        </p:txBody>
      </p:sp>
      <p:pic>
        <p:nvPicPr>
          <p:cNvPr id="4" name="sinal_periodico.jpg" descr="G:\Cursos\SinaisSistemas\figuras\sinal_periodi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1980" y="3429000"/>
            <a:ext cx="4000500" cy="30003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Sinais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Propriedades</a:t>
            </a:r>
          </a:p>
          <a:p>
            <a:pPr lvl="1"/>
            <a:r>
              <a:rPr lang="pt-BR" dirty="0" smtClean="0"/>
              <a:t>Focadas em sinais periódicos</a:t>
            </a:r>
          </a:p>
          <a:p>
            <a:pPr lvl="1"/>
            <a:r>
              <a:rPr lang="pt-BR" dirty="0" smtClean="0"/>
              <a:t>Amplitude</a:t>
            </a:r>
          </a:p>
          <a:p>
            <a:pPr lvl="2"/>
            <a:r>
              <a:rPr lang="pt-BR" dirty="0" smtClean="0"/>
              <a:t>Adimensional ou em dB</a:t>
            </a:r>
          </a:p>
          <a:p>
            <a:pPr lvl="1"/>
            <a:r>
              <a:rPr lang="pt-BR" dirty="0" smtClean="0"/>
              <a:t>Frequência</a:t>
            </a:r>
          </a:p>
          <a:p>
            <a:pPr lvl="2"/>
            <a:r>
              <a:rPr lang="pt-BR" dirty="0" smtClean="0"/>
              <a:t>Hertz (Hz)</a:t>
            </a:r>
          </a:p>
          <a:p>
            <a:pPr lvl="2"/>
            <a:r>
              <a:rPr lang="pt-BR" dirty="0" smtClean="0"/>
              <a:t>Radiano/segundo (</a:t>
            </a:r>
            <a:r>
              <a:rPr lang="pt-BR" dirty="0" err="1" smtClean="0"/>
              <a:t>rad</a:t>
            </a:r>
            <a:r>
              <a:rPr lang="pt-BR" dirty="0" smtClean="0"/>
              <a:t>/s)</a:t>
            </a:r>
          </a:p>
          <a:p>
            <a:pPr lvl="1"/>
            <a:r>
              <a:rPr lang="pt-BR" dirty="0" smtClean="0"/>
              <a:t>Fase</a:t>
            </a:r>
          </a:p>
          <a:p>
            <a:pPr lvl="2"/>
            <a:r>
              <a:rPr lang="pt-BR" dirty="0" smtClean="0"/>
              <a:t>Graus ou radianos</a:t>
            </a:r>
            <a:endParaRPr lang="pt-BR" dirty="0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429000"/>
            <a:ext cx="3956323" cy="296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Praat</a:t>
            </a:r>
            <a:r>
              <a:rPr lang="pt-BR" dirty="0" smtClean="0"/>
              <a:t>: De... Para...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Prof. Marcelo de Oliveira Rosa</a:t>
            </a:r>
          </a:p>
          <a:p>
            <a:pPr lvl="1"/>
            <a:r>
              <a:rPr lang="pt-BR" dirty="0" smtClean="0"/>
              <a:t>Depto. Acad. de Eletrotécnica (DAELT)</a:t>
            </a:r>
          </a:p>
          <a:p>
            <a:r>
              <a:rPr lang="pt-BR" dirty="0" err="1" smtClean="0"/>
              <a:t>Profa</a:t>
            </a:r>
            <a:r>
              <a:rPr lang="pt-BR" dirty="0" smtClean="0"/>
              <a:t> Maria Lúcia de Castro Gomes</a:t>
            </a:r>
          </a:p>
          <a:p>
            <a:pPr lvl="1"/>
            <a:r>
              <a:rPr lang="pt-BR" dirty="0" smtClean="0"/>
              <a:t>Depto. Acad. de Línguas Estrangeiras Modernas (DALEM)</a:t>
            </a:r>
          </a:p>
          <a:p>
            <a:endParaRPr lang="pt-BR" dirty="0" smtClean="0"/>
          </a:p>
          <a:p>
            <a:r>
              <a:rPr lang="pt-BR" dirty="0" smtClean="0"/>
              <a:t>Universidade Tecnológica Federal do Paraná</a:t>
            </a:r>
          </a:p>
          <a:p>
            <a:pPr lvl="1"/>
            <a:r>
              <a:rPr lang="pt-BR" dirty="0" smtClean="0"/>
              <a:t>UTFPR</a:t>
            </a:r>
          </a:p>
          <a:p>
            <a:pPr lvl="1"/>
            <a:r>
              <a:rPr lang="pt-BR" dirty="0" smtClean="0"/>
              <a:t>Campus Curitiba</a:t>
            </a:r>
            <a:endParaRPr lang="pt-B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Sinais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Cálculo/Estimação da F0</a:t>
            </a:r>
          </a:p>
          <a:p>
            <a:pPr lvl="1"/>
            <a:r>
              <a:rPr lang="pt-BR" dirty="0" smtClean="0"/>
              <a:t>Autocorrelação</a:t>
            </a:r>
          </a:p>
          <a:p>
            <a:pPr lvl="2"/>
            <a:r>
              <a:rPr lang="pt-BR" dirty="0" smtClean="0"/>
              <a:t>Encontrar similaridades/repetições dentro do sinal</a:t>
            </a:r>
          </a:p>
          <a:p>
            <a:pPr lvl="3"/>
            <a:r>
              <a:rPr lang="pt-BR" dirty="0" smtClean="0"/>
              <a:t>Sinal e sua versão atrasada/adiantada</a:t>
            </a:r>
          </a:p>
          <a:p>
            <a:pPr lvl="1"/>
            <a:r>
              <a:rPr lang="pt-BR" dirty="0" smtClean="0"/>
              <a:t>Correlação Cruzada</a:t>
            </a:r>
          </a:p>
          <a:p>
            <a:pPr lvl="2"/>
            <a:r>
              <a:rPr lang="pt-BR" dirty="0" smtClean="0"/>
              <a:t>Encontrar similaridades entre dois sinais</a:t>
            </a:r>
          </a:p>
          <a:p>
            <a:pPr lvl="2"/>
            <a:endParaRPr lang="pt-BR" dirty="0" smtClean="0"/>
          </a:p>
          <a:p>
            <a:pPr lvl="1"/>
            <a:r>
              <a:rPr lang="pt-BR" dirty="0" smtClean="0"/>
              <a:t>Com qual frequência um trecho do sinal se repete!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Sinais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Cálculo/Estimação da F0</a:t>
            </a:r>
          </a:p>
          <a:p>
            <a:pPr lvl="1"/>
            <a:r>
              <a:rPr lang="pt-BR" dirty="0" smtClean="0"/>
              <a:t>Autocorrelação</a:t>
            </a:r>
          </a:p>
          <a:p>
            <a:pPr lvl="2"/>
            <a:r>
              <a:rPr lang="pt-BR" dirty="0" smtClean="0"/>
              <a:t>Sinal “infinitamente” periódico</a:t>
            </a:r>
          </a:p>
          <a:p>
            <a:pPr lvl="3"/>
            <a:r>
              <a:rPr lang="pt-BR" dirty="0" smtClean="0"/>
              <a:t>Apenas teórico (na prática, um sinal tem início e fim)</a:t>
            </a:r>
          </a:p>
          <a:p>
            <a:endParaRPr lang="pt-BR" dirty="0"/>
          </a:p>
        </p:txBody>
      </p:sp>
      <p:pic>
        <p:nvPicPr>
          <p:cNvPr id="14" name="xcorr-teorico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51520" y="3429000"/>
            <a:ext cx="4128000" cy="3096000"/>
          </a:xfrm>
          <a:prstGeom prst="rect">
            <a:avLst/>
          </a:prstGeom>
        </p:spPr>
      </p:pic>
      <p:pic>
        <p:nvPicPr>
          <p:cNvPr id="15" name="xcorr-teorico-ruido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764480" y="3429000"/>
            <a:ext cx="4128000" cy="3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Sinais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Cálculo/Estimação da F0</a:t>
            </a:r>
          </a:p>
          <a:p>
            <a:pPr lvl="1"/>
            <a:r>
              <a:rPr lang="pt-BR" dirty="0" smtClean="0"/>
              <a:t>Autocorrelação</a:t>
            </a:r>
          </a:p>
          <a:p>
            <a:pPr lvl="2"/>
            <a:r>
              <a:rPr lang="pt-BR" dirty="0" smtClean="0"/>
              <a:t>Sinal de curta duração (“</a:t>
            </a:r>
            <a:r>
              <a:rPr lang="pt-BR" dirty="0" err="1" smtClean="0"/>
              <a:t>enjanelado</a:t>
            </a:r>
            <a:r>
              <a:rPr lang="pt-BR" dirty="0" smtClean="0"/>
              <a:t>”)</a:t>
            </a:r>
          </a:p>
          <a:p>
            <a:endParaRPr lang="pt-BR" dirty="0"/>
          </a:p>
        </p:txBody>
      </p:sp>
      <p:pic>
        <p:nvPicPr>
          <p:cNvPr id="11" name="xcorr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51520" y="3429000"/>
            <a:ext cx="4128000" cy="3096000"/>
          </a:xfrm>
          <a:prstGeom prst="rect">
            <a:avLst/>
          </a:prstGeom>
        </p:spPr>
      </p:pic>
      <p:pic>
        <p:nvPicPr>
          <p:cNvPr id="12" name="xcorr-ruido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764021" y="3429000"/>
            <a:ext cx="4128459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Sinais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Cálculo/Estimação da F0</a:t>
            </a:r>
          </a:p>
          <a:p>
            <a:pPr lvl="1"/>
            <a:r>
              <a:rPr lang="pt-BR" dirty="0" smtClean="0"/>
              <a:t>Correlação cruzada</a:t>
            </a:r>
          </a:p>
          <a:p>
            <a:pPr lvl="2"/>
            <a:r>
              <a:rPr lang="pt-BR" dirty="0" smtClean="0"/>
              <a:t>Sinal de curta duração </a:t>
            </a:r>
            <a:r>
              <a:rPr lang="pt-BR" dirty="0" err="1" smtClean="0"/>
              <a:t>vs</a:t>
            </a:r>
            <a:r>
              <a:rPr lang="pt-BR" dirty="0" smtClean="0"/>
              <a:t> Sinal de “longa” duração</a:t>
            </a:r>
            <a:endParaRPr lang="pt-BR" dirty="0"/>
          </a:p>
        </p:txBody>
      </p:sp>
      <p:pic>
        <p:nvPicPr>
          <p:cNvPr id="6" name="xcorr-long-shor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51520" y="3429000"/>
            <a:ext cx="4128000" cy="3096000"/>
          </a:xfrm>
          <a:prstGeom prst="rect">
            <a:avLst/>
          </a:prstGeom>
        </p:spPr>
      </p:pic>
      <p:pic>
        <p:nvPicPr>
          <p:cNvPr id="7" name="xcorr-long-short-ruido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764480" y="3429344"/>
            <a:ext cx="4128000" cy="3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Sinais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Conversão analógico-digital</a:t>
            </a:r>
          </a:p>
          <a:p>
            <a:pPr lvl="1"/>
            <a:r>
              <a:rPr lang="pt-BR" dirty="0" smtClean="0"/>
              <a:t>Já sabemos que perderemos informações</a:t>
            </a:r>
          </a:p>
          <a:p>
            <a:pPr lvl="1"/>
            <a:r>
              <a:rPr lang="pt-BR" dirty="0" smtClean="0"/>
              <a:t>Algo mais?</a:t>
            </a:r>
          </a:p>
          <a:p>
            <a:pPr lvl="2"/>
            <a:r>
              <a:rPr lang="pt-BR" dirty="0" smtClean="0"/>
              <a:t>Escala em amplitude</a:t>
            </a:r>
          </a:p>
          <a:p>
            <a:endParaRPr lang="pt-BR" dirty="0" smtClean="0"/>
          </a:p>
          <a:p>
            <a:r>
              <a:rPr lang="pt-BR" dirty="0" smtClean="0"/>
              <a:t>Conversão digital-analógico</a:t>
            </a:r>
          </a:p>
          <a:p>
            <a:pPr lvl="1"/>
            <a:r>
              <a:rPr lang="pt-BR" dirty="0" smtClean="0"/>
              <a:t>Quando reproduzimos o sinal digital</a:t>
            </a:r>
          </a:p>
          <a:p>
            <a:pPr lvl="1"/>
            <a:r>
              <a:rPr lang="pt-BR" dirty="0" smtClean="0"/>
              <a:t>Influências</a:t>
            </a:r>
          </a:p>
          <a:p>
            <a:pPr lvl="2"/>
            <a:r>
              <a:rPr lang="pt-BR" dirty="0" smtClean="0"/>
              <a:t>Caixa acústica, amplificadores, </a:t>
            </a:r>
            <a:r>
              <a:rPr lang="pt-BR" smtClean="0"/>
              <a:t>circuitos eletrônicos</a:t>
            </a:r>
            <a:endParaRPr lang="pt-BR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Sinal de Fala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Sinal produzido pela ação “coordenada” de pulmão, laringe e sistema </a:t>
            </a:r>
            <a:r>
              <a:rPr lang="pt-BR" dirty="0" err="1" smtClean="0"/>
              <a:t>supra-glotal</a:t>
            </a:r>
            <a:endParaRPr lang="pt-BR" dirty="0" smtClean="0"/>
          </a:p>
        </p:txBody>
      </p:sp>
      <p:pic>
        <p:nvPicPr>
          <p:cNvPr id="4" name="sinal_voz.jpg" descr="G:\Cursos\SinaisSistemas\figuras\sinal_vo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2693398"/>
            <a:ext cx="5112106" cy="3831945"/>
          </a:xfrm>
          <a:prstGeom prst="rect">
            <a:avLst/>
          </a:prstGeom>
        </p:spPr>
      </p:pic>
      <p:pic>
        <p:nvPicPr>
          <p:cNvPr id="5" name="speech_production_sys.jpg" descr="G:\Cursos\SinaisSistemas\figuras\speech_production_sy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2888704"/>
            <a:ext cx="3230880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Sinal de Fala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F0, </a:t>
            </a:r>
            <a:r>
              <a:rPr lang="pt-BR" i="1" dirty="0" err="1" smtClean="0"/>
              <a:t>Pitch</a:t>
            </a:r>
            <a:r>
              <a:rPr lang="pt-BR" dirty="0" smtClean="0"/>
              <a:t> e harmônicos</a:t>
            </a:r>
          </a:p>
          <a:p>
            <a:pPr lvl="1"/>
            <a:r>
              <a:rPr lang="pt-BR" dirty="0" smtClean="0"/>
              <a:t>Sinal periódico = soma de vários </a:t>
            </a:r>
            <a:r>
              <a:rPr lang="pt-BR" dirty="0" err="1" smtClean="0"/>
              <a:t>sen</a:t>
            </a:r>
            <a:r>
              <a:rPr lang="pt-BR" dirty="0" smtClean="0"/>
              <a:t>()/</a:t>
            </a:r>
            <a:r>
              <a:rPr lang="pt-BR" dirty="0" err="1" smtClean="0"/>
              <a:t>cos</a:t>
            </a:r>
            <a:r>
              <a:rPr lang="pt-BR" dirty="0" smtClean="0"/>
              <a:t>()</a:t>
            </a:r>
          </a:p>
          <a:p>
            <a:pPr lvl="2"/>
            <a:r>
              <a:rPr lang="pt-BR" dirty="0" smtClean="0"/>
              <a:t>A frequência de cada </a:t>
            </a:r>
            <a:r>
              <a:rPr lang="pt-BR" dirty="0" err="1" smtClean="0"/>
              <a:t>sen</a:t>
            </a:r>
            <a:r>
              <a:rPr lang="pt-BR" dirty="0" smtClean="0"/>
              <a:t>/</a:t>
            </a:r>
            <a:r>
              <a:rPr lang="pt-BR" dirty="0" err="1" smtClean="0"/>
              <a:t>cos</a:t>
            </a:r>
            <a:r>
              <a:rPr lang="pt-BR" dirty="0" smtClean="0"/>
              <a:t> = múltiplo da F0</a:t>
            </a:r>
          </a:p>
          <a:p>
            <a:pPr lvl="3"/>
            <a:r>
              <a:rPr lang="pt-BR" dirty="0" smtClean="0"/>
              <a:t>Harmônicos</a:t>
            </a:r>
            <a:endParaRPr lang="pt-B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429000"/>
            <a:ext cx="4128000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429000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Sinal de Fala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F0, </a:t>
            </a:r>
            <a:r>
              <a:rPr lang="pt-BR" i="1" dirty="0" err="1" smtClean="0"/>
              <a:t>Pitch</a:t>
            </a:r>
            <a:r>
              <a:rPr lang="pt-BR" dirty="0" smtClean="0"/>
              <a:t> e harmônicos</a:t>
            </a:r>
          </a:p>
          <a:p>
            <a:pPr lvl="1"/>
            <a:r>
              <a:rPr lang="pt-BR" dirty="0" smtClean="0"/>
              <a:t>Sinal periódico = soma de vários </a:t>
            </a:r>
            <a:r>
              <a:rPr lang="pt-BR" dirty="0" err="1" smtClean="0"/>
              <a:t>sen</a:t>
            </a:r>
            <a:r>
              <a:rPr lang="pt-BR" dirty="0" smtClean="0"/>
              <a:t>()/</a:t>
            </a:r>
            <a:r>
              <a:rPr lang="pt-BR" dirty="0" err="1" smtClean="0"/>
              <a:t>cos</a:t>
            </a:r>
            <a:r>
              <a:rPr lang="pt-BR" dirty="0" smtClean="0"/>
              <a:t>()</a:t>
            </a:r>
          </a:p>
          <a:p>
            <a:pPr lvl="2"/>
            <a:r>
              <a:rPr lang="pt-BR" dirty="0" smtClean="0"/>
              <a:t>A frequência de cada </a:t>
            </a:r>
            <a:r>
              <a:rPr lang="pt-BR" dirty="0" err="1" smtClean="0"/>
              <a:t>sen</a:t>
            </a:r>
            <a:r>
              <a:rPr lang="pt-BR" dirty="0" smtClean="0"/>
              <a:t>/</a:t>
            </a:r>
            <a:r>
              <a:rPr lang="pt-BR" dirty="0" err="1" smtClean="0"/>
              <a:t>cos</a:t>
            </a:r>
            <a:r>
              <a:rPr lang="pt-BR" dirty="0" smtClean="0"/>
              <a:t> = múltiplo da F0</a:t>
            </a:r>
          </a:p>
          <a:p>
            <a:pPr lvl="3"/>
            <a:r>
              <a:rPr lang="pt-BR" dirty="0" smtClean="0"/>
              <a:t>Harmônicos</a:t>
            </a: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429000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29000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Sinal de Fala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i="1" dirty="0" err="1" smtClean="0"/>
              <a:t>Pitch</a:t>
            </a:r>
            <a:r>
              <a:rPr lang="pt-BR" dirty="0" smtClean="0"/>
              <a:t> “real” </a:t>
            </a:r>
            <a:r>
              <a:rPr lang="pt-BR" dirty="0" err="1" smtClean="0"/>
              <a:t>vs</a:t>
            </a:r>
            <a:r>
              <a:rPr lang="pt-BR" dirty="0" smtClean="0"/>
              <a:t> </a:t>
            </a:r>
            <a:r>
              <a:rPr lang="pt-BR" i="1" dirty="0" err="1" smtClean="0"/>
              <a:t>Pitch</a:t>
            </a:r>
            <a:r>
              <a:rPr lang="pt-BR" dirty="0" smtClean="0"/>
              <a:t> “perceptual”</a:t>
            </a:r>
          </a:p>
          <a:p>
            <a:pPr lvl="1"/>
            <a:r>
              <a:rPr lang="pt-BR" dirty="0" smtClean="0"/>
              <a:t>O que é medido</a:t>
            </a:r>
          </a:p>
          <a:p>
            <a:pPr lvl="1"/>
            <a:r>
              <a:rPr lang="pt-BR" dirty="0" smtClean="0"/>
              <a:t>O que é percebido/sentido</a:t>
            </a:r>
            <a:endParaRPr lang="pt-BR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Sinal de Fala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err="1" smtClean="0"/>
              <a:t>Formantes</a:t>
            </a:r>
            <a:endParaRPr lang="pt-BR" dirty="0" smtClean="0"/>
          </a:p>
          <a:p>
            <a:pPr lvl="1"/>
            <a:r>
              <a:rPr lang="pt-BR" dirty="0" smtClean="0"/>
              <a:t>Frequências de ressonância da cavidade </a:t>
            </a:r>
            <a:r>
              <a:rPr lang="pt-BR" dirty="0" err="1" smtClean="0"/>
              <a:t>supraglotal</a:t>
            </a:r>
            <a:endParaRPr lang="pt-BR" dirty="0" smtClean="0"/>
          </a:p>
          <a:p>
            <a:pPr lvl="2"/>
            <a:r>
              <a:rPr lang="pt-BR" dirty="0" smtClean="0"/>
              <a:t>Como calculá-las  modelo de tubos conectados</a:t>
            </a:r>
          </a:p>
          <a:p>
            <a:pPr lvl="2"/>
            <a:r>
              <a:rPr lang="pt-BR" dirty="0" smtClean="0"/>
              <a:t>Modelo de predição linear (LPC)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429000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29344"/>
            <a:ext cx="4130464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Ementa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O que veremos:</a:t>
            </a:r>
          </a:p>
          <a:p>
            <a:pPr lvl="1"/>
            <a:r>
              <a:rPr lang="pt-BR" dirty="0" err="1" smtClean="0"/>
              <a:t>Praat</a:t>
            </a:r>
            <a:endParaRPr lang="pt-BR" dirty="0" smtClean="0"/>
          </a:p>
          <a:p>
            <a:pPr lvl="2"/>
            <a:r>
              <a:rPr lang="pt-BR" dirty="0" smtClean="0"/>
              <a:t>Objetos</a:t>
            </a:r>
          </a:p>
          <a:p>
            <a:pPr lvl="2"/>
            <a:r>
              <a:rPr lang="pt-BR" dirty="0" smtClean="0"/>
              <a:t>Operações sobre objetos</a:t>
            </a:r>
          </a:p>
          <a:p>
            <a:pPr lvl="2"/>
            <a:r>
              <a:rPr lang="pt-BR" dirty="0" smtClean="0"/>
              <a:t>Visualização de informação</a:t>
            </a:r>
          </a:p>
          <a:p>
            <a:pPr lvl="1"/>
            <a:r>
              <a:rPr lang="pt-BR" dirty="0" smtClean="0"/>
              <a:t>Som </a:t>
            </a:r>
            <a:r>
              <a:rPr lang="pt-BR" dirty="0" smtClean="0"/>
              <a:t>(conceito físico)</a:t>
            </a:r>
          </a:p>
          <a:p>
            <a:pPr lvl="1"/>
            <a:r>
              <a:rPr lang="pt-BR" dirty="0" smtClean="0"/>
              <a:t>Sinais</a:t>
            </a:r>
          </a:p>
          <a:p>
            <a:pPr lvl="2"/>
            <a:r>
              <a:rPr lang="pt-BR" dirty="0" smtClean="0"/>
              <a:t>Analógicos </a:t>
            </a:r>
            <a:r>
              <a:rPr lang="pt-BR" dirty="0" err="1" smtClean="0"/>
              <a:t>vs</a:t>
            </a:r>
            <a:r>
              <a:rPr lang="pt-BR" dirty="0" smtClean="0"/>
              <a:t> Digitais</a:t>
            </a:r>
          </a:p>
          <a:p>
            <a:pPr lvl="2"/>
            <a:r>
              <a:rPr lang="pt-BR" dirty="0" smtClean="0"/>
              <a:t>Propriedades (amplitude, frequência, fase)</a:t>
            </a:r>
          </a:p>
          <a:p>
            <a:pPr lvl="2"/>
            <a:r>
              <a:rPr lang="pt-BR" dirty="0" smtClean="0"/>
              <a:t>Conversões analógico-digitais (AD) e vice-versa (DA</a:t>
            </a:r>
            <a:r>
              <a:rPr lang="pt-BR" dirty="0" smtClean="0"/>
              <a:t>)</a:t>
            </a:r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Sinal de Fala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err="1" smtClean="0"/>
              <a:t>Formantes</a:t>
            </a:r>
            <a:endParaRPr lang="pt-BR" dirty="0" smtClean="0"/>
          </a:p>
          <a:p>
            <a:pPr lvl="1"/>
            <a:r>
              <a:rPr lang="pt-BR" dirty="0" smtClean="0"/>
              <a:t>Frequências de ressonância da cavidade </a:t>
            </a:r>
            <a:r>
              <a:rPr lang="pt-BR" dirty="0" err="1" smtClean="0"/>
              <a:t>supraglotal</a:t>
            </a:r>
            <a:endParaRPr lang="pt-BR" dirty="0" smtClean="0"/>
          </a:p>
          <a:p>
            <a:pPr lvl="2"/>
            <a:r>
              <a:rPr lang="pt-BR" dirty="0" smtClean="0"/>
              <a:t>Frequências dos pontos de máximo na curva LPC</a:t>
            </a:r>
          </a:p>
          <a:p>
            <a:pPr lvl="2"/>
            <a:r>
              <a:rPr lang="pt-BR" dirty="0" smtClean="0"/>
              <a:t>Largura de banda: quão largo são esses picos!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429000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29000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Sinal de Fala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err="1" smtClean="0"/>
              <a:t>Formantes</a:t>
            </a:r>
            <a:endParaRPr lang="pt-BR" dirty="0" smtClean="0"/>
          </a:p>
          <a:p>
            <a:pPr lvl="1"/>
            <a:r>
              <a:rPr lang="pt-BR" dirty="0" smtClean="0"/>
              <a:t>Frequências de ressonância da cavidade </a:t>
            </a:r>
            <a:r>
              <a:rPr lang="pt-BR" dirty="0" err="1" smtClean="0"/>
              <a:t>supraglotal</a:t>
            </a:r>
            <a:endParaRPr lang="pt-BR" dirty="0" smtClean="0"/>
          </a:p>
          <a:p>
            <a:pPr lvl="2"/>
            <a:r>
              <a:rPr lang="pt-BR" dirty="0" smtClean="0"/>
              <a:t>Como calculá-las  modelo de tubos conectados</a:t>
            </a:r>
          </a:p>
          <a:p>
            <a:pPr lvl="2"/>
            <a:r>
              <a:rPr lang="pt-BR" dirty="0" smtClean="0"/>
              <a:t>Modelo de predição linear (LPC)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429000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29344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Sinal de Fala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err="1" smtClean="0"/>
              <a:t>Formantes</a:t>
            </a:r>
            <a:endParaRPr lang="pt-BR" dirty="0" smtClean="0"/>
          </a:p>
          <a:p>
            <a:pPr lvl="1"/>
            <a:r>
              <a:rPr lang="pt-BR" dirty="0" smtClean="0"/>
              <a:t>Frequências de ressonância da cavidade </a:t>
            </a:r>
            <a:r>
              <a:rPr lang="pt-BR" dirty="0" err="1" smtClean="0"/>
              <a:t>supraglotal</a:t>
            </a:r>
            <a:endParaRPr lang="pt-BR" dirty="0" smtClean="0"/>
          </a:p>
          <a:p>
            <a:pPr lvl="2"/>
            <a:r>
              <a:rPr lang="pt-BR" dirty="0" smtClean="0"/>
              <a:t>Modelo tem uma ordem</a:t>
            </a:r>
          </a:p>
          <a:p>
            <a:pPr lvl="3"/>
            <a:r>
              <a:rPr lang="pt-BR" dirty="0" smtClean="0"/>
              <a:t>Ordem de polinômio = número de raízes</a:t>
            </a:r>
            <a:endParaRPr lang="pt-B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429344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29344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Sinal de Fala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err="1" smtClean="0"/>
              <a:t>Formantes</a:t>
            </a:r>
            <a:endParaRPr lang="pt-BR" dirty="0" smtClean="0"/>
          </a:p>
          <a:p>
            <a:pPr lvl="1"/>
            <a:r>
              <a:rPr lang="pt-BR" dirty="0" smtClean="0"/>
              <a:t>Frequências de ressonância da cavidade </a:t>
            </a:r>
            <a:r>
              <a:rPr lang="pt-BR" dirty="0" err="1" smtClean="0"/>
              <a:t>supraglotal</a:t>
            </a:r>
            <a:endParaRPr lang="pt-BR" dirty="0" smtClean="0"/>
          </a:p>
          <a:p>
            <a:pPr lvl="2"/>
            <a:r>
              <a:rPr lang="pt-BR" dirty="0" smtClean="0"/>
              <a:t>Modelo tem uma ordem</a:t>
            </a:r>
          </a:p>
          <a:p>
            <a:pPr lvl="3"/>
            <a:r>
              <a:rPr lang="pt-BR" dirty="0" smtClean="0"/>
              <a:t>Ordem de polinômio = número de raízes</a:t>
            </a: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429000"/>
            <a:ext cx="4130464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29344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Sistema de Produção de Fala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Laringe</a:t>
            </a:r>
          </a:p>
          <a:p>
            <a:pPr lvl="1"/>
            <a:r>
              <a:rPr lang="pt-BR" dirty="0" smtClean="0"/>
              <a:t>Funcionamento para vocalização</a:t>
            </a:r>
          </a:p>
          <a:p>
            <a:pPr lvl="2"/>
            <a:r>
              <a:rPr lang="pt-BR" dirty="0" smtClean="0"/>
              <a:t>Sons </a:t>
            </a:r>
            <a:r>
              <a:rPr lang="pt-BR" dirty="0" err="1" smtClean="0"/>
              <a:t>não-vocálicos</a:t>
            </a:r>
            <a:endParaRPr lang="pt-BR" dirty="0" smtClean="0"/>
          </a:p>
          <a:p>
            <a:pPr lvl="3"/>
            <a:r>
              <a:rPr lang="pt-BR" dirty="0" smtClean="0"/>
              <a:t>Cordas vocais “completamente” abertas ou fechadas.</a:t>
            </a:r>
          </a:p>
        </p:txBody>
      </p:sp>
      <p:sp>
        <p:nvSpPr>
          <p:cNvPr id="1026" name="AutoShape 2" descr="Resultado de imagem para sinal glot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8" name="Picture 4" descr="Resultado de imagem para sinal glot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7492" y="3645024"/>
            <a:ext cx="7224908" cy="24793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Sistema de Produção de Fala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Laringe</a:t>
            </a:r>
          </a:p>
          <a:p>
            <a:pPr lvl="1"/>
            <a:r>
              <a:rPr lang="pt-BR" dirty="0" smtClean="0"/>
              <a:t>Sinal </a:t>
            </a:r>
            <a:r>
              <a:rPr lang="pt-BR" dirty="0" err="1" smtClean="0"/>
              <a:t>glotal</a:t>
            </a:r>
            <a:endParaRPr lang="pt-BR" dirty="0" smtClean="0"/>
          </a:p>
          <a:p>
            <a:pPr lvl="2"/>
            <a:r>
              <a:rPr lang="pt-BR" dirty="0" smtClean="0"/>
              <a:t>“Microfone” colocado imediatamente</a:t>
            </a:r>
            <a:br>
              <a:rPr lang="pt-BR" dirty="0" smtClean="0"/>
            </a:br>
            <a:r>
              <a:rPr lang="pt-BR" dirty="0" smtClean="0"/>
              <a:t>acima das cordas vocais</a:t>
            </a:r>
            <a:endParaRPr lang="pt-BR" dirty="0"/>
          </a:p>
        </p:txBody>
      </p:sp>
      <p:sp>
        <p:nvSpPr>
          <p:cNvPr id="43010" name="AutoShape 2" descr="Resultado de imagem para glottal sign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3012" name="Picture 4" descr="Resultado de imagem para glottal sig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429000"/>
            <a:ext cx="4127999" cy="3096000"/>
          </a:xfrm>
          <a:prstGeom prst="rect">
            <a:avLst/>
          </a:prstGeom>
          <a:noFill/>
        </p:spPr>
      </p:pic>
      <p:pic>
        <p:nvPicPr>
          <p:cNvPr id="43014" name="Picture 6" descr="Resultado de imagem para glottal sign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429000"/>
            <a:ext cx="4128000" cy="3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Sistema de Produção de Fala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Engenheiros e o sistema de produção de fala</a:t>
            </a:r>
          </a:p>
          <a:p>
            <a:pPr lvl="2"/>
            <a:r>
              <a:rPr lang="pt-BR" dirty="0" smtClean="0"/>
              <a:t>Laringe = Modelo duas massas</a:t>
            </a:r>
          </a:p>
          <a:p>
            <a:pPr lvl="2"/>
            <a:r>
              <a:rPr lang="pt-BR" dirty="0" smtClean="0"/>
              <a:t>Trato </a:t>
            </a:r>
            <a:r>
              <a:rPr lang="pt-BR" dirty="0" err="1" smtClean="0"/>
              <a:t>supraglotal</a:t>
            </a:r>
            <a:r>
              <a:rPr lang="pt-BR" dirty="0" smtClean="0"/>
              <a:t> = Tubos acústicos conectados</a:t>
            </a:r>
            <a:endParaRPr lang="pt-BR" dirty="0"/>
          </a:p>
        </p:txBody>
      </p:sp>
      <p:pic>
        <p:nvPicPr>
          <p:cNvPr id="7170" name="Picture 2" descr="Resultado de imagem para larynx two mass mod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3284984"/>
            <a:ext cx="5715000" cy="3019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Sistema de Produção de Fala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Trato </a:t>
            </a:r>
            <a:r>
              <a:rPr lang="pt-BR" dirty="0" err="1" smtClean="0"/>
              <a:t>supra-glotal</a:t>
            </a:r>
            <a:endParaRPr lang="pt-BR" dirty="0" smtClean="0"/>
          </a:p>
          <a:p>
            <a:pPr lvl="1"/>
            <a:r>
              <a:rPr lang="pt-BR" dirty="0" smtClean="0"/>
              <a:t>No domínio da frequência: modulação!</a:t>
            </a:r>
            <a:endParaRPr lang="pt-BR" dirty="0"/>
          </a:p>
        </p:txBody>
      </p:sp>
      <p:pic>
        <p:nvPicPr>
          <p:cNvPr id="37890" name="Picture 2" descr="https://www.researchgate.net/profile/Jacques_Koreman/publication/265566668/figure/fig1/AS:669469168922639@1536625296282/Source-filter-model-of-speech-production_W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068960"/>
            <a:ext cx="6096000" cy="2476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Sistema de Produção de Fala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Vocálicos</a:t>
            </a:r>
          </a:p>
          <a:p>
            <a:pPr lvl="1"/>
            <a:r>
              <a:rPr lang="pt-BR" dirty="0" smtClean="0"/>
              <a:t>Sinais </a:t>
            </a:r>
            <a:r>
              <a:rPr lang="pt-BR" dirty="0" err="1" smtClean="0"/>
              <a:t>quase-periódicos</a:t>
            </a:r>
            <a:r>
              <a:rPr lang="pt-BR" dirty="0" smtClean="0"/>
              <a:t> (</a:t>
            </a:r>
            <a:r>
              <a:rPr lang="pt-BR" dirty="0" err="1" smtClean="0"/>
              <a:t>quase-estacionários</a:t>
            </a:r>
            <a:r>
              <a:rPr lang="pt-BR" dirty="0" smtClean="0"/>
              <a:t>)</a:t>
            </a:r>
          </a:p>
          <a:p>
            <a:pPr lvl="2"/>
            <a:r>
              <a:rPr lang="pt-BR" dirty="0" smtClean="0"/>
              <a:t>Que vogal é esta?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429000"/>
            <a:ext cx="4130464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429000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Sistema de Produção de Fala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Vocálicos</a:t>
            </a:r>
          </a:p>
          <a:p>
            <a:pPr lvl="1"/>
            <a:r>
              <a:rPr lang="pt-BR" dirty="0" smtClean="0"/>
              <a:t>No domínio da frequência...</a:t>
            </a:r>
          </a:p>
          <a:p>
            <a:pPr lvl="2"/>
            <a:r>
              <a:rPr lang="pt-BR" dirty="0" smtClean="0"/>
              <a:t>Espectrograma de 20Hz e 200Hz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429344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429000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Ementa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O que veremos:</a:t>
            </a:r>
          </a:p>
          <a:p>
            <a:pPr lvl="1"/>
            <a:r>
              <a:rPr lang="pt-BR" dirty="0" smtClean="0"/>
              <a:t>Sinais de Voz</a:t>
            </a:r>
          </a:p>
          <a:p>
            <a:pPr lvl="2"/>
            <a:r>
              <a:rPr lang="pt-BR" dirty="0" smtClean="0"/>
              <a:t>F0 </a:t>
            </a:r>
            <a:r>
              <a:rPr lang="pt-BR" dirty="0" err="1" smtClean="0"/>
              <a:t>vs</a:t>
            </a:r>
            <a:r>
              <a:rPr lang="pt-BR" dirty="0" smtClean="0"/>
              <a:t> </a:t>
            </a:r>
            <a:r>
              <a:rPr lang="pt-BR" dirty="0" err="1" smtClean="0"/>
              <a:t>Pitch</a:t>
            </a:r>
            <a:r>
              <a:rPr lang="pt-BR" dirty="0" smtClean="0"/>
              <a:t> </a:t>
            </a:r>
            <a:r>
              <a:rPr lang="pt-BR" dirty="0" err="1" smtClean="0"/>
              <a:t>vs</a:t>
            </a:r>
            <a:r>
              <a:rPr lang="pt-BR" dirty="0" smtClean="0"/>
              <a:t> Perceptual </a:t>
            </a:r>
            <a:r>
              <a:rPr lang="pt-BR" dirty="0" err="1" smtClean="0"/>
              <a:t>Pitch</a:t>
            </a:r>
            <a:endParaRPr lang="pt-BR" dirty="0" smtClean="0"/>
          </a:p>
          <a:p>
            <a:pPr lvl="2"/>
            <a:r>
              <a:rPr lang="pt-BR" dirty="0" smtClean="0"/>
              <a:t>Harmônicos</a:t>
            </a:r>
          </a:p>
          <a:p>
            <a:pPr lvl="2"/>
            <a:r>
              <a:rPr lang="pt-BR" dirty="0" err="1" smtClean="0"/>
              <a:t>Formantes</a:t>
            </a:r>
            <a:r>
              <a:rPr lang="pt-BR" dirty="0" smtClean="0"/>
              <a:t> (frequência e largura de banda)</a:t>
            </a:r>
          </a:p>
          <a:p>
            <a:pPr lvl="1"/>
            <a:r>
              <a:rPr lang="pt-BR" dirty="0" smtClean="0"/>
              <a:t>Sistemas </a:t>
            </a:r>
            <a:r>
              <a:rPr lang="pt-BR" dirty="0" smtClean="0"/>
              <a:t>de produção de fala</a:t>
            </a:r>
          </a:p>
          <a:p>
            <a:pPr lvl="2"/>
            <a:r>
              <a:rPr lang="pt-BR" dirty="0" smtClean="0"/>
              <a:t>Sinal </a:t>
            </a:r>
            <a:r>
              <a:rPr lang="pt-BR" dirty="0" err="1" smtClean="0"/>
              <a:t>glotal</a:t>
            </a:r>
            <a:r>
              <a:rPr lang="pt-BR" dirty="0" smtClean="0"/>
              <a:t> e laringe</a:t>
            </a:r>
          </a:p>
          <a:p>
            <a:pPr lvl="2"/>
            <a:r>
              <a:rPr lang="pt-BR" dirty="0" smtClean="0"/>
              <a:t>Modulação e </a:t>
            </a:r>
            <a:r>
              <a:rPr lang="pt-BR" dirty="0" err="1" smtClean="0"/>
              <a:t>supra-glotais</a:t>
            </a:r>
            <a:endParaRPr lang="pt-BR" dirty="0" smtClean="0"/>
          </a:p>
          <a:p>
            <a:pPr lvl="2"/>
            <a:r>
              <a:rPr lang="pt-BR" dirty="0" smtClean="0"/>
              <a:t>Vocálicos e </a:t>
            </a:r>
            <a:r>
              <a:rPr lang="pt-BR" dirty="0" err="1" smtClean="0"/>
              <a:t>não-vocálicos</a:t>
            </a:r>
            <a:endParaRPr 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128155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Sistema de Produção de Fala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Vocálicos</a:t>
            </a:r>
          </a:p>
          <a:p>
            <a:pPr lvl="1"/>
            <a:r>
              <a:rPr lang="pt-BR" dirty="0" smtClean="0"/>
              <a:t>No domínio da frequência...</a:t>
            </a:r>
          </a:p>
          <a:p>
            <a:pPr lvl="2"/>
            <a:r>
              <a:rPr lang="pt-BR" dirty="0" smtClean="0"/>
              <a:t>Espectrograma de 20Hz e 200Hz</a:t>
            </a:r>
          </a:p>
          <a:p>
            <a:pPr lvl="2"/>
            <a:r>
              <a:rPr lang="pt-BR" dirty="0" smtClean="0"/>
              <a:t>Com um pouco de “zoom”...</a:t>
            </a:r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29000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429000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Sistema de Produção de Fala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err="1" smtClean="0"/>
              <a:t>Não-vocálicos</a:t>
            </a:r>
            <a:endParaRPr lang="pt-BR" dirty="0" smtClean="0"/>
          </a:p>
          <a:p>
            <a:pPr lvl="1"/>
            <a:r>
              <a:rPr lang="pt-BR" dirty="0" smtClean="0"/>
              <a:t>Sem vibração das cordas vocais!</a:t>
            </a:r>
          </a:p>
          <a:p>
            <a:pPr lvl="2"/>
            <a:r>
              <a:rPr lang="pt-BR" dirty="0" smtClean="0"/>
              <a:t>Exemplo: “sapato, sapatos”</a:t>
            </a: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429000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29344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Sistema de Produção de Fala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err="1" smtClean="0"/>
              <a:t>Não-vocálicos</a:t>
            </a:r>
            <a:endParaRPr lang="pt-BR" dirty="0" smtClean="0"/>
          </a:p>
          <a:p>
            <a:pPr lvl="1"/>
            <a:r>
              <a:rPr lang="pt-BR" dirty="0" smtClean="0"/>
              <a:t>No domínio da frequência...</a:t>
            </a:r>
          </a:p>
          <a:p>
            <a:pPr lvl="2"/>
            <a:r>
              <a:rPr lang="pt-BR" dirty="0" smtClean="0"/>
              <a:t>Espectrograma de 20Hz e 200Hz</a:t>
            </a: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429000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29344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Sistema de Produção de Fala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err="1" smtClean="0"/>
              <a:t>Não-vocálicos</a:t>
            </a:r>
            <a:endParaRPr lang="pt-BR" dirty="0" smtClean="0"/>
          </a:p>
          <a:p>
            <a:pPr lvl="1"/>
            <a:r>
              <a:rPr lang="pt-BR" dirty="0" smtClean="0"/>
              <a:t>No domínio da frequência...</a:t>
            </a:r>
          </a:p>
          <a:p>
            <a:pPr lvl="2"/>
            <a:r>
              <a:rPr lang="pt-BR" dirty="0" smtClean="0"/>
              <a:t>Espectrograma de 20Hz e 200Hz</a:t>
            </a:r>
          </a:p>
          <a:p>
            <a:pPr lvl="2"/>
            <a:r>
              <a:rPr lang="pt-BR" dirty="0" smtClean="0"/>
              <a:t>Com um pouco de “zoom”...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429000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429000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Espectral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Transformada de Fourier</a:t>
            </a:r>
          </a:p>
          <a:p>
            <a:pPr lvl="1"/>
            <a:r>
              <a:rPr lang="pt-BR" dirty="0" smtClean="0"/>
              <a:t>Ferramenta usada para calcular “espectro”</a:t>
            </a:r>
          </a:p>
          <a:p>
            <a:pPr lvl="2"/>
            <a:r>
              <a:rPr lang="pt-BR" dirty="0" err="1" smtClean="0"/>
              <a:t>Spectrum</a:t>
            </a:r>
            <a:r>
              <a:rPr lang="pt-BR" dirty="0" smtClean="0"/>
              <a:t>/</a:t>
            </a:r>
            <a:r>
              <a:rPr lang="pt-BR" dirty="0" err="1" smtClean="0"/>
              <a:t>PowerSpectrum</a:t>
            </a:r>
            <a:endParaRPr lang="pt-BR" dirty="0" smtClean="0"/>
          </a:p>
          <a:p>
            <a:pPr lvl="2"/>
            <a:r>
              <a:rPr lang="pt-BR" dirty="0" smtClean="0"/>
              <a:t>Espectrograma</a:t>
            </a:r>
          </a:p>
          <a:p>
            <a:pPr lvl="1"/>
            <a:endParaRPr lang="pt-BR" dirty="0" smtClean="0"/>
          </a:p>
          <a:p>
            <a:pPr lvl="1"/>
            <a:r>
              <a:rPr lang="pt-BR" dirty="0" smtClean="0"/>
              <a:t>Formalmente: calcula, para cada frequência...</a:t>
            </a:r>
          </a:p>
          <a:p>
            <a:pPr lvl="2"/>
            <a:r>
              <a:rPr lang="pt-BR" dirty="0" smtClean="0"/>
              <a:t>Números complexos </a:t>
            </a:r>
            <a:r>
              <a:rPr lang="pt-BR" dirty="0" smtClean="0">
                <a:sym typeface="Wingdings"/>
              </a:rPr>
              <a:t> Magnitude e Fase</a:t>
            </a:r>
          </a:p>
          <a:p>
            <a:pPr lvl="1"/>
            <a:endParaRPr lang="pt-BR" dirty="0" smtClean="0">
              <a:sym typeface="Wingdings"/>
            </a:endParaRPr>
          </a:p>
          <a:p>
            <a:pPr lvl="1"/>
            <a:r>
              <a:rPr lang="pt-BR" dirty="0" smtClean="0">
                <a:sym typeface="Wingdings"/>
              </a:rPr>
              <a:t>Janela de tamanho fixo</a:t>
            </a:r>
          </a:p>
          <a:p>
            <a:pPr lvl="2"/>
            <a:r>
              <a:rPr lang="pt-BR" dirty="0" smtClean="0">
                <a:sym typeface="Wingdings"/>
              </a:rPr>
              <a:t>Como escolhê-la?</a:t>
            </a:r>
            <a:endParaRPr lang="pt-BR" dirty="0" smtClean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Espectral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Transformada de Fourier</a:t>
            </a:r>
          </a:p>
          <a:p>
            <a:pPr lvl="1"/>
            <a:r>
              <a:rPr lang="pt-BR" dirty="0" smtClean="0"/>
              <a:t>Calcula os senos/cossenos presentes num sinal</a:t>
            </a:r>
          </a:p>
          <a:p>
            <a:pPr lvl="1"/>
            <a:endParaRPr lang="pt-BR" dirty="0" smtClean="0"/>
          </a:p>
          <a:p>
            <a:pPr lvl="1"/>
            <a:r>
              <a:rPr lang="pt-BR" dirty="0" smtClean="0"/>
              <a:t>No computador:</a:t>
            </a:r>
          </a:p>
          <a:p>
            <a:pPr lvl="2"/>
            <a:r>
              <a:rPr lang="pt-BR" dirty="0" smtClean="0"/>
              <a:t>Componentes harmônicas da frequência de amostragem</a:t>
            </a:r>
          </a:p>
          <a:p>
            <a:pPr lvl="2"/>
            <a:r>
              <a:rPr lang="pt-BR" dirty="0" smtClean="0"/>
              <a:t>Senos e cossenos com frequência = k </a:t>
            </a:r>
            <a:r>
              <a:rPr lang="pt-BR" dirty="0" smtClean="0">
                <a:sym typeface="Wingdings 2"/>
              </a:rPr>
              <a:t></a:t>
            </a:r>
            <a:r>
              <a:rPr lang="pt-BR" dirty="0" err="1" smtClean="0"/>
              <a:t>f</a:t>
            </a:r>
            <a:r>
              <a:rPr lang="pt-BR" baseline="-25000" dirty="0" err="1" smtClean="0"/>
              <a:t>amostragem</a:t>
            </a:r>
            <a:endParaRPr lang="pt-BR" baseline="-25000" dirty="0" smtClean="0"/>
          </a:p>
          <a:p>
            <a:pPr lvl="1"/>
            <a:r>
              <a:rPr lang="pt-BR" dirty="0" smtClean="0"/>
              <a:t>No mundo teórico</a:t>
            </a:r>
          </a:p>
          <a:p>
            <a:pPr lvl="2"/>
            <a:r>
              <a:rPr lang="pt-BR" dirty="0" smtClean="0"/>
              <a:t>Senos e cossenos em QUALQUER frequência</a:t>
            </a:r>
          </a:p>
          <a:p>
            <a:pPr lvl="2"/>
            <a:endParaRPr lang="pt-BR" dirty="0" smtClean="0"/>
          </a:p>
          <a:p>
            <a:pPr lvl="1"/>
            <a:r>
              <a:rPr lang="pt-BR" dirty="0" smtClean="0"/>
              <a:t>Qual o problema desses “mundos”?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Espectral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Transformada de Fourier</a:t>
            </a:r>
          </a:p>
          <a:p>
            <a:pPr lvl="1"/>
            <a:r>
              <a:rPr lang="pt-BR" dirty="0" smtClean="0"/>
              <a:t>Como o computador calcula?</a:t>
            </a:r>
          </a:p>
          <a:p>
            <a:pPr lvl="2"/>
            <a:r>
              <a:rPr lang="pt-BR" dirty="0" smtClean="0"/>
              <a:t>FFT </a:t>
            </a:r>
            <a:r>
              <a:rPr lang="pt-BR" dirty="0" smtClean="0">
                <a:sym typeface="Wingdings"/>
              </a:rPr>
              <a:t> </a:t>
            </a:r>
            <a:r>
              <a:rPr lang="pt-BR" dirty="0" err="1" smtClean="0">
                <a:sym typeface="Wingdings"/>
              </a:rPr>
              <a:t>Fast</a:t>
            </a:r>
            <a:r>
              <a:rPr lang="pt-BR" dirty="0" smtClean="0">
                <a:sym typeface="Wingdings"/>
              </a:rPr>
              <a:t> Fourier </a:t>
            </a:r>
            <a:r>
              <a:rPr lang="pt-BR" dirty="0" err="1" smtClean="0">
                <a:sym typeface="Wingdings"/>
              </a:rPr>
              <a:t>Transform</a:t>
            </a:r>
            <a:endParaRPr lang="pt-BR" dirty="0" smtClean="0">
              <a:sym typeface="Wingdings"/>
            </a:endParaRPr>
          </a:p>
          <a:p>
            <a:pPr lvl="3"/>
            <a:r>
              <a:rPr lang="pt-BR" dirty="0" smtClean="0">
                <a:sym typeface="Wingdings"/>
              </a:rPr>
              <a:t>Transformada Rápida de Fourier</a:t>
            </a:r>
          </a:p>
          <a:p>
            <a:pPr lvl="2"/>
            <a:endParaRPr lang="pt-BR" dirty="0" smtClean="0">
              <a:sym typeface="Wingdings"/>
            </a:endParaRPr>
          </a:p>
          <a:p>
            <a:pPr lvl="1"/>
            <a:r>
              <a:rPr lang="pt-BR" dirty="0" smtClean="0">
                <a:sym typeface="Wingdings"/>
              </a:rPr>
              <a:t>Exemplo</a:t>
            </a:r>
          </a:p>
          <a:p>
            <a:pPr lvl="2"/>
            <a:r>
              <a:rPr lang="pt-BR" dirty="0" smtClean="0">
                <a:sym typeface="Wingdings"/>
              </a:rPr>
              <a:t>Sinal com 2048 amostras</a:t>
            </a:r>
          </a:p>
          <a:p>
            <a:pPr lvl="2"/>
            <a:r>
              <a:rPr lang="pt-BR" dirty="0" smtClean="0">
                <a:sym typeface="Wingdings"/>
              </a:rPr>
              <a:t>Modo convencional = 2048 * 2048 = 4.194.304 contas</a:t>
            </a:r>
          </a:p>
          <a:p>
            <a:pPr lvl="2"/>
            <a:r>
              <a:rPr lang="pt-BR" dirty="0" smtClean="0">
                <a:sym typeface="Wingdings"/>
              </a:rPr>
              <a:t>Modo </a:t>
            </a:r>
            <a:r>
              <a:rPr lang="pt-BR" i="1" dirty="0" err="1" smtClean="0">
                <a:sym typeface="Wingdings"/>
              </a:rPr>
              <a:t>fast</a:t>
            </a:r>
            <a:r>
              <a:rPr lang="pt-BR" dirty="0" smtClean="0">
                <a:sym typeface="Wingdings"/>
              </a:rPr>
              <a:t> = 2048 * log</a:t>
            </a:r>
            <a:r>
              <a:rPr lang="pt-BR" baseline="-25000" dirty="0" smtClean="0">
                <a:sym typeface="Wingdings"/>
              </a:rPr>
              <a:t>2</a:t>
            </a:r>
            <a:r>
              <a:rPr lang="pt-BR" dirty="0" smtClean="0">
                <a:sym typeface="Wingdings"/>
              </a:rPr>
              <a:t>(2048) = 22.528 contas</a:t>
            </a:r>
          </a:p>
          <a:p>
            <a:pPr lvl="2"/>
            <a:endParaRPr lang="pt-BR" dirty="0" smtClean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Espectral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Transformada de Fourier</a:t>
            </a:r>
          </a:p>
          <a:p>
            <a:pPr lvl="1"/>
            <a:r>
              <a:rPr lang="pt-BR" dirty="0" smtClean="0"/>
              <a:t>Exemplo:</a:t>
            </a:r>
          </a:p>
          <a:p>
            <a:pPr lvl="2"/>
            <a:r>
              <a:rPr lang="pt-BR" dirty="0" smtClean="0"/>
              <a:t>x(t) = 1 * </a:t>
            </a:r>
            <a:r>
              <a:rPr lang="pt-BR" dirty="0" err="1" smtClean="0"/>
              <a:t>cos</a:t>
            </a:r>
            <a:r>
              <a:rPr lang="pt-BR" dirty="0" smtClean="0"/>
              <a:t>(2*</a:t>
            </a:r>
            <a:r>
              <a:rPr lang="el-GR" dirty="0" smtClean="0">
                <a:latin typeface="Constantia"/>
              </a:rPr>
              <a:t>π</a:t>
            </a:r>
            <a:r>
              <a:rPr lang="pt-BR" dirty="0" smtClean="0"/>
              <a:t>*10*t – </a:t>
            </a:r>
            <a:r>
              <a:rPr lang="el-GR" dirty="0" smtClean="0">
                <a:latin typeface="Constantia"/>
              </a:rPr>
              <a:t>π</a:t>
            </a:r>
            <a:r>
              <a:rPr lang="pt-BR" dirty="0" smtClean="0"/>
              <a:t>/6)</a:t>
            </a:r>
          </a:p>
          <a:p>
            <a:pPr lvl="3"/>
            <a:r>
              <a:rPr lang="pt-BR" dirty="0" smtClean="0"/>
              <a:t>Frequência de amostragem = 1 </a:t>
            </a:r>
            <a:r>
              <a:rPr lang="pt-BR" dirty="0" err="1" smtClean="0"/>
              <a:t>KHz</a:t>
            </a:r>
            <a:endParaRPr lang="pt-B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429344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29000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Espectral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Transformada de Fourier</a:t>
            </a:r>
          </a:p>
          <a:p>
            <a:pPr lvl="1"/>
            <a:r>
              <a:rPr lang="pt-BR" dirty="0" smtClean="0"/>
              <a:t>Exemplo:</a:t>
            </a:r>
          </a:p>
          <a:p>
            <a:pPr lvl="2"/>
            <a:r>
              <a:rPr lang="pt-BR" dirty="0" smtClean="0"/>
              <a:t>x(t) = 1 * </a:t>
            </a:r>
            <a:r>
              <a:rPr lang="pt-BR" dirty="0" err="1" smtClean="0"/>
              <a:t>cos</a:t>
            </a:r>
            <a:r>
              <a:rPr lang="pt-BR" dirty="0" smtClean="0"/>
              <a:t>(2*</a:t>
            </a:r>
            <a:r>
              <a:rPr lang="el-GR" dirty="0" smtClean="0">
                <a:latin typeface="Constantia"/>
              </a:rPr>
              <a:t>π</a:t>
            </a:r>
            <a:r>
              <a:rPr lang="pt-BR" dirty="0" smtClean="0"/>
              <a:t>*10*t – </a:t>
            </a:r>
            <a:r>
              <a:rPr lang="el-GR" dirty="0" smtClean="0">
                <a:latin typeface="Constantia"/>
              </a:rPr>
              <a:t>π</a:t>
            </a:r>
            <a:r>
              <a:rPr lang="pt-BR" dirty="0" smtClean="0"/>
              <a:t>/6)</a:t>
            </a:r>
          </a:p>
          <a:p>
            <a:pPr lvl="3"/>
            <a:r>
              <a:rPr lang="pt-BR" dirty="0" smtClean="0"/>
              <a:t>Frequência de amostragem = 1 </a:t>
            </a:r>
            <a:r>
              <a:rPr lang="pt-BR" dirty="0" err="1" smtClean="0"/>
              <a:t>KHz</a:t>
            </a:r>
            <a:endParaRPr lang="pt-B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429344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29000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Espectral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Transformada de Fourier</a:t>
            </a:r>
          </a:p>
          <a:p>
            <a:pPr lvl="1"/>
            <a:r>
              <a:rPr lang="pt-BR" dirty="0" smtClean="0"/>
              <a:t>Exemplo:</a:t>
            </a:r>
          </a:p>
          <a:p>
            <a:pPr lvl="2"/>
            <a:r>
              <a:rPr lang="pt-BR" dirty="0" smtClean="0"/>
              <a:t>x(t) = 1 * </a:t>
            </a:r>
            <a:r>
              <a:rPr lang="pt-BR" dirty="0" err="1" smtClean="0"/>
              <a:t>cos</a:t>
            </a:r>
            <a:r>
              <a:rPr lang="pt-BR" dirty="0" smtClean="0"/>
              <a:t>(2*</a:t>
            </a:r>
            <a:r>
              <a:rPr lang="el-GR" dirty="0" smtClean="0">
                <a:latin typeface="Constantia"/>
              </a:rPr>
              <a:t>π</a:t>
            </a:r>
            <a:r>
              <a:rPr lang="pt-BR" dirty="0" smtClean="0"/>
              <a:t>*10,3*t – </a:t>
            </a:r>
            <a:r>
              <a:rPr lang="el-GR" dirty="0" smtClean="0">
                <a:latin typeface="Constantia"/>
              </a:rPr>
              <a:t>π</a:t>
            </a:r>
            <a:r>
              <a:rPr lang="pt-BR" dirty="0" smtClean="0"/>
              <a:t>/6)</a:t>
            </a:r>
          </a:p>
          <a:p>
            <a:pPr lvl="3"/>
            <a:r>
              <a:rPr lang="pt-BR" dirty="0" smtClean="0"/>
              <a:t>Frequência de amostragem = 1 </a:t>
            </a:r>
            <a:r>
              <a:rPr lang="pt-BR" dirty="0" err="1" smtClean="0"/>
              <a:t>KHz</a:t>
            </a:r>
            <a:endParaRPr lang="pt-BR" dirty="0" smtClean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429344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429344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Ementa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O que veremos:</a:t>
            </a:r>
          </a:p>
          <a:p>
            <a:pPr lvl="1"/>
            <a:r>
              <a:rPr lang="pt-BR" dirty="0" smtClean="0"/>
              <a:t>Análise espectral</a:t>
            </a:r>
          </a:p>
          <a:p>
            <a:pPr lvl="2"/>
            <a:r>
              <a:rPr lang="pt-BR" dirty="0" smtClean="0"/>
              <a:t>Transformada de Fourier</a:t>
            </a:r>
          </a:p>
          <a:p>
            <a:pPr lvl="2"/>
            <a:r>
              <a:rPr lang="pt-BR" dirty="0" smtClean="0"/>
              <a:t>FFT</a:t>
            </a:r>
          </a:p>
          <a:p>
            <a:pPr lvl="3"/>
            <a:r>
              <a:rPr lang="pt-BR" dirty="0" smtClean="0"/>
              <a:t>FFT e sinais </a:t>
            </a:r>
            <a:r>
              <a:rPr lang="pt-BR" dirty="0" err="1" smtClean="0"/>
              <a:t>não-estacionários</a:t>
            </a:r>
            <a:r>
              <a:rPr lang="pt-BR" dirty="0" smtClean="0"/>
              <a:t> (com a fala)</a:t>
            </a:r>
          </a:p>
          <a:p>
            <a:pPr lvl="2"/>
            <a:r>
              <a:rPr lang="pt-BR" dirty="0" err="1" smtClean="0"/>
              <a:t>Spectrum</a:t>
            </a:r>
            <a:r>
              <a:rPr lang="pt-BR" dirty="0" smtClean="0"/>
              <a:t> </a:t>
            </a:r>
            <a:r>
              <a:rPr lang="pt-BR" dirty="0" err="1" smtClean="0"/>
              <a:t>vs</a:t>
            </a:r>
            <a:r>
              <a:rPr lang="pt-BR" dirty="0" smtClean="0"/>
              <a:t> </a:t>
            </a:r>
            <a:r>
              <a:rPr lang="pt-BR" dirty="0" err="1" smtClean="0"/>
              <a:t>PowerSpectrum</a:t>
            </a:r>
            <a:endParaRPr lang="pt-BR" dirty="0" smtClean="0"/>
          </a:p>
          <a:p>
            <a:pPr lvl="2"/>
            <a:r>
              <a:rPr lang="pt-BR" dirty="0" smtClean="0"/>
              <a:t>Espectrograma</a:t>
            </a:r>
          </a:p>
          <a:p>
            <a:pPr lvl="1"/>
            <a:r>
              <a:rPr lang="pt-BR" dirty="0" smtClean="0"/>
              <a:t>Filtros</a:t>
            </a:r>
            <a:endParaRPr lang="pt-BR" dirty="0" smtClean="0"/>
          </a:p>
          <a:p>
            <a:pPr lvl="2"/>
            <a:r>
              <a:rPr lang="pt-BR" dirty="0" smtClean="0"/>
              <a:t>Passa-baixa, passa-alta, </a:t>
            </a:r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passa-banda</a:t>
            </a:r>
            <a:r>
              <a:rPr lang="pt-BR" dirty="0" smtClean="0"/>
              <a:t>, </a:t>
            </a:r>
            <a:r>
              <a:rPr lang="pt-B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rejeita-banda</a:t>
            </a:r>
            <a:r>
              <a:rPr lang="pt-BR" dirty="0" smtClean="0"/>
              <a:t>)</a:t>
            </a:r>
          </a:p>
          <a:p>
            <a:pPr lvl="1"/>
            <a:r>
              <a:rPr lang="pt-BR" dirty="0" smtClean="0"/>
              <a:t>Retorno ao </a:t>
            </a:r>
            <a:r>
              <a:rPr lang="pt-BR" dirty="0" err="1" smtClean="0"/>
              <a:t>Praat</a:t>
            </a:r>
            <a:endParaRPr 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268283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Espectral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Transformada de Fourier</a:t>
            </a:r>
          </a:p>
          <a:p>
            <a:pPr lvl="1"/>
            <a:r>
              <a:rPr lang="pt-BR" dirty="0" smtClean="0"/>
              <a:t>Exemplo:</a:t>
            </a:r>
          </a:p>
          <a:p>
            <a:pPr lvl="2"/>
            <a:r>
              <a:rPr lang="pt-BR" dirty="0" smtClean="0"/>
              <a:t>x(t) = 1 * </a:t>
            </a:r>
            <a:r>
              <a:rPr lang="pt-BR" dirty="0" err="1" smtClean="0"/>
              <a:t>cos</a:t>
            </a:r>
            <a:r>
              <a:rPr lang="pt-BR" dirty="0" smtClean="0"/>
              <a:t>(2*</a:t>
            </a:r>
            <a:r>
              <a:rPr lang="el-GR" dirty="0" smtClean="0">
                <a:latin typeface="Constantia"/>
              </a:rPr>
              <a:t>π</a:t>
            </a:r>
            <a:r>
              <a:rPr lang="pt-BR" dirty="0" smtClean="0"/>
              <a:t>*10,3*t – </a:t>
            </a:r>
            <a:r>
              <a:rPr lang="el-GR" dirty="0" smtClean="0">
                <a:latin typeface="Constantia"/>
              </a:rPr>
              <a:t>π</a:t>
            </a:r>
            <a:r>
              <a:rPr lang="pt-BR" dirty="0" smtClean="0"/>
              <a:t>/6)</a:t>
            </a:r>
          </a:p>
          <a:p>
            <a:pPr lvl="3"/>
            <a:r>
              <a:rPr lang="pt-BR" dirty="0" smtClean="0"/>
              <a:t>Inserindo vários zeros para melhorar “resolução”!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429000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429344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Espectral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Transformada de Fourier</a:t>
            </a:r>
          </a:p>
          <a:p>
            <a:pPr lvl="1"/>
            <a:r>
              <a:rPr lang="pt-BR" dirty="0" smtClean="0"/>
              <a:t>Exemplo:</a:t>
            </a:r>
          </a:p>
          <a:p>
            <a:pPr lvl="2"/>
            <a:r>
              <a:rPr lang="pt-BR" dirty="0" smtClean="0"/>
              <a:t>x(t) = 1 * </a:t>
            </a:r>
            <a:r>
              <a:rPr lang="pt-BR" dirty="0" err="1" smtClean="0"/>
              <a:t>cos</a:t>
            </a:r>
            <a:r>
              <a:rPr lang="pt-BR" dirty="0" smtClean="0"/>
              <a:t>(2*</a:t>
            </a:r>
            <a:r>
              <a:rPr lang="el-GR" dirty="0" smtClean="0">
                <a:latin typeface="Constantia"/>
              </a:rPr>
              <a:t>π</a:t>
            </a:r>
            <a:r>
              <a:rPr lang="pt-BR" dirty="0" smtClean="0"/>
              <a:t>*10,3*t – </a:t>
            </a:r>
            <a:r>
              <a:rPr lang="el-GR" dirty="0" smtClean="0">
                <a:latin typeface="Constantia"/>
              </a:rPr>
              <a:t>π</a:t>
            </a:r>
            <a:r>
              <a:rPr lang="pt-BR" dirty="0" smtClean="0"/>
              <a:t>/6)</a:t>
            </a:r>
          </a:p>
          <a:p>
            <a:pPr lvl="3"/>
            <a:r>
              <a:rPr lang="pt-BR" dirty="0" smtClean="0"/>
              <a:t>Usando mais amostras do próprio sinal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429344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29000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Espectral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Transformada de Fourier</a:t>
            </a:r>
          </a:p>
          <a:p>
            <a:pPr lvl="1"/>
            <a:r>
              <a:rPr lang="pt-BR" dirty="0" smtClean="0"/>
              <a:t>Ideal...</a:t>
            </a:r>
          </a:p>
          <a:p>
            <a:pPr lvl="2"/>
            <a:r>
              <a:rPr lang="pt-BR" dirty="0" smtClean="0"/>
              <a:t>Frequência do tom desejável é </a:t>
            </a:r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divisível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dirty="0" smtClean="0"/>
              <a:t>pela frequência de amostragem</a:t>
            </a:r>
          </a:p>
          <a:p>
            <a:pPr lvl="1"/>
            <a:r>
              <a:rPr lang="pt-BR" dirty="0" smtClean="0"/>
              <a:t>Não tão ruim...</a:t>
            </a:r>
          </a:p>
          <a:p>
            <a:pPr lvl="2"/>
            <a:r>
              <a:rPr lang="pt-BR" dirty="0" smtClean="0"/>
              <a:t>Usamos a maior </a:t>
            </a:r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janela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dirty="0" smtClean="0"/>
              <a:t>possível</a:t>
            </a:r>
          </a:p>
          <a:p>
            <a:pPr lvl="1"/>
            <a:r>
              <a:rPr lang="pt-BR" dirty="0" smtClean="0"/>
              <a:t>Lutando com o que temos...</a:t>
            </a:r>
          </a:p>
          <a:p>
            <a:pPr lvl="2"/>
            <a:r>
              <a:rPr lang="pt-BR" dirty="0" smtClean="0"/>
              <a:t>Calculamos a FFT com um bom número de zeros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Espectral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Transformada de Fourier</a:t>
            </a:r>
          </a:p>
          <a:p>
            <a:pPr lvl="1"/>
            <a:r>
              <a:rPr lang="pt-BR" dirty="0" smtClean="0"/>
              <a:t>Sinais </a:t>
            </a:r>
            <a:r>
              <a:rPr lang="pt-BR" dirty="0" err="1" smtClean="0"/>
              <a:t>não-periódicos</a:t>
            </a:r>
            <a:endParaRPr lang="pt-BR" dirty="0" smtClean="0"/>
          </a:p>
          <a:p>
            <a:pPr lvl="2"/>
            <a:r>
              <a:rPr lang="pt-BR" dirty="0" smtClean="0"/>
              <a:t>CVC, ditongos, ...</a:t>
            </a:r>
            <a:endParaRPr lang="pt-B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429344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29000"/>
            <a:ext cx="4128000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Espectral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Transformada de Fourier</a:t>
            </a:r>
          </a:p>
          <a:p>
            <a:pPr lvl="1"/>
            <a:r>
              <a:rPr lang="pt-BR" dirty="0" smtClean="0"/>
              <a:t>Sinais </a:t>
            </a:r>
            <a:r>
              <a:rPr lang="pt-BR" dirty="0" err="1" smtClean="0"/>
              <a:t>não-periódicos</a:t>
            </a:r>
            <a:endParaRPr lang="pt-BR" dirty="0" smtClean="0"/>
          </a:p>
          <a:p>
            <a:pPr lvl="2"/>
            <a:r>
              <a:rPr lang="pt-BR" dirty="0" smtClean="0"/>
              <a:t>Se assumirmos que o sinal é periódico...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429344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29344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Espectral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Transformada de Fourier</a:t>
            </a:r>
          </a:p>
          <a:p>
            <a:pPr lvl="1"/>
            <a:r>
              <a:rPr lang="pt-BR" dirty="0" smtClean="0"/>
              <a:t>Sinais </a:t>
            </a:r>
            <a:r>
              <a:rPr lang="pt-BR" dirty="0" err="1" smtClean="0"/>
              <a:t>não-periódicos</a:t>
            </a:r>
            <a:endParaRPr lang="pt-BR" dirty="0" smtClean="0"/>
          </a:p>
          <a:p>
            <a:pPr lvl="2"/>
            <a:r>
              <a:rPr lang="pt-BR" dirty="0" smtClean="0"/>
              <a:t>Se assumirmos que o sinal é periódico...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429344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29000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Espectral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Transformada de Fourier</a:t>
            </a:r>
          </a:p>
          <a:p>
            <a:pPr lvl="1"/>
            <a:r>
              <a:rPr lang="pt-BR" dirty="0" smtClean="0"/>
              <a:t>Sinais </a:t>
            </a:r>
            <a:r>
              <a:rPr lang="pt-BR" dirty="0" err="1" smtClean="0"/>
              <a:t>não-periódicos</a:t>
            </a:r>
            <a:endParaRPr lang="pt-BR" dirty="0" smtClean="0"/>
          </a:p>
          <a:p>
            <a:pPr lvl="2"/>
            <a:r>
              <a:rPr lang="pt-BR" dirty="0" smtClean="0"/>
              <a:t>O que aconteceu?</a:t>
            </a:r>
          </a:p>
          <a:p>
            <a:pPr lvl="3"/>
            <a:r>
              <a:rPr lang="pt-BR" dirty="0" smtClean="0"/>
              <a:t>Mistura de informações!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429344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29344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lipse 5"/>
          <p:cNvSpPr/>
          <p:nvPr/>
        </p:nvSpPr>
        <p:spPr>
          <a:xfrm>
            <a:off x="6948264" y="4365104"/>
            <a:ext cx="1512168" cy="165618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5220072" y="4509120"/>
            <a:ext cx="1872208" cy="1512168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5004048" y="4077072"/>
            <a:ext cx="648072" cy="864096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Espectral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Espectrograma</a:t>
            </a:r>
          </a:p>
          <a:p>
            <a:pPr lvl="1"/>
            <a:r>
              <a:rPr lang="pt-BR" dirty="0" smtClean="0"/>
              <a:t>Como o sinal de fala não é adequado à FFT...</a:t>
            </a:r>
          </a:p>
          <a:p>
            <a:pPr lvl="2"/>
            <a:r>
              <a:rPr lang="pt-BR" dirty="0" smtClean="0"/>
              <a:t>Dividimos o sinal de fala em trechos de tamanho fixo</a:t>
            </a:r>
          </a:p>
          <a:p>
            <a:pPr lvl="3"/>
            <a:r>
              <a:rPr lang="pt-BR" dirty="0" smtClean="0"/>
              <a:t>Igualmente espaçados</a:t>
            </a:r>
          </a:p>
          <a:p>
            <a:pPr lvl="3"/>
            <a:r>
              <a:rPr lang="pt-BR" dirty="0" smtClean="0"/>
              <a:t>Podem se sobrepor uns aos outros</a:t>
            </a:r>
          </a:p>
          <a:p>
            <a:pPr lvl="2"/>
            <a:r>
              <a:rPr lang="pt-BR" dirty="0" smtClean="0"/>
              <a:t>Calculamos a magnitude da FFT nesses trechos</a:t>
            </a:r>
          </a:p>
          <a:p>
            <a:pPr lvl="2"/>
            <a:r>
              <a:rPr lang="pt-BR" dirty="0" smtClean="0"/>
              <a:t>Juntamos tudo num gráfico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Espectral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Espectrograma</a:t>
            </a:r>
          </a:p>
          <a:p>
            <a:pPr lvl="1"/>
            <a:r>
              <a:rPr lang="pt-BR" dirty="0" smtClean="0"/>
              <a:t>“Bem vindos à U T F P R”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08920"/>
            <a:ext cx="8623247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Espectral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Espectrograma</a:t>
            </a:r>
          </a:p>
          <a:p>
            <a:pPr lvl="1"/>
            <a:r>
              <a:rPr lang="pt-BR" dirty="0" smtClean="0"/>
              <a:t>Apenas alterando o tamanho da janela...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08920"/>
            <a:ext cx="8640960" cy="372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Som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Conceito</a:t>
            </a:r>
          </a:p>
          <a:p>
            <a:pPr lvl="1"/>
            <a:r>
              <a:rPr lang="pt-BR" dirty="0" smtClean="0"/>
              <a:t>Onda longitudinal</a:t>
            </a:r>
            <a:endParaRPr lang="pt-BR" dirty="0"/>
          </a:p>
        </p:txBody>
      </p:sp>
      <p:pic>
        <p:nvPicPr>
          <p:cNvPr id="74754" name="Picture 2" descr="Resultado de imagem para onda longitudi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075780"/>
            <a:ext cx="6096000" cy="2657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Espectral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Espectrograma</a:t>
            </a:r>
          </a:p>
          <a:p>
            <a:pPr lvl="1"/>
            <a:r>
              <a:rPr lang="pt-BR" dirty="0" smtClean="0"/>
              <a:t>Outra forma de ver o Espectrograma...</a:t>
            </a:r>
          </a:p>
          <a:p>
            <a:pPr lvl="2"/>
            <a:r>
              <a:rPr lang="pt-BR" dirty="0" smtClean="0"/>
              <a:t>Um gráfico tridimensional</a:t>
            </a:r>
          </a:p>
          <a:p>
            <a:pPr lvl="3"/>
            <a:r>
              <a:rPr lang="pt-BR" dirty="0" smtClean="0"/>
              <a:t>Tempo </a:t>
            </a:r>
            <a:r>
              <a:rPr lang="pt-BR" dirty="0" err="1" smtClean="0"/>
              <a:t>vs</a:t>
            </a:r>
            <a:r>
              <a:rPr lang="pt-BR" dirty="0" smtClean="0"/>
              <a:t> Frequência </a:t>
            </a:r>
            <a:r>
              <a:rPr lang="pt-BR" dirty="0" err="1" smtClean="0"/>
              <a:t>vs</a:t>
            </a:r>
            <a:r>
              <a:rPr lang="pt-BR" dirty="0" smtClean="0"/>
              <a:t> Magnitude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429000"/>
            <a:ext cx="4130463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89040"/>
            <a:ext cx="43070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Espectral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Espectrograma/Janelas</a:t>
            </a:r>
          </a:p>
          <a:p>
            <a:pPr lvl="1"/>
            <a:r>
              <a:rPr lang="pt-BR" dirty="0" smtClean="0"/>
              <a:t>Aplica-se um tipo de “janela” em cada trecho antes de calcular sua FFT!</a:t>
            </a:r>
          </a:p>
          <a:p>
            <a:pPr lvl="2"/>
            <a:r>
              <a:rPr lang="pt-BR" dirty="0" smtClean="0"/>
              <a:t>Objetivo: melhorar a qualidade do “espectro”</a:t>
            </a:r>
          </a:p>
          <a:p>
            <a:pPr lvl="1"/>
            <a:r>
              <a:rPr lang="pt-BR" dirty="0" smtClean="0"/>
              <a:t>“Principais” tipos de janela</a:t>
            </a:r>
          </a:p>
          <a:p>
            <a:pPr lvl="2"/>
            <a:r>
              <a:rPr lang="pt-BR" dirty="0" smtClean="0"/>
              <a:t>Retangular</a:t>
            </a:r>
          </a:p>
          <a:p>
            <a:pPr lvl="3"/>
            <a:r>
              <a:rPr lang="pt-BR" dirty="0" smtClean="0"/>
              <a:t>Mais básica!</a:t>
            </a:r>
          </a:p>
          <a:p>
            <a:pPr lvl="2"/>
            <a:r>
              <a:rPr lang="pt-BR" dirty="0" err="1" smtClean="0"/>
              <a:t>Bartlet</a:t>
            </a:r>
            <a:r>
              <a:rPr lang="pt-BR" dirty="0" smtClean="0"/>
              <a:t> (triangular)</a:t>
            </a:r>
          </a:p>
          <a:p>
            <a:pPr lvl="2"/>
            <a:r>
              <a:rPr lang="pt-BR" dirty="0" err="1" smtClean="0"/>
              <a:t>Hamming</a:t>
            </a:r>
            <a:r>
              <a:rPr lang="pt-BR" dirty="0" smtClean="0"/>
              <a:t>/</a:t>
            </a:r>
            <a:r>
              <a:rPr lang="pt-BR" dirty="0" err="1" smtClean="0"/>
              <a:t>Hanning</a:t>
            </a:r>
            <a:endParaRPr lang="pt-BR" dirty="0" smtClean="0"/>
          </a:p>
          <a:p>
            <a:pPr lvl="2"/>
            <a:r>
              <a:rPr lang="pt-BR" dirty="0" smtClean="0"/>
              <a:t>Gaussiana</a:t>
            </a:r>
          </a:p>
          <a:p>
            <a:pPr lvl="3"/>
            <a:r>
              <a:rPr lang="pt-BR" dirty="0" smtClean="0"/>
              <a:t>Lembram da distribuição normal?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Espectral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Espectrograma/Janelas</a:t>
            </a:r>
            <a:endParaRPr lang="pt-B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9962" y="2204865"/>
            <a:ext cx="288203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04864"/>
            <a:ext cx="2881718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0282" y="4509360"/>
            <a:ext cx="2881718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509120"/>
            <a:ext cx="2881718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Elipse 8"/>
          <p:cNvSpPr/>
          <p:nvPr/>
        </p:nvSpPr>
        <p:spPr>
          <a:xfrm>
            <a:off x="5364088" y="2420888"/>
            <a:ext cx="360040" cy="1080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5364088" y="4797152"/>
            <a:ext cx="360040" cy="15121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Espectral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Espectrograma/Janelas</a:t>
            </a:r>
            <a:endParaRPr lang="pt-B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204864"/>
            <a:ext cx="2881718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04864"/>
            <a:ext cx="2881718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0282" y="4509120"/>
            <a:ext cx="2881718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509120"/>
            <a:ext cx="2881718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Espectral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Espectrograma/Janelas</a:t>
            </a:r>
            <a:endParaRPr lang="pt-B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204864"/>
            <a:ext cx="2881718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04864"/>
            <a:ext cx="2881718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4509120"/>
            <a:ext cx="2881718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509120"/>
            <a:ext cx="2881718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Filtros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Eliminar características indesejáveis do sinal</a:t>
            </a:r>
          </a:p>
          <a:p>
            <a:pPr lvl="1"/>
            <a:r>
              <a:rPr lang="pt-BR" dirty="0" smtClean="0"/>
              <a:t>“Limpar ruído”</a:t>
            </a:r>
          </a:p>
          <a:p>
            <a:pPr lvl="1"/>
            <a:endParaRPr lang="pt-BR" dirty="0" smtClean="0"/>
          </a:p>
          <a:p>
            <a:r>
              <a:rPr lang="pt-BR" dirty="0" smtClean="0"/>
              <a:t>Projetados no domínio da frequência</a:t>
            </a:r>
          </a:p>
          <a:p>
            <a:pPr lvl="1"/>
            <a:r>
              <a:rPr lang="pt-BR" dirty="0" smtClean="0"/>
              <a:t>Atuando no domínio do tempo</a:t>
            </a:r>
          </a:p>
          <a:p>
            <a:endParaRPr lang="pt-BR" dirty="0" smtClean="0"/>
          </a:p>
          <a:p>
            <a:r>
              <a:rPr lang="pt-BR" dirty="0" smtClean="0"/>
              <a:t>Podem ser analógicos ou </a:t>
            </a:r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digitais</a:t>
            </a:r>
          </a:p>
          <a:p>
            <a:pPr lvl="1"/>
            <a:r>
              <a:rPr lang="pt-BR" dirty="0" smtClean="0"/>
              <a:t>No </a:t>
            </a:r>
            <a:r>
              <a:rPr lang="pt-BR" dirty="0" err="1" smtClean="0"/>
              <a:t>Praat</a:t>
            </a:r>
            <a:r>
              <a:rPr lang="pt-BR" dirty="0" smtClean="0"/>
              <a:t>, são digitais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Filtros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Características/parâmetros principais</a:t>
            </a:r>
          </a:p>
          <a:p>
            <a:pPr lvl="1"/>
            <a:r>
              <a:rPr lang="pt-BR" dirty="0" smtClean="0"/>
              <a:t>Banda / Largura de Banda</a:t>
            </a:r>
          </a:p>
          <a:p>
            <a:pPr lvl="1"/>
            <a:r>
              <a:rPr lang="pt-BR" dirty="0" smtClean="0"/>
              <a:t>Frequência de Corte</a:t>
            </a:r>
          </a:p>
          <a:p>
            <a:pPr lvl="1"/>
            <a:endParaRPr lang="pt-BR" dirty="0" smtClean="0"/>
          </a:p>
          <a:p>
            <a:r>
              <a:rPr lang="pt-BR" dirty="0" smtClean="0"/>
              <a:t>Tipos básicos</a:t>
            </a:r>
          </a:p>
          <a:p>
            <a:pPr lvl="1"/>
            <a:r>
              <a:rPr lang="pt-BR" dirty="0" smtClean="0"/>
              <a:t>Passa-baixa</a:t>
            </a:r>
          </a:p>
          <a:p>
            <a:pPr lvl="1"/>
            <a:r>
              <a:rPr lang="pt-BR" dirty="0" err="1" smtClean="0"/>
              <a:t>Passa-alta</a:t>
            </a:r>
            <a:endParaRPr lang="pt-BR" dirty="0" smtClean="0"/>
          </a:p>
          <a:p>
            <a:pPr lvl="1"/>
            <a:r>
              <a:rPr lang="pt-BR" dirty="0" smtClean="0"/>
              <a:t>Passa-banda</a:t>
            </a:r>
          </a:p>
          <a:p>
            <a:pPr lvl="1"/>
            <a:r>
              <a:rPr lang="pt-BR" dirty="0" err="1" smtClean="0"/>
              <a:t>Rejeita-banda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Filtros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Filtros ideais</a:t>
            </a:r>
            <a:endParaRPr lang="pt-BR" dirty="0"/>
          </a:p>
        </p:txBody>
      </p:sp>
      <p:pic>
        <p:nvPicPr>
          <p:cNvPr id="9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32856"/>
            <a:ext cx="4320000" cy="23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480" y="2132856"/>
            <a:ext cx="4320000" cy="23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491376"/>
            <a:ext cx="4320000" cy="23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7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480" y="4491376"/>
            <a:ext cx="4320000" cy="23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Filtros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Filtros ideais</a:t>
            </a:r>
            <a:endParaRPr lang="pt-BR" dirty="0"/>
          </a:p>
        </p:txBody>
      </p:sp>
      <p:pic>
        <p:nvPicPr>
          <p:cNvPr id="9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32856"/>
            <a:ext cx="4320000" cy="23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480" y="2132856"/>
            <a:ext cx="4320000" cy="23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491376"/>
            <a:ext cx="4320000" cy="23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7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480" y="4491376"/>
            <a:ext cx="4320000" cy="23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Elipse 19"/>
          <p:cNvSpPr/>
          <p:nvPr/>
        </p:nvSpPr>
        <p:spPr>
          <a:xfrm>
            <a:off x="683568" y="2276872"/>
            <a:ext cx="864096" cy="208823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1187624" y="3501008"/>
            <a:ext cx="3312368" cy="79208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Filtros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Filtros ideais (quando usamos dB)</a:t>
            </a:r>
            <a:endParaRPr lang="pt-BR" dirty="0"/>
          </a:p>
        </p:txBody>
      </p:sp>
      <p:pic>
        <p:nvPicPr>
          <p:cNvPr id="15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32856"/>
            <a:ext cx="4320000" cy="23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480" y="2132856"/>
            <a:ext cx="4320000" cy="23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491376"/>
            <a:ext cx="4320000" cy="23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7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491376"/>
            <a:ext cx="4320000" cy="23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Praat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Ferramenta para análise de som/voz/fala</a:t>
            </a:r>
            <a:endParaRPr lang="pt-BR" dirty="0"/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61" y="2276872"/>
            <a:ext cx="8197795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Filtros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Exemplos do que posso conseguir na prática...</a:t>
            </a:r>
            <a:endParaRPr lang="pt-B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32856"/>
            <a:ext cx="4320480" cy="2320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473376"/>
            <a:ext cx="4320000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7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473376"/>
            <a:ext cx="4320000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8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132856"/>
            <a:ext cx="4320000" cy="23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Filtros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Exemplos do que posso conseguir na prática...</a:t>
            </a:r>
            <a:endParaRPr lang="pt-B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32856"/>
            <a:ext cx="4320480" cy="2320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473376"/>
            <a:ext cx="4320000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7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473376"/>
            <a:ext cx="4320000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8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132856"/>
            <a:ext cx="4320000" cy="23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Elipse 7"/>
          <p:cNvSpPr/>
          <p:nvPr/>
        </p:nvSpPr>
        <p:spPr>
          <a:xfrm>
            <a:off x="1187624" y="2204864"/>
            <a:ext cx="576064" cy="18002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4932040" y="3645024"/>
            <a:ext cx="1080120" cy="50405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Filtros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Na prática...</a:t>
            </a:r>
          </a:p>
          <a:p>
            <a:pPr lvl="1"/>
            <a:r>
              <a:rPr lang="pt-BR" dirty="0" smtClean="0"/>
              <a:t>Somos mais “flexíveis”</a:t>
            </a:r>
          </a:p>
          <a:p>
            <a:pPr lvl="2"/>
            <a:r>
              <a:rPr lang="pt-BR" dirty="0" smtClean="0"/>
              <a:t>Atenuação na </a:t>
            </a:r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banda de rejeição </a:t>
            </a:r>
            <a:r>
              <a:rPr lang="pt-BR" dirty="0" smtClean="0"/>
              <a:t>não tão significativa</a:t>
            </a:r>
          </a:p>
          <a:p>
            <a:pPr lvl="2"/>
            <a:r>
              <a:rPr lang="pt-BR" dirty="0" smtClean="0"/>
              <a:t>Flutuações na </a:t>
            </a:r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banda de passagem</a:t>
            </a:r>
          </a:p>
          <a:p>
            <a:pPr lvl="2"/>
            <a:r>
              <a:rPr lang="pt-BR" dirty="0" smtClean="0"/>
              <a:t>Existência de </a:t>
            </a:r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banda de transição</a:t>
            </a:r>
          </a:p>
          <a:p>
            <a:pPr lvl="2"/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Filtros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No </a:t>
            </a:r>
            <a:r>
              <a:rPr lang="pt-BR" dirty="0" err="1" smtClean="0"/>
              <a:t>Praat</a:t>
            </a:r>
            <a:r>
              <a:rPr lang="pt-BR" dirty="0" smtClean="0"/>
              <a:t>...</a:t>
            </a: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7900" y="2147888"/>
            <a:ext cx="464820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1175" y="4797152"/>
            <a:ext cx="55816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Filtros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Aplicando filtro passa-banda</a:t>
            </a:r>
          </a:p>
          <a:p>
            <a:pPr lvl="1"/>
            <a:r>
              <a:rPr lang="pt-BR" dirty="0" smtClean="0"/>
              <a:t>Sinal original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08920"/>
            <a:ext cx="8608488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Filtros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Aplicando filtro passa-banda</a:t>
            </a:r>
          </a:p>
          <a:p>
            <a:pPr lvl="1"/>
            <a:r>
              <a:rPr lang="pt-BR" dirty="0" smtClean="0"/>
              <a:t>Mantendo tudo entre 50 e 150 Hz...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08920"/>
            <a:ext cx="8613263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Filtros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Aplicando filtro passa-banda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509120"/>
            <a:ext cx="864096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132856"/>
            <a:ext cx="8640960" cy="216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Filtros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Aplicando filtro passa-banda</a:t>
            </a:r>
          </a:p>
          <a:p>
            <a:pPr lvl="1"/>
            <a:r>
              <a:rPr lang="pt-BR" dirty="0" smtClean="0"/>
              <a:t>Mantendo </a:t>
            </a:r>
            <a:r>
              <a:rPr lang="pt-BR" dirty="0" smtClean="0"/>
              <a:t>tudo, </a:t>
            </a:r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EXCETO </a:t>
            </a:r>
            <a:r>
              <a:rPr lang="pt-BR" dirty="0" smtClean="0"/>
              <a:t>entre 250 - 750Hz</a:t>
            </a:r>
            <a:endParaRPr lang="pt-BR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08920"/>
            <a:ext cx="8622812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Filtros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Aplicando filtro passa-banda</a:t>
            </a:r>
          </a:p>
          <a:p>
            <a:pPr lvl="1"/>
            <a:r>
              <a:rPr lang="pt-BR" dirty="0" smtClean="0"/>
              <a:t>Mantendo </a:t>
            </a:r>
            <a:r>
              <a:rPr lang="pt-BR" dirty="0" smtClean="0"/>
              <a:t>tudo, </a:t>
            </a:r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EXCETO </a:t>
            </a:r>
            <a:r>
              <a:rPr lang="pt-BR" dirty="0" smtClean="0"/>
              <a:t>entre 250 - 750Hz</a:t>
            </a:r>
            <a:endParaRPr lang="pt-BR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08920"/>
            <a:ext cx="8622812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ta para a direita 5"/>
          <p:cNvSpPr/>
          <p:nvPr/>
        </p:nvSpPr>
        <p:spPr>
          <a:xfrm>
            <a:off x="0" y="5517232"/>
            <a:ext cx="755576" cy="50405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Praat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Objetos</a:t>
            </a:r>
            <a:endParaRPr lang="pt-BR" dirty="0"/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61" y="2276872"/>
            <a:ext cx="8197795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ipse 4"/>
          <p:cNvSpPr/>
          <p:nvPr/>
        </p:nvSpPr>
        <p:spPr>
          <a:xfrm>
            <a:off x="323528" y="2132856"/>
            <a:ext cx="1872208" cy="151216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Praat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Operações sobre objetos</a:t>
            </a:r>
            <a:endParaRPr lang="pt-BR" dirty="0"/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61" y="2276872"/>
            <a:ext cx="8197795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ipse 4"/>
          <p:cNvSpPr/>
          <p:nvPr/>
        </p:nvSpPr>
        <p:spPr>
          <a:xfrm>
            <a:off x="1547664" y="2204864"/>
            <a:ext cx="1872208" cy="151216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o">
  <a:themeElements>
    <a:clrScheme name="Mediano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2446</TotalTime>
  <Words>1667</Words>
  <Application>Microsoft Office PowerPoint</Application>
  <PresentationFormat>Apresentação na tela (4:3)</PresentationFormat>
  <Paragraphs>423</Paragraphs>
  <Slides>78</Slides>
  <Notes>9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78</vt:i4>
      </vt:variant>
    </vt:vector>
  </HeadingPairs>
  <TitlesOfParts>
    <vt:vector size="79" baseType="lpstr">
      <vt:lpstr>Mediano</vt:lpstr>
      <vt:lpstr>Praat: De engenheiros para não-Engenheiros</vt:lpstr>
      <vt:lpstr>Praat: De... Para...</vt:lpstr>
      <vt:lpstr>Ementa</vt:lpstr>
      <vt:lpstr>Ementa</vt:lpstr>
      <vt:lpstr>Ementa</vt:lpstr>
      <vt:lpstr>Som</vt:lpstr>
      <vt:lpstr>Praat</vt:lpstr>
      <vt:lpstr>Praat</vt:lpstr>
      <vt:lpstr>Praat</vt:lpstr>
      <vt:lpstr>Praat</vt:lpstr>
      <vt:lpstr>Praat</vt:lpstr>
      <vt:lpstr>Praat</vt:lpstr>
      <vt:lpstr>Praat</vt:lpstr>
      <vt:lpstr>Sinais</vt:lpstr>
      <vt:lpstr>Sinais</vt:lpstr>
      <vt:lpstr>Sinais</vt:lpstr>
      <vt:lpstr>Sinais</vt:lpstr>
      <vt:lpstr>Sinais</vt:lpstr>
      <vt:lpstr>Sinais</vt:lpstr>
      <vt:lpstr>Sinais</vt:lpstr>
      <vt:lpstr>Sinais</vt:lpstr>
      <vt:lpstr>Sinais</vt:lpstr>
      <vt:lpstr>Sinais</vt:lpstr>
      <vt:lpstr>Sinais</vt:lpstr>
      <vt:lpstr>Sinal de Fala</vt:lpstr>
      <vt:lpstr>Sinal de Fala</vt:lpstr>
      <vt:lpstr>Sinal de Fala</vt:lpstr>
      <vt:lpstr>Sinal de Fala</vt:lpstr>
      <vt:lpstr>Sinal de Fala</vt:lpstr>
      <vt:lpstr>Sinal de Fala</vt:lpstr>
      <vt:lpstr>Sinal de Fala</vt:lpstr>
      <vt:lpstr>Sinal de Fala</vt:lpstr>
      <vt:lpstr>Sinal de Fala</vt:lpstr>
      <vt:lpstr>Sistema de Produção de Fala</vt:lpstr>
      <vt:lpstr>Sistema de Produção de Fala</vt:lpstr>
      <vt:lpstr>Sistema de Produção de Fala</vt:lpstr>
      <vt:lpstr>Sistema de Produção de Fala</vt:lpstr>
      <vt:lpstr>Sistema de Produção de Fala</vt:lpstr>
      <vt:lpstr>Sistema de Produção de Fala</vt:lpstr>
      <vt:lpstr>Sistema de Produção de Fala</vt:lpstr>
      <vt:lpstr>Sistema de Produção de Fala</vt:lpstr>
      <vt:lpstr>Sistema de Produção de Fala</vt:lpstr>
      <vt:lpstr>Sistema de Produção de Fala</vt:lpstr>
      <vt:lpstr>Análise Espectral</vt:lpstr>
      <vt:lpstr>Análise Espectral</vt:lpstr>
      <vt:lpstr>Análise Espectral</vt:lpstr>
      <vt:lpstr>Análise Espectral</vt:lpstr>
      <vt:lpstr>Análise Espectral</vt:lpstr>
      <vt:lpstr>Análise Espectral</vt:lpstr>
      <vt:lpstr>Análise Espectral</vt:lpstr>
      <vt:lpstr>Análise Espectral</vt:lpstr>
      <vt:lpstr>Análise Espectral</vt:lpstr>
      <vt:lpstr>Análise Espectral</vt:lpstr>
      <vt:lpstr>Análise Espectral</vt:lpstr>
      <vt:lpstr>Análise Espectral</vt:lpstr>
      <vt:lpstr>Análise Espectral</vt:lpstr>
      <vt:lpstr>Análise Espectral</vt:lpstr>
      <vt:lpstr>Análise Espectral</vt:lpstr>
      <vt:lpstr>Análise Espectral</vt:lpstr>
      <vt:lpstr>Análise Espectral</vt:lpstr>
      <vt:lpstr>Análise Espectral</vt:lpstr>
      <vt:lpstr>Análise Espectral</vt:lpstr>
      <vt:lpstr>Análise Espectral</vt:lpstr>
      <vt:lpstr>Análise Espectral</vt:lpstr>
      <vt:lpstr>Filtros</vt:lpstr>
      <vt:lpstr>Filtros</vt:lpstr>
      <vt:lpstr>Filtros</vt:lpstr>
      <vt:lpstr>Filtros</vt:lpstr>
      <vt:lpstr>Filtros</vt:lpstr>
      <vt:lpstr>Filtros</vt:lpstr>
      <vt:lpstr>Filtros</vt:lpstr>
      <vt:lpstr>Filtros</vt:lpstr>
      <vt:lpstr>Filtros</vt:lpstr>
      <vt:lpstr>Filtros</vt:lpstr>
      <vt:lpstr>Filtros</vt:lpstr>
      <vt:lpstr>Filtros</vt:lpstr>
      <vt:lpstr>Filtros</vt:lpstr>
      <vt:lpstr>Filtros</vt:lpstr>
    </vt:vector>
  </TitlesOfParts>
  <Company>Escritório de Casa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Definições</dc:title>
  <dc:subject>Sinais e sistemas</dc:subject>
  <dc:creator>Marcelo Rosa</dc:creator>
  <cp:lastModifiedBy>Marcelo de Oliveira Rosa</cp:lastModifiedBy>
  <cp:revision>185</cp:revision>
  <dcterms:created xsi:type="dcterms:W3CDTF">2010-07-26T15:10:49Z</dcterms:created>
  <dcterms:modified xsi:type="dcterms:W3CDTF">2019-11-14T21:38:28Z</dcterms:modified>
  <cp:category>Notas de aula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64440492-4C8B-11D1-8B70-080036B11A03}" pid="4">
    <vt:lpwstr>Marcelo</vt:lpwstr>
  </property>
</Properties>
</file>